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notesMasterIdLst>
    <p:notesMasterId r:id="rId23"/>
  </p:notesMasterIdLst>
  <p:sldIdLst>
    <p:sldId id="256" r:id="rId2"/>
    <p:sldId id="330" r:id="rId3"/>
    <p:sldId id="329" r:id="rId4"/>
    <p:sldId id="332" r:id="rId5"/>
    <p:sldId id="331" r:id="rId6"/>
    <p:sldId id="259" r:id="rId7"/>
    <p:sldId id="333" r:id="rId8"/>
    <p:sldId id="334" r:id="rId9"/>
    <p:sldId id="335" r:id="rId10"/>
    <p:sldId id="336" r:id="rId11"/>
    <p:sldId id="337" r:id="rId12"/>
    <p:sldId id="338" r:id="rId13"/>
    <p:sldId id="339" r:id="rId14"/>
    <p:sldId id="340" r:id="rId15"/>
    <p:sldId id="343" r:id="rId16"/>
    <p:sldId id="342" r:id="rId17"/>
    <p:sldId id="341" r:id="rId18"/>
    <p:sldId id="344" r:id="rId19"/>
    <p:sldId id="345" r:id="rId20"/>
    <p:sldId id="312" r:id="rId21"/>
    <p:sldId id="313" r:id="rId22"/>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3884">
          <p15:clr>
            <a:srgbClr val="A4A3A4"/>
          </p15:clr>
        </p15:guide>
        <p15:guide id="4" pos="38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41E"/>
    <a:srgbClr val="669900"/>
    <a:srgbClr val="F181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7" autoAdjust="0"/>
    <p:restoredTop sz="94660"/>
  </p:normalViewPr>
  <p:slideViewPr>
    <p:cSldViewPr snapToGrid="0">
      <p:cViewPr varScale="1">
        <p:scale>
          <a:sx n="80" d="100"/>
          <a:sy n="80" d="100"/>
        </p:scale>
        <p:origin x="48" y="250"/>
      </p:cViewPr>
      <p:guideLst>
        <p:guide orient="horz" pos="2160"/>
        <p:guide pos="3840"/>
        <p:guide orient="horz" pos="3884"/>
        <p:guide pos="3863"/>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Afjhb1apps2\afcomms\AF%20Investments\2019\17267-Hot-Topics-Presentations-2019-02\Client%20Service\Retirement%20Slides\Key%20insights%20-%20Annual%20retirement%20fund%20surve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fjhb1apps2\afcomms\AF%20Investments\2019\17267-Hot-Topics-Presentations-2019-02\Client%20Service\Retirement%20Slides\Key%20insights%20-%20Annual%20retirement%20fund%20surve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okieY\Desktop\Key%20insights%20-%20Annual%20retirement%20fund%20survey.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891550986375774E-2"/>
          <c:y val="9.9924825407779805E-2"/>
          <c:w val="0.90181102362204735"/>
          <c:h val="0.62788357441235343"/>
        </c:manualLayout>
      </c:layout>
      <c:barChart>
        <c:barDir val="col"/>
        <c:grouping val="clustered"/>
        <c:varyColors val="0"/>
        <c:ser>
          <c:idx val="0"/>
          <c:order val="0"/>
          <c:tx>
            <c:strRef>
              <c:f>'Shari''ah'!$A$3</c:f>
              <c:strCache>
                <c:ptCount val="1"/>
                <c:pt idx="0">
                  <c:v>Average SA Shari'ah Equity Funds in the AF Shari’ah survey</c:v>
                </c:pt>
              </c:strCache>
            </c:strRef>
          </c:tx>
          <c:spPr>
            <a:solidFill>
              <a:srgbClr val="F17F09"/>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'Shari''ah'!$B$2:$D$2</c:f>
              <c:strCache>
                <c:ptCount val="3"/>
                <c:pt idx="0">
                  <c:v>1 year</c:v>
                </c:pt>
                <c:pt idx="1">
                  <c:v>3 years</c:v>
                </c:pt>
                <c:pt idx="2">
                  <c:v>5 years</c:v>
                </c:pt>
              </c:strCache>
            </c:strRef>
          </c:cat>
          <c:val>
            <c:numRef>
              <c:f>'Shari''ah'!$B$3:$D$3</c:f>
              <c:numCache>
                <c:formatCode>0.00%</c:formatCode>
                <c:ptCount val="3"/>
                <c:pt idx="0">
                  <c:v>-1.34E-2</c:v>
                </c:pt>
                <c:pt idx="1">
                  <c:v>6.3600000000000004E-2</c:v>
                </c:pt>
                <c:pt idx="2">
                  <c:v>5.7799999999999997E-2</c:v>
                </c:pt>
              </c:numCache>
            </c:numRef>
          </c:val>
          <c:extLst>
            <c:ext xmlns:c16="http://schemas.microsoft.com/office/drawing/2014/chart" uri="{C3380CC4-5D6E-409C-BE32-E72D297353CC}">
              <c16:uniqueId val="{00000000-5419-4680-9B20-3E97E18AF7C5}"/>
            </c:ext>
          </c:extLst>
        </c:ser>
        <c:ser>
          <c:idx val="1"/>
          <c:order val="1"/>
          <c:tx>
            <c:strRef>
              <c:f>'Shari''ah'!$A$4</c:f>
              <c:strCache>
                <c:ptCount val="1"/>
                <c:pt idx="0">
                  <c:v>Average SA Equity Funds in the AF SA Equity survey</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'Shari''ah'!$B$2:$D$2</c:f>
              <c:strCache>
                <c:ptCount val="3"/>
                <c:pt idx="0">
                  <c:v>1 year</c:v>
                </c:pt>
                <c:pt idx="1">
                  <c:v>3 years</c:v>
                </c:pt>
                <c:pt idx="2">
                  <c:v>5 years</c:v>
                </c:pt>
              </c:strCache>
            </c:strRef>
          </c:cat>
          <c:val>
            <c:numRef>
              <c:f>'Shari''ah'!$B$4:$D$4</c:f>
              <c:numCache>
                <c:formatCode>0.00%</c:formatCode>
                <c:ptCount val="3"/>
                <c:pt idx="0">
                  <c:v>-8.7300000000000003E-2</c:v>
                </c:pt>
                <c:pt idx="1">
                  <c:v>3.8199999999999998E-2</c:v>
                </c:pt>
                <c:pt idx="2">
                  <c:v>5.0599999999999999E-2</c:v>
                </c:pt>
              </c:numCache>
            </c:numRef>
          </c:val>
          <c:extLst>
            <c:ext xmlns:c16="http://schemas.microsoft.com/office/drawing/2014/chart" uri="{C3380CC4-5D6E-409C-BE32-E72D297353CC}">
              <c16:uniqueId val="{00000001-5419-4680-9B20-3E97E18AF7C5}"/>
            </c:ext>
          </c:extLst>
        </c:ser>
        <c:dLbls>
          <c:showLegendKey val="0"/>
          <c:showVal val="0"/>
          <c:showCatName val="0"/>
          <c:showSerName val="0"/>
          <c:showPercent val="0"/>
          <c:showBubbleSize val="0"/>
        </c:dLbls>
        <c:gapWidth val="219"/>
        <c:overlap val="-27"/>
        <c:axId val="648996448"/>
        <c:axId val="649005696"/>
      </c:barChart>
      <c:catAx>
        <c:axId val="64899644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649005696"/>
        <c:crosses val="autoZero"/>
        <c:auto val="1"/>
        <c:lblAlgn val="ctr"/>
        <c:lblOffset val="100"/>
        <c:noMultiLvlLbl val="0"/>
      </c:catAx>
      <c:valAx>
        <c:axId val="649005696"/>
        <c:scaling>
          <c:orientation val="minMax"/>
        </c:scaling>
        <c:delete val="1"/>
        <c:axPos val="l"/>
        <c:numFmt formatCode="0%" sourceLinked="0"/>
        <c:majorTickMark val="none"/>
        <c:minorTickMark val="none"/>
        <c:tickLblPos val="nextTo"/>
        <c:crossAx val="648996448"/>
        <c:crosses val="autoZero"/>
        <c:crossBetween val="between"/>
      </c:valAx>
      <c:spPr>
        <a:noFill/>
        <a:ln w="25400">
          <a:noFill/>
        </a:ln>
        <a:effectLst/>
      </c:spPr>
    </c:plotArea>
    <c:legend>
      <c:legendPos val="b"/>
      <c:layout>
        <c:manualLayout>
          <c:xMode val="edge"/>
          <c:yMode val="edge"/>
          <c:x val="5.4779904506617523E-2"/>
          <c:y val="0.87172959013926077"/>
          <c:w val="0.94522009549338248"/>
          <c:h val="0.10814968551466278"/>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1">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67700799224637"/>
          <c:y val="3.7548203109226734E-2"/>
          <c:w val="0.84045260046542458"/>
          <c:h val="0.87439194045266555"/>
        </c:manualLayout>
      </c:layout>
      <c:scatterChart>
        <c:scatterStyle val="lineMarker"/>
        <c:varyColors val="0"/>
        <c:ser>
          <c:idx val="0"/>
          <c:order val="0"/>
          <c:tx>
            <c:strRef>
              <c:f>'Hedge Fund'!$A$2</c:f>
              <c:strCache>
                <c:ptCount val="1"/>
                <c:pt idx="0">
                  <c:v>Hedge Funds</c:v>
                </c:pt>
              </c:strCache>
            </c:strRef>
          </c:tx>
          <c:spPr>
            <a:ln w="25400" cap="rnd">
              <a:noFill/>
              <a:round/>
            </a:ln>
            <a:effectLst/>
          </c:spPr>
          <c:marker>
            <c:symbol val="circle"/>
            <c:size val="10"/>
            <c:spPr>
              <a:solidFill>
                <a:srgbClr val="FF0000"/>
              </a:solidFill>
              <a:ln w="9525">
                <a:solidFill>
                  <a:schemeClr val="accent1"/>
                </a:solidFill>
              </a:ln>
              <a:effectLst/>
            </c:spPr>
          </c:marker>
          <c:dLbls>
            <c:dLbl>
              <c:idx val="0"/>
              <c:layout>
                <c:manualLayout>
                  <c:x val="-8.8089133800588648E-4"/>
                  <c:y val="-3.599883914100796E-2"/>
                </c:manualLayout>
              </c:layout>
              <c:showLegendKey val="0"/>
              <c:showVal val="0"/>
              <c:showCatName val="0"/>
              <c:showSerName val="1"/>
              <c:showPercent val="0"/>
              <c:showBubbleSize val="0"/>
              <c:extLst>
                <c:ext xmlns:c15="http://schemas.microsoft.com/office/drawing/2012/chart" uri="{CE6537A1-D6FC-4f65-9D91-7224C49458BB}">
                  <c15:layout>
                    <c:manualLayout>
                      <c:w val="9.6914556522993772E-2"/>
                      <c:h val="8.5303512078144725E-2"/>
                    </c:manualLayout>
                  </c15:layout>
                </c:ext>
                <c:ext xmlns:c16="http://schemas.microsoft.com/office/drawing/2014/chart" uri="{C3380CC4-5D6E-409C-BE32-E72D297353CC}">
                  <c16:uniqueId val="{00000004-346D-48CB-9FF7-70D201A60665}"/>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'Hedge Fund'!$C$2</c:f>
              <c:numCache>
                <c:formatCode>0.00%</c:formatCode>
                <c:ptCount val="1"/>
                <c:pt idx="0">
                  <c:v>3.9300000000000002E-2</c:v>
                </c:pt>
              </c:numCache>
            </c:numRef>
          </c:xVal>
          <c:yVal>
            <c:numRef>
              <c:f>'Hedge Fund'!$B$2</c:f>
              <c:numCache>
                <c:formatCode>0.00%</c:formatCode>
                <c:ptCount val="1"/>
                <c:pt idx="0">
                  <c:v>4.3700000000000003E-2</c:v>
                </c:pt>
              </c:numCache>
            </c:numRef>
          </c:yVal>
          <c:smooth val="0"/>
          <c:extLst>
            <c:ext xmlns:c16="http://schemas.microsoft.com/office/drawing/2014/chart" uri="{C3380CC4-5D6E-409C-BE32-E72D297353CC}">
              <c16:uniqueId val="{00000000-346D-48CB-9FF7-70D201A60665}"/>
            </c:ext>
          </c:extLst>
        </c:ser>
        <c:ser>
          <c:idx val="1"/>
          <c:order val="1"/>
          <c:tx>
            <c:strRef>
              <c:f>'Hedge Fund'!$A$3</c:f>
              <c:strCache>
                <c:ptCount val="1"/>
                <c:pt idx="0">
                  <c:v>Bonds</c:v>
                </c:pt>
              </c:strCache>
            </c:strRef>
          </c:tx>
          <c:spPr>
            <a:ln w="25400" cap="rnd">
              <a:noFill/>
              <a:round/>
            </a:ln>
            <a:effectLst/>
          </c:spPr>
          <c:marker>
            <c:symbol val="circle"/>
            <c:size val="10"/>
            <c:spPr>
              <a:solidFill>
                <a:schemeClr val="accent2"/>
              </a:solidFill>
              <a:ln w="9525">
                <a:solidFill>
                  <a:schemeClr val="accent2"/>
                </a:solidFill>
              </a:ln>
              <a:effectLst/>
            </c:spPr>
          </c:marker>
          <c:dLbls>
            <c:dLbl>
              <c:idx val="0"/>
              <c:layout>
                <c:manualLayout>
                  <c:x val="-3.3476506789640391E-2"/>
                  <c:y val="-3.8767980613393184E-2"/>
                </c:manualLayout>
              </c:layout>
              <c:showLegendKey val="0"/>
              <c:showVal val="0"/>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2-BC01-4432-A838-45216A3F16B0}"/>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xVal>
            <c:numRef>
              <c:f>'Hedge Fund'!$C$3</c:f>
              <c:numCache>
                <c:formatCode>0.00%</c:formatCode>
                <c:ptCount val="1"/>
                <c:pt idx="0">
                  <c:v>6.7699999999999996E-2</c:v>
                </c:pt>
              </c:numCache>
            </c:numRef>
          </c:xVal>
          <c:yVal>
            <c:numRef>
              <c:f>'Hedge Fund'!$B$3</c:f>
              <c:numCache>
                <c:formatCode>0.00%</c:formatCode>
                <c:ptCount val="1"/>
                <c:pt idx="0">
                  <c:v>0.1201</c:v>
                </c:pt>
              </c:numCache>
            </c:numRef>
          </c:yVal>
          <c:smooth val="0"/>
          <c:extLst>
            <c:ext xmlns:c16="http://schemas.microsoft.com/office/drawing/2014/chart" uri="{C3380CC4-5D6E-409C-BE32-E72D297353CC}">
              <c16:uniqueId val="{00000001-346D-48CB-9FF7-70D201A60665}"/>
            </c:ext>
          </c:extLst>
        </c:ser>
        <c:ser>
          <c:idx val="2"/>
          <c:order val="2"/>
          <c:tx>
            <c:strRef>
              <c:f>'Hedge Fund'!$A$4</c:f>
              <c:strCache>
                <c:ptCount val="1"/>
                <c:pt idx="0">
                  <c:v>Equities</c:v>
                </c:pt>
              </c:strCache>
            </c:strRef>
          </c:tx>
          <c:spPr>
            <a:ln w="25400" cap="rnd">
              <a:noFill/>
              <a:round/>
            </a:ln>
            <a:effectLst/>
          </c:spPr>
          <c:marker>
            <c:symbol val="circle"/>
            <c:size val="10"/>
            <c:spPr>
              <a:solidFill>
                <a:schemeClr val="accent3"/>
              </a:solidFill>
              <a:ln w="9525">
                <a:solidFill>
                  <a:schemeClr val="accent3"/>
                </a:solidFill>
              </a:ln>
              <a:effectLst/>
            </c:spPr>
          </c:marker>
          <c:dLbls>
            <c:dLbl>
              <c:idx val="0"/>
              <c:layout>
                <c:manualLayout>
                  <c:x val="-2.6428821149716151E-2"/>
                  <c:y val="-6.3690253864860227E-2"/>
                </c:manualLayout>
              </c:layout>
              <c:showLegendKey val="0"/>
              <c:showVal val="0"/>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0-BC01-4432-A838-45216A3F16B0}"/>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xVal>
            <c:numRef>
              <c:f>'Hedge Fund'!$C$4</c:f>
              <c:numCache>
                <c:formatCode>0.00%</c:formatCode>
                <c:ptCount val="1"/>
                <c:pt idx="0">
                  <c:v>0.1043</c:v>
                </c:pt>
              </c:numCache>
            </c:numRef>
          </c:xVal>
          <c:yVal>
            <c:numRef>
              <c:f>'Hedge Fund'!$B$4</c:f>
              <c:numCache>
                <c:formatCode>0.00%</c:formatCode>
                <c:ptCount val="1"/>
                <c:pt idx="0">
                  <c:v>3.8199999999999998E-2</c:v>
                </c:pt>
              </c:numCache>
            </c:numRef>
          </c:yVal>
          <c:smooth val="0"/>
          <c:extLst>
            <c:ext xmlns:c16="http://schemas.microsoft.com/office/drawing/2014/chart" uri="{C3380CC4-5D6E-409C-BE32-E72D297353CC}">
              <c16:uniqueId val="{00000002-346D-48CB-9FF7-70D201A60665}"/>
            </c:ext>
          </c:extLst>
        </c:ser>
        <c:ser>
          <c:idx val="3"/>
          <c:order val="3"/>
          <c:tx>
            <c:strRef>
              <c:f>'Hedge Fund'!$A$5</c:f>
              <c:strCache>
                <c:ptCount val="1"/>
                <c:pt idx="0">
                  <c:v>Property</c:v>
                </c:pt>
              </c:strCache>
            </c:strRef>
          </c:tx>
          <c:spPr>
            <a:ln w="25400" cap="rnd">
              <a:noFill/>
              <a:round/>
            </a:ln>
            <a:effectLst/>
          </c:spPr>
          <c:marker>
            <c:symbol val="circle"/>
            <c:size val="10"/>
            <c:spPr>
              <a:solidFill>
                <a:schemeClr val="accent4"/>
              </a:solidFill>
              <a:ln w="9525">
                <a:solidFill>
                  <a:schemeClr val="accent4"/>
                </a:solidFill>
              </a:ln>
              <a:effectLst/>
            </c:spPr>
          </c:marker>
          <c:dLbls>
            <c:dLbl>
              <c:idx val="0"/>
              <c:layout>
                <c:manualLayout>
                  <c:x val="-4.2286113839545843E-2"/>
                  <c:y val="-8.0305102699171696E-2"/>
                </c:manualLayout>
              </c:layout>
              <c:showLegendKey val="0"/>
              <c:showVal val="0"/>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1-BC01-4432-A838-45216A3F16B0}"/>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xVal>
            <c:numRef>
              <c:f>'Hedge Fund'!$C$5</c:f>
              <c:numCache>
                <c:formatCode>0.00%</c:formatCode>
                <c:ptCount val="1"/>
                <c:pt idx="0">
                  <c:v>0.128</c:v>
                </c:pt>
              </c:numCache>
            </c:numRef>
          </c:xVal>
          <c:yVal>
            <c:numRef>
              <c:f>'Hedge Fund'!$B$5</c:f>
              <c:numCache>
                <c:formatCode>0.00%</c:formatCode>
                <c:ptCount val="1"/>
                <c:pt idx="0">
                  <c:v>1.18E-2</c:v>
                </c:pt>
              </c:numCache>
            </c:numRef>
          </c:yVal>
          <c:smooth val="0"/>
          <c:extLst>
            <c:ext xmlns:c16="http://schemas.microsoft.com/office/drawing/2014/chart" uri="{C3380CC4-5D6E-409C-BE32-E72D297353CC}">
              <c16:uniqueId val="{00000003-346D-48CB-9FF7-70D201A60665}"/>
            </c:ext>
          </c:extLst>
        </c:ser>
        <c:dLbls>
          <c:showLegendKey val="0"/>
          <c:showVal val="0"/>
          <c:showCatName val="0"/>
          <c:showSerName val="0"/>
          <c:showPercent val="0"/>
          <c:showBubbleSize val="0"/>
        </c:dLbls>
        <c:axId val="648998624"/>
        <c:axId val="649006240"/>
      </c:scatterChart>
      <c:valAx>
        <c:axId val="648998624"/>
        <c:scaling>
          <c:orientation val="minMax"/>
        </c:scaling>
        <c:delete val="0"/>
        <c:axPos val="b"/>
        <c:majorGridlines>
          <c:spPr>
            <a:ln w="6350" cap="flat" cmpd="sng" algn="ctr">
              <a:solidFill>
                <a:schemeClr val="dk1"/>
              </a:solidFill>
              <a:prstDash val="solid"/>
              <a:miter lim="800000"/>
            </a:ln>
            <a:effectLst/>
          </c:spPr>
        </c:majorGridlines>
        <c:numFmt formatCode="0%" sourceLinked="0"/>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649006240"/>
        <c:crosses val="autoZero"/>
        <c:crossBetween val="midCat"/>
      </c:valAx>
      <c:valAx>
        <c:axId val="649006240"/>
        <c:scaling>
          <c:orientation val="minMax"/>
        </c:scaling>
        <c:delete val="0"/>
        <c:axPos val="l"/>
        <c:majorGridlines>
          <c:spPr>
            <a:ln w="6350" cap="flat" cmpd="sng" algn="ctr">
              <a:solidFill>
                <a:schemeClr val="dk1"/>
              </a:solidFill>
              <a:prstDash val="solid"/>
              <a:miter lim="800000"/>
            </a:ln>
            <a:effectLst/>
          </c:spPr>
        </c:majorGridlines>
        <c:numFmt formatCode="0%" sourceLinked="0"/>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648998624"/>
        <c:crosses val="autoZero"/>
        <c:crossBetween val="midCat"/>
      </c:valAx>
      <c:spPr>
        <a:noFill/>
        <a:ln>
          <a:noFill/>
        </a:ln>
        <a:effectLst/>
      </c:spPr>
    </c:plotArea>
    <c:plotVisOnly val="1"/>
    <c:dispBlanksAs val="gap"/>
    <c:showDLblsOverMax val="0"/>
  </c:chart>
  <c:spPr>
    <a:noFill/>
    <a:ln>
      <a:noFill/>
    </a:ln>
    <a:effectLst/>
  </c:spPr>
  <c:txPr>
    <a:bodyPr/>
    <a:lstStyle/>
    <a:p>
      <a:pPr>
        <a:defRPr sz="1200" b="1">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818867471566753E-2"/>
          <c:y val="2.3069700486597167E-2"/>
          <c:w val="0.91924132998569574"/>
          <c:h val="0.70607705845077906"/>
        </c:manualLayout>
      </c:layout>
      <c:areaChart>
        <c:grouping val="standard"/>
        <c:varyColors val="0"/>
        <c:ser>
          <c:idx val="0"/>
          <c:order val="0"/>
          <c:tx>
            <c:strRef>
              <c:f>Fees!$D$33</c:f>
              <c:strCache>
                <c:ptCount val="1"/>
                <c:pt idx="0">
                  <c:v>Max</c:v>
                </c:pt>
              </c:strCache>
            </c:strRef>
          </c:tx>
          <c:spPr>
            <a:solidFill>
              <a:srgbClr val="F7941E"/>
            </a:solidFill>
            <a:ln>
              <a:noFill/>
            </a:ln>
            <a:effectLst/>
          </c:spPr>
          <c:cat>
            <c:strRef>
              <c:f>Fees!$A$34:$A$42</c:f>
              <c:strCache>
                <c:ptCount val="9"/>
                <c:pt idx="0">
                  <c:v>Domestic BIV - Seg</c:v>
                </c:pt>
                <c:pt idx="1">
                  <c:v>Global BIV - Seg</c:v>
                </c:pt>
                <c:pt idx="2">
                  <c:v>Global Absolute BIV - Seg</c:v>
                </c:pt>
                <c:pt idx="3">
                  <c:v>Global BIV - Pooled</c:v>
                </c:pt>
                <c:pt idx="4">
                  <c:v>Domestic BIV - Pooled</c:v>
                </c:pt>
                <c:pt idx="5">
                  <c:v>Specialist Domestic Equity</c:v>
                </c:pt>
                <c:pt idx="6">
                  <c:v>Domestic Absolute</c:v>
                </c:pt>
                <c:pt idx="7">
                  <c:v>Specialist Domestic Fixed Interest</c:v>
                </c:pt>
                <c:pt idx="8">
                  <c:v>Specialist Domestic Money Market</c:v>
                </c:pt>
              </c:strCache>
            </c:strRef>
          </c:cat>
          <c:val>
            <c:numRef>
              <c:f>Fees!$D$34:$D$42</c:f>
              <c:numCache>
                <c:formatCode>0.00%</c:formatCode>
                <c:ptCount val="9"/>
                <c:pt idx="0">
                  <c:v>1.4999999999999999E-2</c:v>
                </c:pt>
                <c:pt idx="1">
                  <c:v>1.15E-2</c:v>
                </c:pt>
                <c:pt idx="2">
                  <c:v>1.15E-2</c:v>
                </c:pt>
                <c:pt idx="3">
                  <c:v>1.115E-2</c:v>
                </c:pt>
                <c:pt idx="4">
                  <c:v>1.0999999999999999E-2</c:v>
                </c:pt>
                <c:pt idx="5">
                  <c:v>1.0999999999999999E-2</c:v>
                </c:pt>
                <c:pt idx="6">
                  <c:v>0.01</c:v>
                </c:pt>
                <c:pt idx="7">
                  <c:v>7.0000000000000001E-3</c:v>
                </c:pt>
                <c:pt idx="8">
                  <c:v>4.0000000000000001E-3</c:v>
                </c:pt>
              </c:numCache>
            </c:numRef>
          </c:val>
          <c:extLst>
            <c:ext xmlns:c16="http://schemas.microsoft.com/office/drawing/2014/chart" uri="{C3380CC4-5D6E-409C-BE32-E72D297353CC}">
              <c16:uniqueId val="{00000000-8C7C-4B8F-B4CC-D61BE97CE6D5}"/>
            </c:ext>
          </c:extLst>
        </c:ser>
        <c:ser>
          <c:idx val="1"/>
          <c:order val="1"/>
          <c:tx>
            <c:strRef>
              <c:f>Fees!$E$33</c:f>
              <c:strCache>
                <c:ptCount val="1"/>
                <c:pt idx="0">
                  <c:v>Min</c:v>
                </c:pt>
              </c:strCache>
            </c:strRef>
          </c:tx>
          <c:spPr>
            <a:solidFill>
              <a:schemeClr val="accent4"/>
            </a:solidFill>
            <a:ln>
              <a:noFill/>
            </a:ln>
            <a:effectLst/>
          </c:spPr>
          <c:cat>
            <c:strRef>
              <c:f>Fees!$A$34:$A$42</c:f>
              <c:strCache>
                <c:ptCount val="9"/>
                <c:pt idx="0">
                  <c:v>Domestic BIV - Seg</c:v>
                </c:pt>
                <c:pt idx="1">
                  <c:v>Global BIV - Seg</c:v>
                </c:pt>
                <c:pt idx="2">
                  <c:v>Global Absolute BIV - Seg</c:v>
                </c:pt>
                <c:pt idx="3">
                  <c:v>Global BIV - Pooled</c:v>
                </c:pt>
                <c:pt idx="4">
                  <c:v>Domestic BIV - Pooled</c:v>
                </c:pt>
                <c:pt idx="5">
                  <c:v>Specialist Domestic Equity</c:v>
                </c:pt>
                <c:pt idx="6">
                  <c:v>Domestic Absolute</c:v>
                </c:pt>
                <c:pt idx="7">
                  <c:v>Specialist Domestic Fixed Interest</c:v>
                </c:pt>
                <c:pt idx="8">
                  <c:v>Specialist Domestic Money Market</c:v>
                </c:pt>
              </c:strCache>
            </c:strRef>
          </c:cat>
          <c:val>
            <c:numRef>
              <c:f>Fees!$E$34:$E$42</c:f>
              <c:numCache>
                <c:formatCode>0.00%</c:formatCode>
                <c:ptCount val="9"/>
                <c:pt idx="0">
                  <c:v>3.5000000000000001E-3</c:v>
                </c:pt>
                <c:pt idx="1">
                  <c:v>4.3999999999999994E-3</c:v>
                </c:pt>
                <c:pt idx="2">
                  <c:v>5.0999999999999995E-3</c:v>
                </c:pt>
                <c:pt idx="3">
                  <c:v>4.3999999999999994E-3</c:v>
                </c:pt>
                <c:pt idx="4">
                  <c:v>1.5E-3</c:v>
                </c:pt>
                <c:pt idx="5">
                  <c:v>3.5000000000000001E-3</c:v>
                </c:pt>
                <c:pt idx="6">
                  <c:v>2.5000000000000001E-3</c:v>
                </c:pt>
                <c:pt idx="7">
                  <c:v>1.2999999999999999E-3</c:v>
                </c:pt>
                <c:pt idx="8">
                  <c:v>8.0000000000000004E-4</c:v>
                </c:pt>
              </c:numCache>
            </c:numRef>
          </c:val>
          <c:extLst>
            <c:ext xmlns:c16="http://schemas.microsoft.com/office/drawing/2014/chart" uri="{C3380CC4-5D6E-409C-BE32-E72D297353CC}">
              <c16:uniqueId val="{00000001-8C7C-4B8F-B4CC-D61BE97CE6D5}"/>
            </c:ext>
          </c:extLst>
        </c:ser>
        <c:dLbls>
          <c:showLegendKey val="0"/>
          <c:showVal val="0"/>
          <c:showCatName val="0"/>
          <c:showSerName val="0"/>
          <c:showPercent val="0"/>
          <c:showBubbleSize val="0"/>
        </c:dLbls>
        <c:axId val="628275871"/>
        <c:axId val="628265887"/>
      </c:areaChart>
      <c:scatterChart>
        <c:scatterStyle val="lineMarker"/>
        <c:varyColors val="0"/>
        <c:ser>
          <c:idx val="2"/>
          <c:order val="2"/>
          <c:tx>
            <c:strRef>
              <c:f>Fees!$F$33</c:f>
              <c:strCache>
                <c:ptCount val="1"/>
                <c:pt idx="0">
                  <c:v>Average</c:v>
                </c:pt>
              </c:strCache>
            </c:strRef>
          </c:tx>
          <c:spPr>
            <a:ln w="25400" cap="rnd">
              <a:no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tx1"/>
                </a:solidFill>
                <a:round/>
              </a:ln>
              <a:effectLst/>
            </c:spPr>
          </c:marker>
          <c:yVal>
            <c:numRef>
              <c:f>Fees!$F$34:$F$42</c:f>
              <c:numCache>
                <c:formatCode>0.00%</c:formatCode>
                <c:ptCount val="9"/>
                <c:pt idx="0">
                  <c:v>7.5333333333333337E-3</c:v>
                </c:pt>
                <c:pt idx="1">
                  <c:v>8.0166666666666667E-3</c:v>
                </c:pt>
                <c:pt idx="2">
                  <c:v>8.9283333333333333E-3</c:v>
                </c:pt>
                <c:pt idx="3">
                  <c:v>8.0666666666666664E-3</c:v>
                </c:pt>
                <c:pt idx="4">
                  <c:v>7.2166666666666664E-3</c:v>
                </c:pt>
                <c:pt idx="5">
                  <c:v>7.1833333333333332E-3</c:v>
                </c:pt>
                <c:pt idx="6">
                  <c:v>5.9833333333333336E-3</c:v>
                </c:pt>
                <c:pt idx="7">
                  <c:v>3.4499999999999999E-3</c:v>
                </c:pt>
                <c:pt idx="8">
                  <c:v>1.8666666666666666E-3</c:v>
                </c:pt>
              </c:numCache>
            </c:numRef>
          </c:yVal>
          <c:smooth val="0"/>
          <c:extLst>
            <c:ext xmlns:c16="http://schemas.microsoft.com/office/drawing/2014/chart" uri="{C3380CC4-5D6E-409C-BE32-E72D297353CC}">
              <c16:uniqueId val="{00000002-8C7C-4B8F-B4CC-D61BE97CE6D5}"/>
            </c:ext>
          </c:extLst>
        </c:ser>
        <c:dLbls>
          <c:showLegendKey val="0"/>
          <c:showVal val="0"/>
          <c:showCatName val="0"/>
          <c:showSerName val="0"/>
          <c:showPercent val="0"/>
          <c:showBubbleSize val="0"/>
        </c:dLbls>
        <c:axId val="628275871"/>
        <c:axId val="628265887"/>
      </c:scatterChart>
      <c:catAx>
        <c:axId val="628275871"/>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628265887"/>
        <c:crosses val="autoZero"/>
        <c:auto val="1"/>
        <c:lblAlgn val="ctr"/>
        <c:lblOffset val="100"/>
        <c:noMultiLvlLbl val="0"/>
      </c:catAx>
      <c:valAx>
        <c:axId val="628265887"/>
        <c:scaling>
          <c:orientation val="minMax"/>
        </c:scaling>
        <c:delete val="0"/>
        <c:axPos val="l"/>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628275871"/>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legend>
    <c:plotVisOnly val="1"/>
    <c:dispBlanksAs val="zero"/>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2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157"/>
          </a:xfrm>
          <a:prstGeom prst="rect">
            <a:avLst/>
          </a:prstGeom>
        </p:spPr>
        <p:txBody>
          <a:bodyPr vert="horz" lIns="91129" tIns="45565" rIns="91129" bIns="45565" rtlCol="0"/>
          <a:lstStyle>
            <a:lvl1pPr algn="l">
              <a:defRPr sz="1200"/>
            </a:lvl1pPr>
          </a:lstStyle>
          <a:p>
            <a:endParaRPr lang="en-ZA" dirty="0"/>
          </a:p>
        </p:txBody>
      </p:sp>
      <p:sp>
        <p:nvSpPr>
          <p:cNvPr id="3" name="Date Placeholder 2"/>
          <p:cNvSpPr>
            <a:spLocks noGrp="1"/>
          </p:cNvSpPr>
          <p:nvPr>
            <p:ph type="dt" idx="1"/>
          </p:nvPr>
        </p:nvSpPr>
        <p:spPr>
          <a:xfrm>
            <a:off x="3856737" y="0"/>
            <a:ext cx="2950475" cy="498157"/>
          </a:xfrm>
          <a:prstGeom prst="rect">
            <a:avLst/>
          </a:prstGeom>
        </p:spPr>
        <p:txBody>
          <a:bodyPr vert="horz" lIns="91129" tIns="45565" rIns="91129" bIns="45565" rtlCol="0"/>
          <a:lstStyle>
            <a:lvl1pPr algn="r">
              <a:defRPr sz="1200"/>
            </a:lvl1pPr>
          </a:lstStyle>
          <a:p>
            <a:fld id="{26809CB8-AB78-4C40-9ED0-B4E0A04ADD19}" type="datetimeFigureOut">
              <a:rPr lang="en-ZA" smtClean="0"/>
              <a:t>2019/03/07</a:t>
            </a:fld>
            <a:endParaRPr lang="en-ZA"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129" tIns="45565" rIns="91129" bIns="45565" rtlCol="0" anchor="ctr"/>
          <a:lstStyle/>
          <a:p>
            <a:endParaRPr lang="en-ZA" dirty="0"/>
          </a:p>
        </p:txBody>
      </p:sp>
      <p:sp>
        <p:nvSpPr>
          <p:cNvPr id="5" name="Notes Placeholder 4"/>
          <p:cNvSpPr>
            <a:spLocks noGrp="1"/>
          </p:cNvSpPr>
          <p:nvPr>
            <p:ph type="body" sz="quarter" idx="3"/>
          </p:nvPr>
        </p:nvSpPr>
        <p:spPr>
          <a:xfrm>
            <a:off x="680879" y="4784844"/>
            <a:ext cx="5447030" cy="3913863"/>
          </a:xfrm>
          <a:prstGeom prst="rect">
            <a:avLst/>
          </a:prstGeom>
        </p:spPr>
        <p:txBody>
          <a:bodyPr vert="horz" lIns="91129" tIns="45565" rIns="91129" bIns="455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42769"/>
            <a:ext cx="2950475" cy="498157"/>
          </a:xfrm>
          <a:prstGeom prst="rect">
            <a:avLst/>
          </a:prstGeom>
        </p:spPr>
        <p:txBody>
          <a:bodyPr vert="horz" lIns="91129" tIns="45565" rIns="91129" bIns="45565"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56737" y="9442769"/>
            <a:ext cx="2950475" cy="498157"/>
          </a:xfrm>
          <a:prstGeom prst="rect">
            <a:avLst/>
          </a:prstGeom>
        </p:spPr>
        <p:txBody>
          <a:bodyPr vert="horz" lIns="91129" tIns="45565" rIns="91129" bIns="45565" rtlCol="0" anchor="b"/>
          <a:lstStyle>
            <a:lvl1pPr algn="r">
              <a:defRPr sz="1200"/>
            </a:lvl1pPr>
          </a:lstStyle>
          <a:p>
            <a:fld id="{8E47880D-D860-4A36-A87B-FA3DB98928BA}" type="slidenum">
              <a:rPr lang="en-ZA" smtClean="0"/>
              <a:t>‹#›</a:t>
            </a:fld>
            <a:endParaRPr lang="en-ZA" dirty="0"/>
          </a:p>
        </p:txBody>
      </p:sp>
    </p:spTree>
    <p:extLst>
      <p:ext uri="{BB962C8B-B14F-4D97-AF65-F5344CB8AC3E}">
        <p14:creationId xmlns:p14="http://schemas.microsoft.com/office/powerpoint/2010/main" val="1989452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B54648B-03FD-4C52-B22F-CFC8E904B741}" type="slidenum">
              <a:rPr kumimoji="0" lang="en-ZA"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ZA"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4193809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B54648B-03FD-4C52-B22F-CFC8E904B741}" type="slidenum">
              <a:rPr kumimoji="0" lang="en-ZA"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15</a:t>
            </a:fld>
            <a:endParaRPr kumimoji="0" lang="en-ZA"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415331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B54648B-03FD-4C52-B22F-CFC8E904B741}" type="slidenum">
              <a:rPr kumimoji="0" lang="en-ZA"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a:t>
            </a:fld>
            <a:endParaRPr kumimoji="0" lang="en-ZA"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193537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B54648B-03FD-4C52-B22F-CFC8E904B741}" type="slidenum">
              <a:rPr kumimoji="0" lang="en-ZA"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a:t>
            </a:fld>
            <a:endParaRPr kumimoji="0" lang="en-ZA"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456279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7"/>
          <p:cNvSpPr>
            <a:spLocks noGrp="1" noChangeArrowheads="1"/>
          </p:cNvSpPr>
          <p:nvPr>
            <p:ph type="sldNum" sz="quarter" idx="5"/>
          </p:nvPr>
        </p:nvSpPr>
        <p:spPr>
          <a:noFill/>
        </p:spPr>
        <p:txBody>
          <a:bodyPr/>
          <a:lstStyle/>
          <a:p>
            <a:fld id="{6DBAE7BA-0153-41AA-87EA-A7FB424A4D17}" type="slidenum">
              <a:rPr lang="en-US" smtClean="0">
                <a:solidFill>
                  <a:prstClr val="black"/>
                </a:solidFill>
              </a:rPr>
              <a:pPr/>
              <a:t>20</a:t>
            </a:fld>
            <a:endParaRPr lang="en-US" dirty="0">
              <a:solidFill>
                <a:prstClr val="black"/>
              </a:solidFill>
            </a:endParaRPr>
          </a:p>
        </p:txBody>
      </p:sp>
      <p:sp>
        <p:nvSpPr>
          <p:cNvPr id="332803" name="Rectangle 2"/>
          <p:cNvSpPr>
            <a:spLocks noGrp="1" noRot="1" noChangeAspect="1" noChangeArrowheads="1" noTextEdit="1"/>
          </p:cNvSpPr>
          <p:nvPr>
            <p:ph type="sldImg"/>
          </p:nvPr>
        </p:nvSpPr>
        <p:spPr>
          <a:ln/>
        </p:spPr>
      </p:sp>
      <p:sp>
        <p:nvSpPr>
          <p:cNvPr id="33280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462558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7"/>
          <p:cNvSpPr>
            <a:spLocks noGrp="1" noChangeArrowheads="1"/>
          </p:cNvSpPr>
          <p:nvPr>
            <p:ph type="sldNum" sz="quarter" idx="5"/>
          </p:nvPr>
        </p:nvSpPr>
        <p:spPr>
          <a:noFill/>
        </p:spPr>
        <p:txBody>
          <a:bodyPr/>
          <a:lstStyle/>
          <a:p>
            <a:fld id="{6DBAE7BA-0153-41AA-87EA-A7FB424A4D17}" type="slidenum">
              <a:rPr lang="en-US" smtClean="0">
                <a:solidFill>
                  <a:prstClr val="black"/>
                </a:solidFill>
              </a:rPr>
              <a:pPr/>
              <a:t>21</a:t>
            </a:fld>
            <a:endParaRPr lang="en-US" dirty="0">
              <a:solidFill>
                <a:prstClr val="black"/>
              </a:solidFill>
            </a:endParaRPr>
          </a:p>
        </p:txBody>
      </p:sp>
      <p:sp>
        <p:nvSpPr>
          <p:cNvPr id="332803" name="Rectangle 2"/>
          <p:cNvSpPr>
            <a:spLocks noGrp="1" noRot="1" noChangeAspect="1" noChangeArrowheads="1" noTextEdit="1"/>
          </p:cNvSpPr>
          <p:nvPr>
            <p:ph type="sldImg"/>
          </p:nvPr>
        </p:nvSpPr>
        <p:spPr>
          <a:ln/>
        </p:spPr>
      </p:sp>
      <p:sp>
        <p:nvSpPr>
          <p:cNvPr id="33280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9428925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3_Title slide">
    <p:bg>
      <p:bgPr>
        <a:blipFill dpi="0" rotWithShape="1">
          <a:blip r:embed="rId2">
            <a:lum/>
          </a:blip>
          <a:srcRect/>
          <a:stretch>
            <a:fillRect r="-1000" b="24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9214" y="5166038"/>
            <a:ext cx="12192000" cy="1691962"/>
            <a:chOff x="-9214" y="5166038"/>
            <a:chExt cx="12192000" cy="1691962"/>
          </a:xfrm>
        </p:grpSpPr>
        <p:sp>
          <p:nvSpPr>
            <p:cNvPr id="13" name="Rectangle 12"/>
            <p:cNvSpPr/>
            <p:nvPr/>
          </p:nvSpPr>
          <p:spPr>
            <a:xfrm>
              <a:off x="-9214" y="5166038"/>
              <a:ext cx="12192000" cy="169196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r>
                <a:rPr lang="en-US" sz="1400" dirty="0" smtClean="0"/>
                <a:t>c</a:t>
              </a:r>
              <a:endParaRPr lang="en-ZA" sz="1400" dirty="0" smtClean="0"/>
            </a:p>
          </p:txBody>
        </p:sp>
        <p:pic>
          <p:nvPicPr>
            <p:cNvPr id="12" name="Picture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89663" y="5928350"/>
              <a:ext cx="2474989" cy="750157"/>
            </a:xfrm>
            <a:prstGeom prst="rect">
              <a:avLst/>
            </a:prstGeom>
          </p:spPr>
        </p:pic>
      </p:grpSp>
      <p:sp>
        <p:nvSpPr>
          <p:cNvPr id="15" name="Rectangle 14"/>
          <p:cNvSpPr/>
          <p:nvPr/>
        </p:nvSpPr>
        <p:spPr>
          <a:xfrm>
            <a:off x="11324" y="6359616"/>
            <a:ext cx="1667508" cy="288032"/>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r>
              <a:rPr lang="en-US" sz="1200" b="1" dirty="0" smtClean="0"/>
              <a:t>INVESTMENTS</a:t>
            </a:r>
            <a:endParaRPr lang="en-ZA" sz="1200" b="1" dirty="0" smtClean="0"/>
          </a:p>
        </p:txBody>
      </p:sp>
      <p:sp>
        <p:nvSpPr>
          <p:cNvPr id="10" name="Diamond 9"/>
          <p:cNvSpPr/>
          <p:nvPr/>
        </p:nvSpPr>
        <p:spPr>
          <a:xfrm>
            <a:off x="5915462" y="4938886"/>
            <a:ext cx="480000" cy="468052"/>
          </a:xfrm>
          <a:prstGeom prst="diamond">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GB" sz="1600" dirty="0" smtClean="0"/>
          </a:p>
        </p:txBody>
      </p:sp>
      <p:sp>
        <p:nvSpPr>
          <p:cNvPr id="16" name="Title 1"/>
          <p:cNvSpPr>
            <a:spLocks noGrp="1"/>
          </p:cNvSpPr>
          <p:nvPr>
            <p:ph type="ctrTitle"/>
          </p:nvPr>
        </p:nvSpPr>
        <p:spPr>
          <a:xfrm>
            <a:off x="274402" y="5175286"/>
            <a:ext cx="7225754" cy="432048"/>
          </a:xfrm>
        </p:spPr>
        <p:txBody>
          <a:bodyPr anchor="b">
            <a:normAutofit/>
          </a:bodyPr>
          <a:lstStyle>
            <a:lvl1pPr algn="l">
              <a:defRPr sz="2000">
                <a:latin typeface="Arial" panose="020B0604020202020204" pitchFamily="34" charset="0"/>
                <a:cs typeface="Arial" panose="020B0604020202020204" pitchFamily="34" charset="0"/>
              </a:defRPr>
            </a:lvl1pPr>
          </a:lstStyle>
          <a:p>
            <a:r>
              <a:rPr lang="en-US" smtClean="0"/>
              <a:t>Click to edit Master title style</a:t>
            </a:r>
            <a:endParaRPr lang="en-ZA" dirty="0"/>
          </a:p>
        </p:txBody>
      </p:sp>
      <p:sp>
        <p:nvSpPr>
          <p:cNvPr id="17" name="Subtitle 2"/>
          <p:cNvSpPr>
            <a:spLocks noGrp="1"/>
          </p:cNvSpPr>
          <p:nvPr>
            <p:ph type="subTitle" idx="1"/>
          </p:nvPr>
        </p:nvSpPr>
        <p:spPr>
          <a:xfrm>
            <a:off x="284344" y="5643337"/>
            <a:ext cx="7227242" cy="303675"/>
          </a:xfrm>
        </p:spPr>
        <p:txBody>
          <a:bodyPr>
            <a:noAutofit/>
          </a:bodyPr>
          <a:lstStyle>
            <a:lvl1pPr marL="0" indent="0" algn="l">
              <a:buNone/>
              <a:defRPr sz="1800" b="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dirty="0"/>
          </a:p>
        </p:txBody>
      </p:sp>
      <p:sp>
        <p:nvSpPr>
          <p:cNvPr id="18" name="Text Placeholder 2"/>
          <p:cNvSpPr>
            <a:spLocks noGrp="1"/>
          </p:cNvSpPr>
          <p:nvPr>
            <p:ph type="body" sz="quarter" idx="10"/>
          </p:nvPr>
        </p:nvSpPr>
        <p:spPr>
          <a:xfrm>
            <a:off x="277248" y="5982776"/>
            <a:ext cx="7227888" cy="363311"/>
          </a:xfrm>
        </p:spPr>
        <p:txBody>
          <a:bodyPr anchor="ctr" anchorCtr="0"/>
          <a:lstStyle>
            <a:lvl1pPr marL="0" indent="0">
              <a:buNone/>
              <a:defRPr>
                <a:latin typeface="Arial" panose="020B0604020202020204" pitchFamily="34" charset="0"/>
                <a:cs typeface="Arial" panose="020B060402020202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5649955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Content Placeholder 3"/>
          <p:cNvSpPr>
            <a:spLocks noGrp="1"/>
          </p:cNvSpPr>
          <p:nvPr>
            <p:ph sz="quarter" idx="16"/>
          </p:nvPr>
        </p:nvSpPr>
        <p:spPr>
          <a:xfrm>
            <a:off x="239713" y="972233"/>
            <a:ext cx="4511675" cy="480341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9" name="Content Placeholder 5"/>
          <p:cNvSpPr>
            <a:spLocks noGrp="1"/>
          </p:cNvSpPr>
          <p:nvPr>
            <p:ph sz="quarter" idx="17"/>
          </p:nvPr>
        </p:nvSpPr>
        <p:spPr>
          <a:xfrm>
            <a:off x="5051425" y="972233"/>
            <a:ext cx="6900863" cy="480341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10" name="Title 1"/>
          <p:cNvSpPr>
            <a:spLocks noGrp="1"/>
          </p:cNvSpPr>
          <p:nvPr>
            <p:ph type="title"/>
          </p:nvPr>
        </p:nvSpPr>
        <p:spPr>
          <a:xfrm>
            <a:off x="239185" y="170629"/>
            <a:ext cx="11713632" cy="697118"/>
          </a:xfrm>
          <a:prstGeom prst="rect">
            <a:avLst/>
          </a:prstGeom>
        </p:spPr>
        <p:txBody>
          <a:bodyPr/>
          <a:lstStyle/>
          <a:p>
            <a:r>
              <a:rPr lang="en-US" smtClean="0"/>
              <a:t>Click to edit Master title style</a:t>
            </a:r>
            <a:endParaRPr lang="en-ZA"/>
          </a:p>
        </p:txBody>
      </p:sp>
      <p:sp>
        <p:nvSpPr>
          <p:cNvPr id="5" name="Text Placeholder 4"/>
          <p:cNvSpPr>
            <a:spLocks noGrp="1"/>
          </p:cNvSpPr>
          <p:nvPr>
            <p:ph type="body" sz="quarter" idx="10"/>
          </p:nvPr>
        </p:nvSpPr>
        <p:spPr>
          <a:xfrm>
            <a:off x="239713" y="5880136"/>
            <a:ext cx="9799637" cy="763587"/>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105772325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8"/>
            <a:ext cx="11713632" cy="687445"/>
          </a:xfrm>
        </p:spPr>
        <p:txBody>
          <a:bodyPr/>
          <a:lstStyle/>
          <a:p>
            <a:r>
              <a:rPr lang="en-US" smtClean="0"/>
              <a:t>Click to edit Master title style</a:t>
            </a:r>
            <a:endParaRPr lang="en-ZA"/>
          </a:p>
        </p:txBody>
      </p:sp>
      <p:sp>
        <p:nvSpPr>
          <p:cNvPr id="6" name="Content Placeholder 4"/>
          <p:cNvSpPr>
            <a:spLocks noGrp="1"/>
          </p:cNvSpPr>
          <p:nvPr>
            <p:ph sz="quarter" idx="19"/>
          </p:nvPr>
        </p:nvSpPr>
        <p:spPr>
          <a:xfrm>
            <a:off x="249238" y="968534"/>
            <a:ext cx="5751512" cy="23764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7" name="Content Placeholder 4"/>
          <p:cNvSpPr>
            <a:spLocks noGrp="1"/>
          </p:cNvSpPr>
          <p:nvPr>
            <p:ph sz="quarter" idx="20"/>
          </p:nvPr>
        </p:nvSpPr>
        <p:spPr>
          <a:xfrm>
            <a:off x="6210095" y="980468"/>
            <a:ext cx="5751512" cy="23764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8" name="Content Placeholder 4"/>
          <p:cNvSpPr>
            <a:spLocks noGrp="1"/>
          </p:cNvSpPr>
          <p:nvPr>
            <p:ph sz="quarter" idx="21"/>
          </p:nvPr>
        </p:nvSpPr>
        <p:spPr>
          <a:xfrm>
            <a:off x="227116" y="3563329"/>
            <a:ext cx="5751512" cy="23764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9" name="Content Placeholder 4"/>
          <p:cNvSpPr>
            <a:spLocks noGrp="1"/>
          </p:cNvSpPr>
          <p:nvPr>
            <p:ph sz="quarter" idx="22"/>
          </p:nvPr>
        </p:nvSpPr>
        <p:spPr>
          <a:xfrm>
            <a:off x="6210095" y="3563329"/>
            <a:ext cx="5751512" cy="23764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10" name="Text Placeholder 4"/>
          <p:cNvSpPr>
            <a:spLocks noGrp="1"/>
          </p:cNvSpPr>
          <p:nvPr>
            <p:ph type="body" sz="quarter" idx="10"/>
          </p:nvPr>
        </p:nvSpPr>
        <p:spPr>
          <a:xfrm>
            <a:off x="239713" y="6102220"/>
            <a:ext cx="9799637" cy="541503"/>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356794574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8"/>
            <a:ext cx="11713632" cy="697119"/>
          </a:xfrm>
        </p:spPr>
        <p:txBody>
          <a:bodyPr/>
          <a:lstStyle/>
          <a:p>
            <a:r>
              <a:rPr lang="en-US" smtClean="0"/>
              <a:t>Click to edit Master title style</a:t>
            </a:r>
            <a:endParaRPr lang="en-ZA"/>
          </a:p>
        </p:txBody>
      </p:sp>
      <p:sp>
        <p:nvSpPr>
          <p:cNvPr id="6" name="Content Placeholder 3"/>
          <p:cNvSpPr>
            <a:spLocks noGrp="1"/>
          </p:cNvSpPr>
          <p:nvPr>
            <p:ph sz="quarter" idx="16"/>
          </p:nvPr>
        </p:nvSpPr>
        <p:spPr>
          <a:xfrm>
            <a:off x="7440613" y="985901"/>
            <a:ext cx="4511675" cy="50354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4" name="Content Placeholder 3"/>
          <p:cNvSpPr>
            <a:spLocks noGrp="1"/>
          </p:cNvSpPr>
          <p:nvPr>
            <p:ph sz="quarter" idx="17"/>
          </p:nvPr>
        </p:nvSpPr>
        <p:spPr>
          <a:xfrm>
            <a:off x="239713" y="985902"/>
            <a:ext cx="6972300" cy="5035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5" name="Text Placeholder 4"/>
          <p:cNvSpPr>
            <a:spLocks noGrp="1"/>
          </p:cNvSpPr>
          <p:nvPr>
            <p:ph type="body" sz="quarter" idx="10"/>
          </p:nvPr>
        </p:nvSpPr>
        <p:spPr>
          <a:xfrm>
            <a:off x="239713" y="6139543"/>
            <a:ext cx="9799637" cy="504180"/>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301763677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4" name="Rectangle 3"/>
          <p:cNvSpPr/>
          <p:nvPr/>
        </p:nvSpPr>
        <p:spPr>
          <a:xfrm>
            <a:off x="10039350" y="5880136"/>
            <a:ext cx="2152650" cy="9778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p:cNvSpPr>
            <a:spLocks noGrp="1"/>
          </p:cNvSpPr>
          <p:nvPr>
            <p:ph type="title"/>
          </p:nvPr>
        </p:nvSpPr>
        <p:spPr>
          <a:xfrm>
            <a:off x="239185" y="170629"/>
            <a:ext cx="11713632" cy="724884"/>
          </a:xfrm>
          <a:prstGeom prst="rect">
            <a:avLst/>
          </a:prstGeom>
        </p:spPr>
        <p:txBody>
          <a:bodyPr/>
          <a:lstStyle/>
          <a:p>
            <a:r>
              <a:rPr lang="en-US" smtClean="0"/>
              <a:t>Click to edit Master title style</a:t>
            </a:r>
            <a:endParaRPr lang="en-ZA"/>
          </a:p>
        </p:txBody>
      </p:sp>
      <p:sp>
        <p:nvSpPr>
          <p:cNvPr id="3" name="Content Placeholder 2"/>
          <p:cNvSpPr>
            <a:spLocks noGrp="1"/>
          </p:cNvSpPr>
          <p:nvPr>
            <p:ph idx="1"/>
          </p:nvPr>
        </p:nvSpPr>
        <p:spPr>
          <a:xfrm>
            <a:off x="239184" y="970384"/>
            <a:ext cx="11714448" cy="4834881"/>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5" name="Text Placeholder 4"/>
          <p:cNvSpPr>
            <a:spLocks noGrp="1"/>
          </p:cNvSpPr>
          <p:nvPr>
            <p:ph type="body" sz="quarter" idx="10"/>
          </p:nvPr>
        </p:nvSpPr>
        <p:spPr>
          <a:xfrm>
            <a:off x="239713" y="5880136"/>
            <a:ext cx="11713104" cy="763587"/>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207116719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737421"/>
          </a:xfrm>
          <a:prstGeom prst="rect">
            <a:avLst/>
          </a:prstGeom>
        </p:spPr>
        <p:txBody>
          <a:bodyPr/>
          <a:lstStyle/>
          <a:p>
            <a:r>
              <a:rPr lang="en-US" smtClean="0"/>
              <a:t>Click to edit Master title style</a:t>
            </a:r>
            <a:endParaRPr lang="en-ZA"/>
          </a:p>
        </p:txBody>
      </p:sp>
      <p:sp>
        <p:nvSpPr>
          <p:cNvPr id="4" name="Picture Placeholder 3"/>
          <p:cNvSpPr>
            <a:spLocks noGrp="1"/>
          </p:cNvSpPr>
          <p:nvPr>
            <p:ph type="pic" sz="quarter" idx="10"/>
          </p:nvPr>
        </p:nvSpPr>
        <p:spPr>
          <a:xfrm>
            <a:off x="239713" y="998376"/>
            <a:ext cx="11712575" cy="5059524"/>
          </a:xfrm>
        </p:spPr>
        <p:txBody>
          <a:bodyPr/>
          <a:lstStyle/>
          <a:p>
            <a:r>
              <a:rPr lang="en-US" dirty="0" smtClean="0"/>
              <a:t>Click icon to add picture</a:t>
            </a:r>
            <a:endParaRPr lang="en-ZA" dirty="0"/>
          </a:p>
        </p:txBody>
      </p:sp>
      <p:sp>
        <p:nvSpPr>
          <p:cNvPr id="5" name="Text Placeholder 4"/>
          <p:cNvSpPr>
            <a:spLocks noGrp="1"/>
          </p:cNvSpPr>
          <p:nvPr>
            <p:ph type="body" sz="quarter" idx="11"/>
          </p:nvPr>
        </p:nvSpPr>
        <p:spPr>
          <a:xfrm>
            <a:off x="239713" y="6183710"/>
            <a:ext cx="9799637" cy="460013"/>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344897492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87787"/>
          </a:xfrm>
          <a:prstGeom prst="rect">
            <a:avLst/>
          </a:prstGeom>
        </p:spPr>
        <p:txBody>
          <a:bodyPr/>
          <a:lstStyle/>
          <a:p>
            <a:r>
              <a:rPr lang="en-US" smtClean="0"/>
              <a:t>Click to edit Master title style</a:t>
            </a:r>
            <a:endParaRPr lang="en-ZA"/>
          </a:p>
        </p:txBody>
      </p:sp>
      <p:sp>
        <p:nvSpPr>
          <p:cNvPr id="3" name="Text Placeholder 4"/>
          <p:cNvSpPr>
            <a:spLocks noGrp="1"/>
          </p:cNvSpPr>
          <p:nvPr>
            <p:ph type="body" sz="quarter" idx="10"/>
          </p:nvPr>
        </p:nvSpPr>
        <p:spPr>
          <a:xfrm>
            <a:off x="239713" y="5880136"/>
            <a:ext cx="9799637" cy="763587"/>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412493660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ext Placeholder 4"/>
          <p:cNvSpPr>
            <a:spLocks noGrp="1"/>
          </p:cNvSpPr>
          <p:nvPr>
            <p:ph type="body" sz="quarter" idx="10"/>
          </p:nvPr>
        </p:nvSpPr>
        <p:spPr>
          <a:xfrm>
            <a:off x="239713" y="5880136"/>
            <a:ext cx="9799637" cy="763587"/>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85836816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11611"/>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239184" y="1053001"/>
            <a:ext cx="11714448" cy="47522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37923390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11611"/>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239184" y="1053001"/>
            <a:ext cx="11714448" cy="47522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2878024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11611"/>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239184" y="1053001"/>
            <a:ext cx="11714448" cy="47522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2184231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
        <p:nvSpPr>
          <p:cNvPr id="2" name="Rectangle 1"/>
          <p:cNvSpPr/>
          <p:nvPr/>
        </p:nvSpPr>
        <p:spPr>
          <a:xfrm>
            <a:off x="0" y="80628"/>
            <a:ext cx="12192000" cy="5076564"/>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hasCustomPrompt="1"/>
          </p:nvPr>
        </p:nvSpPr>
        <p:spPr>
          <a:xfrm>
            <a:off x="623392" y="944724"/>
            <a:ext cx="10729192" cy="2376264"/>
          </a:xfrm>
        </p:spPr>
        <p:txBody>
          <a:bodyPr anchor="b" anchorCtr="0">
            <a:normAutofit/>
          </a:bodyPr>
          <a:lstStyle>
            <a:lvl1pPr algn="l">
              <a:defRPr sz="5400">
                <a:solidFill>
                  <a:schemeClr val="bg1"/>
                </a:solidFill>
              </a:defRPr>
            </a:lvl1pPr>
          </a:lstStyle>
          <a:p>
            <a:r>
              <a:rPr lang="en-US" dirty="0" smtClean="0"/>
              <a:t>Breaker slide</a:t>
            </a:r>
            <a:endParaRPr lang="en-ZA" dirty="0"/>
          </a:p>
        </p:txBody>
      </p:sp>
      <p:sp>
        <p:nvSpPr>
          <p:cNvPr id="8" name="Diamond 7"/>
          <p:cNvSpPr/>
          <p:nvPr/>
        </p:nvSpPr>
        <p:spPr>
          <a:xfrm>
            <a:off x="5904032" y="5013176"/>
            <a:ext cx="480000" cy="468052"/>
          </a:xfrm>
          <a:prstGeom prst="diamond">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GB" sz="1600" dirty="0" smtClean="0"/>
          </a:p>
        </p:txBody>
      </p:sp>
      <p:sp>
        <p:nvSpPr>
          <p:cNvPr id="5" name="Text Placeholder 4"/>
          <p:cNvSpPr>
            <a:spLocks noGrp="1"/>
          </p:cNvSpPr>
          <p:nvPr>
            <p:ph type="body" sz="quarter" idx="10"/>
          </p:nvPr>
        </p:nvSpPr>
        <p:spPr>
          <a:xfrm>
            <a:off x="623392" y="3321050"/>
            <a:ext cx="10728821" cy="896938"/>
          </a:xfrm>
        </p:spPr>
        <p:txBody>
          <a:bodyPr>
            <a:normAutofit/>
          </a:bodyPr>
          <a:lstStyle>
            <a:lvl1pPr marL="0" indent="0">
              <a:buNone/>
              <a:defRPr sz="4400">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val="420641524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11611"/>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239184" y="1053001"/>
            <a:ext cx="11714448" cy="47522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811462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9185" y="170629"/>
            <a:ext cx="11713632" cy="611611"/>
          </a:xfrm>
          <a:prstGeom prst="rect">
            <a:avLst/>
          </a:prstGeom>
        </p:spPr>
        <p:txBody>
          <a:bodyPr/>
          <a:lstStyle/>
          <a:p>
            <a:r>
              <a:rPr lang="en-US"/>
              <a:t>Click to edit Master title style</a:t>
            </a:r>
            <a:endParaRPr lang="en-ZA"/>
          </a:p>
        </p:txBody>
      </p:sp>
      <p:sp>
        <p:nvSpPr>
          <p:cNvPr id="3" name="Content Placeholder 2"/>
          <p:cNvSpPr>
            <a:spLocks noGrp="1"/>
          </p:cNvSpPr>
          <p:nvPr>
            <p:ph idx="1"/>
          </p:nvPr>
        </p:nvSpPr>
        <p:spPr>
          <a:xfrm>
            <a:off x="239184" y="1053001"/>
            <a:ext cx="11714448" cy="47522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15736438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Option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4" name="Footer Placeholder 10"/>
          <p:cNvSpPr>
            <a:spLocks noGrp="1"/>
          </p:cNvSpPr>
          <p:nvPr>
            <p:ph type="ftr" sz="quarter" idx="3"/>
          </p:nvPr>
        </p:nvSpPr>
        <p:spPr>
          <a:xfrm>
            <a:off x="485407" y="6331842"/>
            <a:ext cx="8658526" cy="222885"/>
          </a:xfrm>
          <a:prstGeom prst="rect">
            <a:avLst/>
          </a:prstGeom>
        </p:spPr>
        <p:txBody>
          <a:bodyPr vert="horz" lIns="91440" tIns="45720" rIns="91440" bIns="45720" rtlCol="0" anchor="ctr"/>
          <a:lstStyle>
            <a:lvl1pPr algn="l">
              <a:defRPr sz="900">
                <a:solidFill>
                  <a:schemeClr val="tx1"/>
                </a:solidFill>
                <a:latin typeface="Arial Narrow" pitchFamily="34" charset="0"/>
              </a:defRPr>
            </a:lvl1pPr>
          </a:lstStyle>
          <a:p>
            <a:pPr>
              <a:defRPr/>
            </a:pPr>
            <a:endParaRPr lang="en-ZA" dirty="0">
              <a:solidFill>
                <a:srgbClr val="000000"/>
              </a:solidFill>
            </a:endParaRPr>
          </a:p>
        </p:txBody>
      </p:sp>
    </p:spTree>
    <p:extLst>
      <p:ext uri="{BB962C8B-B14F-4D97-AF65-F5344CB8AC3E}">
        <p14:creationId xmlns:p14="http://schemas.microsoft.com/office/powerpoint/2010/main" val="2717989435"/>
      </p:ext>
    </p:extLst>
  </p:cSld>
  <p:clrMapOvr>
    <a:masterClrMapping/>
  </p:clrMapOvr>
  <p:transition/>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ext - notes">
    <p:spTree>
      <p:nvGrpSpPr>
        <p:cNvPr id="1" name=""/>
        <p:cNvGrpSpPr/>
        <p:nvPr/>
      </p:nvGrpSpPr>
      <p:grpSpPr>
        <a:xfrm>
          <a:off x="0" y="0"/>
          <a:ext cx="0" cy="0"/>
          <a:chOff x="0" y="0"/>
          <a:chExt cx="0" cy="0"/>
        </a:xfrm>
      </p:grpSpPr>
      <p:sp>
        <p:nvSpPr>
          <p:cNvPr id="2" name="Rectangle 1"/>
          <p:cNvSpPr/>
          <p:nvPr/>
        </p:nvSpPr>
        <p:spPr>
          <a:xfrm>
            <a:off x="9552385" y="6057292"/>
            <a:ext cx="2536099" cy="71444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0000"/>
              </a:lnSpc>
              <a:spcBef>
                <a:spcPts val="100"/>
              </a:spcBef>
              <a:spcAft>
                <a:spcPts val="100"/>
              </a:spcAft>
              <a:buClrTx/>
              <a:buSzTx/>
              <a:buFontTx/>
              <a:buNone/>
              <a:tabLst/>
              <a:defRPr/>
            </a:pPr>
            <a:endParaRPr kumimoji="0" lang="en-ZA" sz="1400" b="0" i="0" u="none" strike="noStrike" kern="1200" cap="none" spc="0" normalizeH="0" baseline="0" noProof="0" dirty="0">
              <a:ln>
                <a:noFill/>
              </a:ln>
              <a:solidFill>
                <a:srgbClr val="75787B">
                  <a:lumMod val="75000"/>
                </a:srgbClr>
              </a:solidFill>
              <a:effectLst/>
              <a:uLnTx/>
              <a:uFillTx/>
              <a:latin typeface="Arial"/>
              <a:ea typeface="+mn-ea"/>
              <a:cs typeface="+mn-cs"/>
            </a:endParaRPr>
          </a:p>
        </p:txBody>
      </p:sp>
      <p:sp>
        <p:nvSpPr>
          <p:cNvPr id="4" name="Text Placeholder 3"/>
          <p:cNvSpPr>
            <a:spLocks noGrp="1"/>
          </p:cNvSpPr>
          <p:nvPr>
            <p:ph type="body" sz="quarter" idx="14"/>
          </p:nvPr>
        </p:nvSpPr>
        <p:spPr>
          <a:xfrm>
            <a:off x="239183" y="6309320"/>
            <a:ext cx="11713635" cy="359768"/>
          </a:xfrm>
        </p:spPr>
        <p:txBody>
          <a:bodyPr>
            <a:normAutofit/>
          </a:bodyPr>
          <a:lstStyle>
            <a:lvl1pPr>
              <a:defRPr sz="900">
                <a:solidFill>
                  <a:schemeClr val="bg2">
                    <a:lumMod val="75000"/>
                  </a:schemeClr>
                </a:solidFill>
              </a:defRPr>
            </a:lvl1pPr>
          </a:lstStyle>
          <a:p>
            <a:pPr lvl="0"/>
            <a:r>
              <a:rPr lang="en-US"/>
              <a:t>Click to edit Master text styles</a:t>
            </a:r>
          </a:p>
        </p:txBody>
      </p:sp>
      <p:sp>
        <p:nvSpPr>
          <p:cNvPr id="7" name="Title Placeholder 1"/>
          <p:cNvSpPr>
            <a:spLocks noGrp="1"/>
          </p:cNvSpPr>
          <p:nvPr>
            <p:ph type="title" hasCustomPrompt="1"/>
          </p:nvPr>
        </p:nvSpPr>
        <p:spPr>
          <a:xfrm>
            <a:off x="239185" y="41708"/>
            <a:ext cx="11713632" cy="765000"/>
          </a:xfrm>
          <a:prstGeom prst="rect">
            <a:avLst/>
          </a:prstGeom>
        </p:spPr>
        <p:txBody>
          <a:bodyPr vert="horz" lIns="0" tIns="0" rIns="0" bIns="180000" rtlCol="0" anchor="ctr" anchorCtr="0">
            <a:normAutofit/>
          </a:bodyPr>
          <a:lstStyle>
            <a:lvl1pPr>
              <a:defRPr>
                <a:solidFill>
                  <a:schemeClr val="bg2">
                    <a:lumMod val="75000"/>
                  </a:schemeClr>
                </a:solidFill>
              </a:defRPr>
            </a:lvl1pPr>
          </a:lstStyle>
          <a:p>
            <a:r>
              <a:rPr lang="en-US" dirty="0"/>
              <a:t>Click to edit master title style</a:t>
            </a:r>
            <a:endParaRPr lang="en-ZA" dirty="0"/>
          </a:p>
        </p:txBody>
      </p:sp>
      <p:sp>
        <p:nvSpPr>
          <p:cNvPr id="8" name="Text Placeholder 6"/>
          <p:cNvSpPr>
            <a:spLocks noGrp="1"/>
          </p:cNvSpPr>
          <p:nvPr>
            <p:ph type="body" sz="quarter" idx="13"/>
          </p:nvPr>
        </p:nvSpPr>
        <p:spPr>
          <a:xfrm>
            <a:off x="239184" y="897148"/>
            <a:ext cx="11714449" cy="5160145"/>
          </a:xfrm>
        </p:spPr>
        <p:txBody>
          <a:bodyPr/>
          <a:lstStyle>
            <a:lvl1pPr>
              <a:buClr>
                <a:schemeClr val="accent4"/>
              </a:buClr>
              <a:buSzPct val="75000"/>
              <a:defRPr>
                <a:solidFill>
                  <a:schemeClr val="bg2">
                    <a:lumMod val="75000"/>
                  </a:schemeClr>
                </a:solidFill>
              </a:defRPr>
            </a:lvl1pPr>
            <a:lvl2pPr>
              <a:buClr>
                <a:schemeClr val="accent4"/>
              </a:buClr>
              <a:buSzPct val="75000"/>
              <a:defRPr>
                <a:solidFill>
                  <a:schemeClr val="bg2">
                    <a:lumMod val="75000"/>
                  </a:schemeClr>
                </a:solidFill>
              </a:defRPr>
            </a:lvl2pPr>
            <a:lvl3pPr>
              <a:buClr>
                <a:schemeClr val="accent4"/>
              </a:buClr>
              <a:buSzPct val="75000"/>
              <a:defRPr>
                <a:solidFill>
                  <a:schemeClr val="bg2">
                    <a:lumMod val="75000"/>
                  </a:schemeClr>
                </a:solidFill>
              </a:defRPr>
            </a:lvl3pPr>
            <a:lvl4pPr>
              <a:buClr>
                <a:schemeClr val="accent4"/>
              </a:buClr>
              <a:buSzPct val="75000"/>
              <a:defRPr>
                <a:solidFill>
                  <a:schemeClr val="bg2">
                    <a:lumMod val="7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1037145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Text - notes">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239184" y="6309320"/>
            <a:ext cx="9313201" cy="359768"/>
          </a:xfrm>
        </p:spPr>
        <p:txBody>
          <a:bodyPr>
            <a:normAutofit/>
          </a:bodyPr>
          <a:lstStyle>
            <a:lvl1pPr>
              <a:defRPr sz="900"/>
            </a:lvl1pPr>
          </a:lstStyle>
          <a:p>
            <a:pPr lvl="0"/>
            <a:r>
              <a:rPr lang="en-US"/>
              <a:t>Click to edit Master text styles</a:t>
            </a:r>
          </a:p>
        </p:txBody>
      </p:sp>
      <p:sp>
        <p:nvSpPr>
          <p:cNvPr id="5" name="Text Placeholder 6"/>
          <p:cNvSpPr>
            <a:spLocks noGrp="1"/>
          </p:cNvSpPr>
          <p:nvPr>
            <p:ph type="body" sz="quarter" idx="13"/>
          </p:nvPr>
        </p:nvSpPr>
        <p:spPr>
          <a:xfrm>
            <a:off x="239184" y="1053000"/>
            <a:ext cx="11714449" cy="5004292"/>
          </a:xfrm>
        </p:spPr>
        <p:txBody>
          <a:bodyPr/>
          <a:lstStyle>
            <a:lvl1pPr>
              <a:buClr>
                <a:schemeClr val="accent4"/>
              </a:buClr>
              <a:buSzPct val="75000"/>
              <a:defRPr>
                <a:solidFill>
                  <a:schemeClr val="tx2"/>
                </a:solidFill>
              </a:defRPr>
            </a:lvl1pPr>
            <a:lvl2pPr>
              <a:buClr>
                <a:schemeClr val="accent4"/>
              </a:buClr>
              <a:buSzPct val="75000"/>
              <a:defRPr>
                <a:solidFill>
                  <a:schemeClr val="tx2"/>
                </a:solidFill>
              </a:defRPr>
            </a:lvl2pPr>
            <a:lvl3pPr>
              <a:buClr>
                <a:schemeClr val="accent4"/>
              </a:buClr>
              <a:buSzPct val="75000"/>
              <a:defRPr>
                <a:solidFill>
                  <a:schemeClr val="tx2"/>
                </a:solidFill>
              </a:defRPr>
            </a:lvl3pPr>
            <a:lvl4pPr>
              <a:buClr>
                <a:schemeClr val="accent4"/>
              </a:buClr>
              <a:buSzPct val="75000"/>
              <a:defRPr>
                <a:solidFill>
                  <a:schemeClr val="tx2"/>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Placeholder 1"/>
          <p:cNvSpPr>
            <a:spLocks noGrp="1"/>
          </p:cNvSpPr>
          <p:nvPr>
            <p:ph type="title"/>
          </p:nvPr>
        </p:nvSpPr>
        <p:spPr>
          <a:xfrm>
            <a:off x="239184" y="8620"/>
            <a:ext cx="11713632" cy="836712"/>
          </a:xfrm>
          <a:prstGeom prst="rect">
            <a:avLst/>
          </a:prstGeom>
        </p:spPr>
        <p:txBody>
          <a:bodyPr vert="horz" lIns="0" tIns="0" rIns="0" bIns="180000" rtlCol="0" anchor="ctr" anchorCtr="0">
            <a:normAutofit/>
          </a:bodyPr>
          <a:lstStyle/>
          <a:p>
            <a:r>
              <a:rPr lang="en-US"/>
              <a:t>Click to edit Master title style</a:t>
            </a:r>
            <a:endParaRPr lang="en-ZA" dirty="0"/>
          </a:p>
        </p:txBody>
      </p:sp>
    </p:spTree>
    <p:extLst>
      <p:ext uri="{BB962C8B-B14F-4D97-AF65-F5344CB8AC3E}">
        <p14:creationId xmlns:p14="http://schemas.microsoft.com/office/powerpoint/2010/main" val="377986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Standar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668338" y="166688"/>
            <a:ext cx="11285537" cy="720725"/>
          </a:xfrm>
        </p:spPr>
        <p:txBody>
          <a:bodyPr>
            <a:normAutofit/>
          </a:bodyPr>
          <a:lstStyle>
            <a:lvl1pPr>
              <a:defRPr sz="3200" b="1">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29970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Rectangle 1"/>
          <p:cNvSpPr/>
          <p:nvPr/>
        </p:nvSpPr>
        <p:spPr>
          <a:xfrm>
            <a:off x="0" y="80628"/>
            <a:ext cx="12192000" cy="5076564"/>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hasCustomPrompt="1"/>
          </p:nvPr>
        </p:nvSpPr>
        <p:spPr>
          <a:xfrm>
            <a:off x="623392" y="944724"/>
            <a:ext cx="10729192" cy="3492388"/>
          </a:xfrm>
        </p:spPr>
        <p:txBody>
          <a:bodyPr anchor="t">
            <a:normAutofit/>
          </a:bodyPr>
          <a:lstStyle>
            <a:lvl1pPr algn="l">
              <a:defRPr sz="5400">
                <a:solidFill>
                  <a:schemeClr val="bg1"/>
                </a:solidFill>
              </a:defRPr>
            </a:lvl1pPr>
          </a:lstStyle>
          <a:p>
            <a:r>
              <a:rPr lang="en-US" dirty="0" smtClean="0"/>
              <a:t>Breaker slide</a:t>
            </a:r>
            <a:endParaRPr lang="en-ZA" dirty="0"/>
          </a:p>
        </p:txBody>
      </p:sp>
      <p:sp>
        <p:nvSpPr>
          <p:cNvPr id="8" name="Diamond 7"/>
          <p:cNvSpPr/>
          <p:nvPr/>
        </p:nvSpPr>
        <p:spPr>
          <a:xfrm>
            <a:off x="5904032" y="5013176"/>
            <a:ext cx="480000" cy="468052"/>
          </a:xfrm>
          <a:prstGeom prst="diamond">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GB" sz="1600" dirty="0" smtClean="0"/>
          </a:p>
        </p:txBody>
      </p:sp>
    </p:spTree>
    <p:extLst>
      <p:ext uri="{BB962C8B-B14F-4D97-AF65-F5344CB8AC3E}">
        <p14:creationId xmlns:p14="http://schemas.microsoft.com/office/powerpoint/2010/main" val="3965842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Section Header">
    <p:spTree>
      <p:nvGrpSpPr>
        <p:cNvPr id="1" name=""/>
        <p:cNvGrpSpPr/>
        <p:nvPr/>
      </p:nvGrpSpPr>
      <p:grpSpPr>
        <a:xfrm>
          <a:off x="0" y="0"/>
          <a:ext cx="0" cy="0"/>
          <a:chOff x="0" y="0"/>
          <a:chExt cx="0" cy="0"/>
        </a:xfrm>
      </p:grpSpPr>
      <p:sp>
        <p:nvSpPr>
          <p:cNvPr id="2" name="Rectangle 1"/>
          <p:cNvSpPr/>
          <p:nvPr/>
        </p:nvSpPr>
        <p:spPr>
          <a:xfrm>
            <a:off x="0" y="80628"/>
            <a:ext cx="12192000" cy="5076564"/>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1"/>
          <p:cNvSpPr>
            <a:spLocks noGrp="1"/>
          </p:cNvSpPr>
          <p:nvPr>
            <p:ph type="ctrTitle" hasCustomPrompt="1"/>
          </p:nvPr>
        </p:nvSpPr>
        <p:spPr>
          <a:xfrm>
            <a:off x="623392" y="944724"/>
            <a:ext cx="10729192" cy="3492388"/>
          </a:xfrm>
        </p:spPr>
        <p:txBody>
          <a:bodyPr anchor="t">
            <a:normAutofit/>
          </a:bodyPr>
          <a:lstStyle>
            <a:lvl1pPr algn="l">
              <a:defRPr sz="5400">
                <a:solidFill>
                  <a:schemeClr val="bg1"/>
                </a:solidFill>
              </a:defRPr>
            </a:lvl1pPr>
          </a:lstStyle>
          <a:p>
            <a:r>
              <a:rPr lang="en-US" dirty="0" smtClean="0"/>
              <a:t>Breaker slide</a:t>
            </a:r>
            <a:endParaRPr lang="en-ZA" dirty="0"/>
          </a:p>
        </p:txBody>
      </p:sp>
    </p:spTree>
    <p:extLst>
      <p:ext uri="{BB962C8B-B14F-4D97-AF65-F5344CB8AC3E}">
        <p14:creationId xmlns:p14="http://schemas.microsoft.com/office/powerpoint/2010/main" val="238596738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TextBox 5"/>
          <p:cNvSpPr txBox="1"/>
          <p:nvPr userDrawn="1"/>
        </p:nvSpPr>
        <p:spPr>
          <a:xfrm>
            <a:off x="0" y="-7664"/>
            <a:ext cx="12192000" cy="944563"/>
          </a:xfrm>
          <a:prstGeom prst="rect">
            <a:avLst/>
          </a:prstGeom>
          <a:solidFill>
            <a:srgbClr val="F18109"/>
          </a:solidFill>
        </p:spPr>
        <p:txBody>
          <a:bodyPr wrap="square" rtlCol="0">
            <a:spAutoFit/>
          </a:bodyPr>
          <a:lstStyle/>
          <a:p>
            <a:endParaRPr lang="en-ZA" dirty="0"/>
          </a:p>
        </p:txBody>
      </p:sp>
      <p:sp>
        <p:nvSpPr>
          <p:cNvPr id="8" name="Text Placeholder 2"/>
          <p:cNvSpPr>
            <a:spLocks noGrp="1"/>
          </p:cNvSpPr>
          <p:nvPr>
            <p:ph idx="1"/>
          </p:nvPr>
        </p:nvSpPr>
        <p:spPr>
          <a:xfrm>
            <a:off x="324464" y="1026406"/>
            <a:ext cx="11629168" cy="477885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ZA" dirty="0"/>
          </a:p>
        </p:txBody>
      </p:sp>
      <p:sp>
        <p:nvSpPr>
          <p:cNvPr id="9" name="Title Placeholder 1"/>
          <p:cNvSpPr>
            <a:spLocks noGrp="1"/>
          </p:cNvSpPr>
          <p:nvPr>
            <p:ph type="title"/>
          </p:nvPr>
        </p:nvSpPr>
        <p:spPr>
          <a:xfrm>
            <a:off x="324464" y="130054"/>
            <a:ext cx="11628351" cy="669126"/>
          </a:xfrm>
          <a:prstGeom prst="rect">
            <a:avLst/>
          </a:prstGeom>
        </p:spPr>
        <p:txBody>
          <a:bodyPr vert="horz" lIns="91440" tIns="45720" rIns="91440" bIns="45720" rtlCol="0" anchor="ctr">
            <a:normAutofit/>
          </a:bodyPr>
          <a:lstStyle/>
          <a:p>
            <a:r>
              <a:rPr lang="en-US" dirty="0" smtClean="0"/>
              <a:t>Click to edit Master title style</a:t>
            </a:r>
            <a:endParaRPr lang="en-ZA" dirty="0"/>
          </a:p>
        </p:txBody>
      </p:sp>
    </p:spTree>
    <p:extLst>
      <p:ext uri="{BB962C8B-B14F-4D97-AF65-F5344CB8AC3E}">
        <p14:creationId xmlns:p14="http://schemas.microsoft.com/office/powerpoint/2010/main" val="14060835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324465" y="1017588"/>
            <a:ext cx="11627823" cy="4778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TextBox 5"/>
          <p:cNvSpPr txBox="1"/>
          <p:nvPr userDrawn="1"/>
        </p:nvSpPr>
        <p:spPr>
          <a:xfrm>
            <a:off x="0" y="-7664"/>
            <a:ext cx="12192000" cy="944563"/>
          </a:xfrm>
          <a:prstGeom prst="rect">
            <a:avLst/>
          </a:prstGeom>
          <a:solidFill>
            <a:srgbClr val="F18109"/>
          </a:solidFill>
        </p:spPr>
        <p:txBody>
          <a:bodyPr wrap="square" rtlCol="0">
            <a:spAutoFit/>
          </a:bodyPr>
          <a:lstStyle/>
          <a:p>
            <a:endParaRPr lang="en-ZA" dirty="0"/>
          </a:p>
        </p:txBody>
      </p:sp>
      <p:sp>
        <p:nvSpPr>
          <p:cNvPr id="9" name="Title Placeholder 1"/>
          <p:cNvSpPr>
            <a:spLocks noGrp="1"/>
          </p:cNvSpPr>
          <p:nvPr>
            <p:ph type="title"/>
          </p:nvPr>
        </p:nvSpPr>
        <p:spPr>
          <a:xfrm>
            <a:off x="324464" y="130054"/>
            <a:ext cx="11628351" cy="669126"/>
          </a:xfrm>
          <a:prstGeom prst="rect">
            <a:avLst/>
          </a:prstGeom>
        </p:spPr>
        <p:txBody>
          <a:bodyPr vert="horz" lIns="91440" tIns="45720" rIns="91440" bIns="45720" rtlCol="0" anchor="ctr">
            <a:normAutofit/>
          </a:bodyPr>
          <a:lstStyle/>
          <a:p>
            <a:r>
              <a:rPr lang="en-US" dirty="0" smtClean="0"/>
              <a:t>Click to edit Master title style</a:t>
            </a:r>
            <a:endParaRPr lang="en-ZA" dirty="0"/>
          </a:p>
        </p:txBody>
      </p:sp>
    </p:spTree>
    <p:extLst>
      <p:ext uri="{BB962C8B-B14F-4D97-AF65-F5344CB8AC3E}">
        <p14:creationId xmlns:p14="http://schemas.microsoft.com/office/powerpoint/2010/main" val="634585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4" name="Rectangle 3"/>
          <p:cNvSpPr/>
          <p:nvPr/>
        </p:nvSpPr>
        <p:spPr>
          <a:xfrm>
            <a:off x="10039350" y="5880136"/>
            <a:ext cx="2065020" cy="8864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Text Placeholder 4"/>
          <p:cNvSpPr>
            <a:spLocks noGrp="1"/>
          </p:cNvSpPr>
          <p:nvPr>
            <p:ph type="body" sz="quarter" idx="10"/>
          </p:nvPr>
        </p:nvSpPr>
        <p:spPr>
          <a:xfrm>
            <a:off x="239713" y="5880136"/>
            <a:ext cx="11713104" cy="763587"/>
          </a:xfrm>
        </p:spPr>
        <p:txBody>
          <a:bodyPr>
            <a:normAutofit/>
          </a:bodyPr>
          <a:lstStyle>
            <a:lvl1pPr marL="0" indent="0">
              <a:buNone/>
              <a:defRPr sz="1000"/>
            </a:lvl1pPr>
          </a:lstStyle>
          <a:p>
            <a:pPr lvl="0"/>
            <a:r>
              <a:rPr lang="en-US" smtClean="0"/>
              <a:t>Click to edit Master text styles</a:t>
            </a:r>
          </a:p>
        </p:txBody>
      </p:sp>
      <p:sp>
        <p:nvSpPr>
          <p:cNvPr id="6" name="TextBox 5"/>
          <p:cNvSpPr txBox="1"/>
          <p:nvPr userDrawn="1"/>
        </p:nvSpPr>
        <p:spPr>
          <a:xfrm>
            <a:off x="0" y="-7664"/>
            <a:ext cx="12192000" cy="944563"/>
          </a:xfrm>
          <a:prstGeom prst="rect">
            <a:avLst/>
          </a:prstGeom>
          <a:solidFill>
            <a:srgbClr val="F18109"/>
          </a:solidFill>
        </p:spPr>
        <p:txBody>
          <a:bodyPr wrap="square" rtlCol="0">
            <a:spAutoFit/>
          </a:bodyPr>
          <a:lstStyle/>
          <a:p>
            <a:endParaRPr lang="en-ZA" dirty="0"/>
          </a:p>
        </p:txBody>
      </p:sp>
      <p:sp>
        <p:nvSpPr>
          <p:cNvPr id="9" name="Title Placeholder 1"/>
          <p:cNvSpPr>
            <a:spLocks noGrp="1"/>
          </p:cNvSpPr>
          <p:nvPr>
            <p:ph type="title"/>
          </p:nvPr>
        </p:nvSpPr>
        <p:spPr>
          <a:xfrm>
            <a:off x="339212" y="130054"/>
            <a:ext cx="11613603" cy="669126"/>
          </a:xfrm>
          <a:prstGeom prst="rect">
            <a:avLst/>
          </a:prstGeom>
        </p:spPr>
        <p:txBody>
          <a:bodyPr vert="horz" lIns="91440" tIns="45720" rIns="91440" bIns="45720" rtlCol="0" anchor="ctr">
            <a:normAutofit/>
          </a:bodyPr>
          <a:lstStyle/>
          <a:p>
            <a:r>
              <a:rPr lang="en-US" dirty="0" smtClean="0"/>
              <a:t>Click to edit Master title style</a:t>
            </a:r>
            <a:endParaRPr lang="en-ZA" dirty="0"/>
          </a:p>
        </p:txBody>
      </p:sp>
    </p:spTree>
    <p:extLst>
      <p:ext uri="{BB962C8B-B14F-4D97-AF65-F5344CB8AC3E}">
        <p14:creationId xmlns:p14="http://schemas.microsoft.com/office/powerpoint/2010/main" val="26596429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TextBox 4"/>
          <p:cNvSpPr txBox="1"/>
          <p:nvPr userDrawn="1"/>
        </p:nvSpPr>
        <p:spPr>
          <a:xfrm>
            <a:off x="0" y="1214"/>
            <a:ext cx="12192000" cy="944563"/>
          </a:xfrm>
          <a:prstGeom prst="rect">
            <a:avLst/>
          </a:prstGeom>
          <a:solidFill>
            <a:srgbClr val="F18109"/>
          </a:solidFill>
        </p:spPr>
        <p:txBody>
          <a:bodyPr wrap="square" rtlCol="0">
            <a:spAutoFit/>
          </a:bodyPr>
          <a:lstStyle/>
          <a:p>
            <a:endParaRPr lang="en-ZA" dirty="0"/>
          </a:p>
        </p:txBody>
      </p:sp>
      <p:sp>
        <p:nvSpPr>
          <p:cNvPr id="3" name="Content Placeholder 2"/>
          <p:cNvSpPr>
            <a:spLocks noGrp="1"/>
          </p:cNvSpPr>
          <p:nvPr>
            <p:ph idx="1"/>
          </p:nvPr>
        </p:nvSpPr>
        <p:spPr>
          <a:xfrm>
            <a:off x="317090" y="1009169"/>
            <a:ext cx="11636542" cy="479609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6" name="Text Placeholder 4"/>
          <p:cNvSpPr>
            <a:spLocks noGrp="1"/>
          </p:cNvSpPr>
          <p:nvPr>
            <p:ph type="body" sz="quarter" idx="11"/>
          </p:nvPr>
        </p:nvSpPr>
        <p:spPr>
          <a:xfrm>
            <a:off x="239713" y="5880136"/>
            <a:ext cx="9799637" cy="763587"/>
          </a:xfrm>
        </p:spPr>
        <p:txBody>
          <a:bodyPr>
            <a:normAutofit/>
          </a:bodyPr>
          <a:lstStyle>
            <a:lvl1pPr marL="0" indent="0">
              <a:buNone/>
              <a:defRPr sz="1000"/>
            </a:lvl1pPr>
          </a:lstStyle>
          <a:p>
            <a:pPr lvl="0"/>
            <a:r>
              <a:rPr lang="en-US" smtClean="0"/>
              <a:t>Click to edit Master text styles</a:t>
            </a:r>
          </a:p>
        </p:txBody>
      </p:sp>
      <p:sp>
        <p:nvSpPr>
          <p:cNvPr id="7" name="Title Placeholder 1"/>
          <p:cNvSpPr>
            <a:spLocks noGrp="1"/>
          </p:cNvSpPr>
          <p:nvPr>
            <p:ph type="title"/>
          </p:nvPr>
        </p:nvSpPr>
        <p:spPr>
          <a:xfrm>
            <a:off x="317090" y="138932"/>
            <a:ext cx="11635726" cy="669126"/>
          </a:xfrm>
          <a:prstGeom prst="rect">
            <a:avLst/>
          </a:prstGeom>
        </p:spPr>
        <p:txBody>
          <a:bodyPr vert="horz" lIns="91440" tIns="45720" rIns="91440" bIns="45720" rtlCol="0" anchor="ctr">
            <a:normAutofit/>
          </a:bodyPr>
          <a:lstStyle>
            <a:lvl1pPr>
              <a:defRPr sz="3200">
                <a:solidFill>
                  <a:schemeClr val="bg1"/>
                </a:solidFill>
              </a:defRPr>
            </a:lvl1pPr>
          </a:lstStyle>
          <a:p>
            <a:r>
              <a:rPr lang="en-US" smtClean="0"/>
              <a:t>Click to edit Master title style</a:t>
            </a:r>
            <a:endParaRPr lang="en-ZA" dirty="0"/>
          </a:p>
        </p:txBody>
      </p:sp>
    </p:spTree>
    <p:extLst>
      <p:ext uri="{BB962C8B-B14F-4D97-AF65-F5344CB8AC3E}">
        <p14:creationId xmlns:p14="http://schemas.microsoft.com/office/powerpoint/2010/main" val="52311853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4465" y="170629"/>
            <a:ext cx="11628352" cy="706449"/>
          </a:xfrm>
          <a:prstGeom prst="rect">
            <a:avLst/>
          </a:prstGeom>
        </p:spPr>
        <p:txBody>
          <a:bodyPr/>
          <a:lstStyle/>
          <a:p>
            <a:r>
              <a:rPr lang="en-US" smtClean="0"/>
              <a:t>Click to edit Master title style</a:t>
            </a:r>
            <a:endParaRPr lang="en-ZA"/>
          </a:p>
        </p:txBody>
      </p:sp>
      <p:sp>
        <p:nvSpPr>
          <p:cNvPr id="8" name="Content Placeholder 3"/>
          <p:cNvSpPr>
            <a:spLocks noGrp="1"/>
          </p:cNvSpPr>
          <p:nvPr>
            <p:ph sz="quarter" idx="16"/>
          </p:nvPr>
        </p:nvSpPr>
        <p:spPr>
          <a:xfrm>
            <a:off x="335578" y="970384"/>
            <a:ext cx="5711825" cy="4823926"/>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9" name="Content Placeholder 3"/>
          <p:cNvSpPr>
            <a:spLocks noGrp="1"/>
          </p:cNvSpPr>
          <p:nvPr>
            <p:ph sz="quarter" idx="17"/>
          </p:nvPr>
        </p:nvSpPr>
        <p:spPr>
          <a:xfrm>
            <a:off x="6203373" y="970384"/>
            <a:ext cx="5632210" cy="4823926"/>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dirty="0"/>
          </a:p>
        </p:txBody>
      </p:sp>
      <p:sp>
        <p:nvSpPr>
          <p:cNvPr id="5" name="Text Placeholder 4"/>
          <p:cNvSpPr>
            <a:spLocks noGrp="1"/>
          </p:cNvSpPr>
          <p:nvPr>
            <p:ph type="body" sz="quarter" idx="10"/>
          </p:nvPr>
        </p:nvSpPr>
        <p:spPr>
          <a:xfrm>
            <a:off x="239713" y="5880136"/>
            <a:ext cx="9799637" cy="763587"/>
          </a:xfrm>
        </p:spPr>
        <p:txBody>
          <a:bodyPr>
            <a:normAutofit/>
          </a:bodyPr>
          <a:lstStyle>
            <a:lvl1pPr marL="0" indent="0">
              <a:buNone/>
              <a:defRPr sz="1000"/>
            </a:lvl1pPr>
          </a:lstStyle>
          <a:p>
            <a:pPr lvl="0"/>
            <a:r>
              <a:rPr lang="en-US" smtClean="0"/>
              <a:t>Click to edit Master text styles</a:t>
            </a:r>
          </a:p>
        </p:txBody>
      </p:sp>
    </p:spTree>
    <p:extLst>
      <p:ext uri="{BB962C8B-B14F-4D97-AF65-F5344CB8AC3E}">
        <p14:creationId xmlns:p14="http://schemas.microsoft.com/office/powerpoint/2010/main" val="87587926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extBox 5"/>
          <p:cNvSpPr txBox="1"/>
          <p:nvPr userDrawn="1"/>
        </p:nvSpPr>
        <p:spPr>
          <a:xfrm>
            <a:off x="0" y="-7664"/>
            <a:ext cx="12192000" cy="944563"/>
          </a:xfrm>
          <a:prstGeom prst="rect">
            <a:avLst/>
          </a:prstGeom>
          <a:solidFill>
            <a:srgbClr val="F18109"/>
          </a:solidFill>
        </p:spPr>
        <p:txBody>
          <a:bodyPr wrap="square" rtlCol="0">
            <a:spAutoFit/>
          </a:bodyPr>
          <a:lstStyle/>
          <a:p>
            <a:endParaRPr lang="en-ZA" dirty="0"/>
          </a:p>
        </p:txBody>
      </p:sp>
      <p:sp>
        <p:nvSpPr>
          <p:cNvPr id="9" name="Text Placeholder 2"/>
          <p:cNvSpPr>
            <a:spLocks noGrp="1"/>
          </p:cNvSpPr>
          <p:nvPr>
            <p:ph type="body" idx="1"/>
          </p:nvPr>
        </p:nvSpPr>
        <p:spPr>
          <a:xfrm>
            <a:off x="317090" y="1026406"/>
            <a:ext cx="11636542" cy="477885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ZA" dirty="0"/>
          </a:p>
        </p:txBody>
      </p:sp>
      <p:sp>
        <p:nvSpPr>
          <p:cNvPr id="11" name="Title Placeholder 1"/>
          <p:cNvSpPr>
            <a:spLocks noGrp="1"/>
          </p:cNvSpPr>
          <p:nvPr>
            <p:ph type="title"/>
          </p:nvPr>
        </p:nvSpPr>
        <p:spPr>
          <a:xfrm>
            <a:off x="317090" y="130054"/>
            <a:ext cx="11635726" cy="669126"/>
          </a:xfrm>
          <a:prstGeom prst="rect">
            <a:avLst/>
          </a:prstGeom>
        </p:spPr>
        <p:txBody>
          <a:bodyPr vert="horz" lIns="91440" tIns="45720" rIns="91440" bIns="45720" rtlCol="0" anchor="ctr">
            <a:normAutofit/>
          </a:bodyPr>
          <a:lstStyle/>
          <a:p>
            <a:r>
              <a:rPr lang="en-US" dirty="0" smtClean="0"/>
              <a:t>Click to edit Master title style</a:t>
            </a:r>
            <a:endParaRPr lang="en-ZA" dirty="0"/>
          </a:p>
        </p:txBody>
      </p:sp>
      <p:pic>
        <p:nvPicPr>
          <p:cNvPr id="10" name="Picture 9"/>
          <p:cNvPicPr>
            <a:picLocks noChangeAspect="1"/>
          </p:cNvPicPr>
          <p:nvPr/>
        </p:nvPicPr>
        <p:blipFill>
          <a:blip r:embed="rId27" cstate="screen">
            <a:extLst>
              <a:ext uri="{28A0092B-C50C-407E-A947-70E740481C1C}">
                <a14:useLocalDpi xmlns:a14="http://schemas.microsoft.com/office/drawing/2010/main"/>
              </a:ext>
            </a:extLst>
          </a:blip>
          <a:stretch>
            <a:fillRect/>
          </a:stretch>
        </p:blipFill>
        <p:spPr>
          <a:xfrm>
            <a:off x="10128448" y="6183710"/>
            <a:ext cx="1908212" cy="578370"/>
          </a:xfrm>
          <a:prstGeom prst="rect">
            <a:avLst/>
          </a:prstGeom>
        </p:spPr>
      </p:pic>
    </p:spTree>
    <p:extLst>
      <p:ext uri="{BB962C8B-B14F-4D97-AF65-F5344CB8AC3E}">
        <p14:creationId xmlns:p14="http://schemas.microsoft.com/office/powerpoint/2010/main" val="1910450908"/>
      </p:ext>
    </p:extLst>
  </p:cSld>
  <p:clrMap bg1="lt1" tx1="dk1" bg2="lt2" tx2="dk2" accent1="accent1" accent2="accent2" accent3="accent3" accent4="accent4" accent5="accent5" accent6="accent6" hlink="hlink" folHlink="folHlink"/>
  <p:sldLayoutIdLst>
    <p:sldLayoutId id="2147483743" r:id="rId1"/>
    <p:sldLayoutId id="2147483750" r:id="rId2"/>
    <p:sldLayoutId id="2147483730" r:id="rId3"/>
    <p:sldLayoutId id="2147483764" r:id="rId4"/>
    <p:sldLayoutId id="2147483746" r:id="rId5"/>
    <p:sldLayoutId id="2147483753" r:id="rId6"/>
    <p:sldLayoutId id="2147483754" r:id="rId7"/>
    <p:sldLayoutId id="2147483729" r:id="rId8"/>
    <p:sldLayoutId id="2147483731" r:id="rId9"/>
    <p:sldLayoutId id="2147483735" r:id="rId10"/>
    <p:sldLayoutId id="2147483742" r:id="rId11"/>
    <p:sldLayoutId id="2147483740" r:id="rId12"/>
    <p:sldLayoutId id="2147483752" r:id="rId13"/>
    <p:sldLayoutId id="2147483751" r:id="rId14"/>
    <p:sldLayoutId id="2147483733" r:id="rId15"/>
    <p:sldLayoutId id="2147483734" r:id="rId16"/>
    <p:sldLayoutId id="2147483756" r:id="rId17"/>
    <p:sldLayoutId id="2147483757" r:id="rId18"/>
    <p:sldLayoutId id="2147483758" r:id="rId19"/>
    <p:sldLayoutId id="2147483759" r:id="rId20"/>
    <p:sldLayoutId id="2147483760" r:id="rId21"/>
    <p:sldLayoutId id="2147483761" r:id="rId22"/>
    <p:sldLayoutId id="2147483762" r:id="rId23"/>
    <p:sldLayoutId id="2147483763" r:id="rId24"/>
    <p:sldLayoutId id="2147483765" r:id="rId25"/>
  </p:sldLayoutIdLst>
  <p:timing>
    <p:tnLst>
      <p:par>
        <p:cTn id="1" dur="indefinite" restart="never" nodeType="tmRoot"/>
      </p:par>
    </p:tnLst>
  </p:timing>
  <p:txStyles>
    <p:title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Courier New" panose="02070309020205020404" pitchFamily="49" charset="0"/>
        <a:buChar char="o"/>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hyperlink" Target="http://www.alexanderforbesinvestments.co.za/" TargetMode="External"/><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4401" y="5175286"/>
            <a:ext cx="9984295" cy="432048"/>
          </a:xfrm>
        </p:spPr>
        <p:txBody>
          <a:bodyPr>
            <a:normAutofit/>
          </a:bodyPr>
          <a:lstStyle/>
          <a:p>
            <a:r>
              <a:rPr lang="en-US" dirty="0">
                <a:solidFill>
                  <a:schemeClr val="tx1"/>
                </a:solidFill>
              </a:rPr>
              <a:t>Alexander Forbes Annual Retirement Fund Survey 2019 – Key Insights</a:t>
            </a:r>
            <a:endParaRPr lang="en-ZA" dirty="0">
              <a:solidFill>
                <a:schemeClr val="tx1"/>
              </a:solidFill>
            </a:endParaRPr>
          </a:p>
        </p:txBody>
      </p:sp>
      <p:sp>
        <p:nvSpPr>
          <p:cNvPr id="3" name="Subtitle 2"/>
          <p:cNvSpPr>
            <a:spLocks noGrp="1"/>
          </p:cNvSpPr>
          <p:nvPr>
            <p:ph type="subTitle" idx="1"/>
          </p:nvPr>
        </p:nvSpPr>
        <p:spPr/>
        <p:txBody>
          <a:bodyPr/>
          <a:lstStyle/>
          <a:p>
            <a:endParaRPr lang="en-ZA" dirty="0"/>
          </a:p>
        </p:txBody>
      </p:sp>
      <p:sp>
        <p:nvSpPr>
          <p:cNvPr id="4" name="Text Placeholder 3"/>
          <p:cNvSpPr>
            <a:spLocks noGrp="1"/>
          </p:cNvSpPr>
          <p:nvPr>
            <p:ph type="body" sz="quarter" idx="10"/>
          </p:nvPr>
        </p:nvSpPr>
        <p:spPr/>
        <p:txBody>
          <a:bodyPr/>
          <a:lstStyle/>
          <a:p>
            <a:endParaRPr lang="en-ZA" dirty="0"/>
          </a:p>
        </p:txBody>
      </p:sp>
    </p:spTree>
    <p:extLst>
      <p:ext uri="{BB962C8B-B14F-4D97-AF65-F5344CB8AC3E}">
        <p14:creationId xmlns:p14="http://schemas.microsoft.com/office/powerpoint/2010/main" val="3254889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25964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2800" dirty="0"/>
              <a:t>Global Balanced Manager Watch</a:t>
            </a:r>
            <a:r>
              <a:rPr lang="en-US" sz="2800" baseline="30000" dirty="0"/>
              <a:t>TM</a:t>
            </a:r>
            <a:r>
              <a:rPr lang="en-US" sz="2800" dirty="0"/>
              <a:t> Survey – Best Investment View</a:t>
            </a:r>
            <a:endParaRPr lang="en-ZA" sz="2800" dirty="0">
              <a:solidFill>
                <a:schemeClr val="bg1"/>
              </a:solidFill>
            </a:endParaRPr>
          </a:p>
        </p:txBody>
      </p:sp>
      <p:pic>
        <p:nvPicPr>
          <p:cNvPr id="2" name="Picture 1"/>
          <p:cNvPicPr>
            <a:picLocks noChangeAspect="1"/>
          </p:cNvPicPr>
          <p:nvPr/>
        </p:nvPicPr>
        <p:blipFill>
          <a:blip r:embed="rId2"/>
          <a:stretch>
            <a:fillRect/>
          </a:stretch>
        </p:blipFill>
        <p:spPr>
          <a:xfrm>
            <a:off x="239184" y="1241663"/>
            <a:ext cx="9642185" cy="4640624"/>
          </a:xfrm>
          <a:prstGeom prst="rect">
            <a:avLst/>
          </a:prstGeom>
        </p:spPr>
      </p:pic>
      <p:sp>
        <p:nvSpPr>
          <p:cNvPr id="6" name="TextBox 5"/>
          <p:cNvSpPr txBox="1"/>
          <p:nvPr/>
        </p:nvSpPr>
        <p:spPr>
          <a:xfrm>
            <a:off x="9958346" y="2206500"/>
            <a:ext cx="1815644" cy="208672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accent6"/>
                </a:solidFill>
              </a:rPr>
              <a:t>Only 3 out of 27 managers </a:t>
            </a:r>
            <a:r>
              <a:rPr lang="en-US" dirty="0" smtClean="0">
                <a:solidFill>
                  <a:schemeClr val="bg1"/>
                </a:solidFill>
              </a:rPr>
              <a:t>recorded positive returns for 2018</a:t>
            </a:r>
            <a:endParaRPr lang="en-ZA" dirty="0">
              <a:solidFill>
                <a:schemeClr val="bg1"/>
              </a:solidFill>
            </a:endParaRPr>
          </a:p>
        </p:txBody>
      </p:sp>
    </p:spTree>
    <p:extLst>
      <p:ext uri="{BB962C8B-B14F-4D97-AF65-F5344CB8AC3E}">
        <p14:creationId xmlns:p14="http://schemas.microsoft.com/office/powerpoint/2010/main" val="32971083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4"/>
            <a:ext cx="12192000" cy="524989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2800" dirty="0"/>
              <a:t>Global Balanced Manager Watch</a:t>
            </a:r>
            <a:r>
              <a:rPr lang="en-US" sz="2800" baseline="30000" dirty="0"/>
              <a:t>TM</a:t>
            </a:r>
            <a:r>
              <a:rPr lang="en-US" sz="2800" dirty="0"/>
              <a:t> Survey – Best Investment View</a:t>
            </a:r>
            <a:endParaRPr lang="en-ZA" sz="2800" dirty="0">
              <a:solidFill>
                <a:schemeClr val="bg1"/>
              </a:solidFill>
            </a:endParaRPr>
          </a:p>
        </p:txBody>
      </p:sp>
      <p:sp>
        <p:nvSpPr>
          <p:cNvPr id="6" name="TextBox 5"/>
          <p:cNvSpPr txBox="1"/>
          <p:nvPr/>
        </p:nvSpPr>
        <p:spPr>
          <a:xfrm>
            <a:off x="9361154" y="1580322"/>
            <a:ext cx="2706228" cy="3748719"/>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a:solidFill>
                  <a:schemeClr val="bg1"/>
                </a:solidFill>
              </a:rPr>
              <a:t>Most managers </a:t>
            </a:r>
            <a:r>
              <a:rPr lang="en-US" dirty="0" smtClean="0">
                <a:solidFill>
                  <a:schemeClr val="accent6"/>
                </a:solidFill>
              </a:rPr>
              <a:t>close </a:t>
            </a:r>
            <a:r>
              <a:rPr lang="en-US" dirty="0">
                <a:solidFill>
                  <a:schemeClr val="accent6"/>
                </a:solidFill>
              </a:rPr>
              <a:t>to </a:t>
            </a:r>
            <a:r>
              <a:rPr lang="en-US" dirty="0" smtClean="0">
                <a:solidFill>
                  <a:schemeClr val="accent6"/>
                </a:solidFill>
              </a:rPr>
              <a:t>maximum 30</a:t>
            </a:r>
            <a:r>
              <a:rPr lang="en-US" dirty="0">
                <a:solidFill>
                  <a:schemeClr val="accent6"/>
                </a:solidFill>
              </a:rPr>
              <a:t>% </a:t>
            </a:r>
            <a:r>
              <a:rPr lang="en-US" dirty="0" smtClean="0">
                <a:solidFill>
                  <a:schemeClr val="accent6"/>
                </a:solidFill>
              </a:rPr>
              <a:t>offshore</a:t>
            </a:r>
          </a:p>
          <a:p>
            <a:pPr marL="285750" indent="-285750">
              <a:lnSpc>
                <a:spcPct val="120000"/>
              </a:lnSpc>
              <a:buFont typeface="Arial" panose="020B0604020202020204" pitchFamily="34" charset="0"/>
              <a:buChar char="•"/>
            </a:pPr>
            <a:endParaRPr lang="en-US" dirty="0" smtClean="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Only </a:t>
            </a:r>
            <a:r>
              <a:rPr lang="en-US" dirty="0">
                <a:solidFill>
                  <a:schemeClr val="bg1"/>
                </a:solidFill>
              </a:rPr>
              <a:t>nine </a:t>
            </a:r>
            <a:r>
              <a:rPr lang="en-US" dirty="0" smtClean="0">
                <a:solidFill>
                  <a:schemeClr val="bg1"/>
                </a:solidFill>
              </a:rPr>
              <a:t>managers were at 26% or less</a:t>
            </a:r>
          </a:p>
          <a:p>
            <a:pPr marL="285750" indent="-285750">
              <a:lnSpc>
                <a:spcPct val="120000"/>
              </a:lnSpc>
              <a:buFont typeface="Arial" panose="020B0604020202020204" pitchFamily="34" charset="0"/>
              <a:buChar char="•"/>
            </a:pPr>
            <a:endParaRPr lang="en-US" dirty="0" smtClean="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Kagiso </a:t>
            </a:r>
            <a:r>
              <a:rPr lang="en-US" dirty="0">
                <a:solidFill>
                  <a:schemeClr val="bg1"/>
                </a:solidFill>
              </a:rPr>
              <a:t>was </a:t>
            </a:r>
            <a:r>
              <a:rPr lang="en-US" dirty="0" smtClean="0">
                <a:solidFill>
                  <a:schemeClr val="bg1"/>
                </a:solidFill>
              </a:rPr>
              <a:t>lowest </a:t>
            </a:r>
            <a:r>
              <a:rPr lang="en-US" dirty="0">
                <a:solidFill>
                  <a:schemeClr val="bg1"/>
                </a:solidFill>
              </a:rPr>
              <a:t>at </a:t>
            </a:r>
            <a:r>
              <a:rPr lang="en-US" dirty="0" smtClean="0">
                <a:solidFill>
                  <a:schemeClr val="bg1"/>
                </a:solidFill>
              </a:rPr>
              <a:t>15.5</a:t>
            </a:r>
            <a:r>
              <a:rPr lang="en-US" dirty="0">
                <a:solidFill>
                  <a:schemeClr val="bg1"/>
                </a:solidFill>
              </a:rPr>
              <a:t>%, followed by Cadiz </a:t>
            </a:r>
            <a:r>
              <a:rPr lang="en-US" dirty="0" smtClean="0">
                <a:solidFill>
                  <a:schemeClr val="bg1"/>
                </a:solidFill>
              </a:rPr>
              <a:t>at 15.6% and </a:t>
            </a:r>
            <a:r>
              <a:rPr lang="en-US" dirty="0">
                <a:solidFill>
                  <a:schemeClr val="bg1"/>
                </a:solidFill>
              </a:rPr>
              <a:t>Ashburton at </a:t>
            </a:r>
            <a:r>
              <a:rPr lang="en-US" dirty="0" smtClean="0">
                <a:solidFill>
                  <a:schemeClr val="bg1"/>
                </a:solidFill>
              </a:rPr>
              <a:t>22.5%</a:t>
            </a:r>
            <a:endParaRPr lang="en-ZA" dirty="0">
              <a:solidFill>
                <a:schemeClr val="bg1"/>
              </a:solidFill>
            </a:endParaRPr>
          </a:p>
        </p:txBody>
      </p:sp>
      <p:pic>
        <p:nvPicPr>
          <p:cNvPr id="4" name="Picture 3"/>
          <p:cNvPicPr>
            <a:picLocks noChangeAspect="1"/>
          </p:cNvPicPr>
          <p:nvPr/>
        </p:nvPicPr>
        <p:blipFill>
          <a:blip r:embed="rId2"/>
          <a:stretch>
            <a:fillRect/>
          </a:stretch>
        </p:blipFill>
        <p:spPr>
          <a:xfrm>
            <a:off x="387532" y="989464"/>
            <a:ext cx="8586091" cy="5135278"/>
          </a:xfrm>
          <a:prstGeom prst="rect">
            <a:avLst/>
          </a:prstGeom>
        </p:spPr>
      </p:pic>
    </p:spTree>
    <p:extLst>
      <p:ext uri="{BB962C8B-B14F-4D97-AF65-F5344CB8AC3E}">
        <p14:creationId xmlns:p14="http://schemas.microsoft.com/office/powerpoint/2010/main" val="4075092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22480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2800" dirty="0"/>
              <a:t>SA Equity Manager Watch™ Survey</a:t>
            </a:r>
            <a:endParaRPr lang="en-ZA" sz="2800" dirty="0">
              <a:solidFill>
                <a:schemeClr val="bg1"/>
              </a:solidFill>
            </a:endParaRPr>
          </a:p>
        </p:txBody>
      </p:sp>
      <p:sp>
        <p:nvSpPr>
          <p:cNvPr id="6" name="TextBox 5"/>
          <p:cNvSpPr txBox="1"/>
          <p:nvPr/>
        </p:nvSpPr>
        <p:spPr>
          <a:xfrm>
            <a:off x="9361154" y="1580322"/>
            <a:ext cx="2508629" cy="3416320"/>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bg1"/>
                </a:solidFill>
              </a:rPr>
              <a:t>2018 was a tough  year for SA equity managers</a:t>
            </a:r>
          </a:p>
          <a:p>
            <a:pPr marL="285750" indent="-285750">
              <a:lnSpc>
                <a:spcPct val="120000"/>
              </a:lnSpc>
              <a:buFont typeface="Arial" panose="020B0604020202020204" pitchFamily="34" charset="0"/>
              <a:buChar char="•"/>
            </a:pPr>
            <a:endParaRPr lang="en-US" dirty="0" smtClean="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The </a:t>
            </a:r>
            <a:r>
              <a:rPr lang="en-US" dirty="0">
                <a:solidFill>
                  <a:schemeClr val="accent6"/>
                </a:solidFill>
              </a:rPr>
              <a:t>best-performing </a:t>
            </a:r>
            <a:r>
              <a:rPr lang="en-US" dirty="0" smtClean="0">
                <a:solidFill>
                  <a:schemeClr val="accent6"/>
                </a:solidFill>
              </a:rPr>
              <a:t>manager </a:t>
            </a:r>
            <a:r>
              <a:rPr lang="en-US" dirty="0">
                <a:solidFill>
                  <a:schemeClr val="bg1"/>
                </a:solidFill>
              </a:rPr>
              <a:t>over </a:t>
            </a:r>
            <a:r>
              <a:rPr lang="en-US" dirty="0" smtClean="0">
                <a:solidFill>
                  <a:schemeClr val="bg1"/>
                </a:solidFill>
              </a:rPr>
              <a:t>one year period </a:t>
            </a:r>
            <a:r>
              <a:rPr lang="en-US" dirty="0">
                <a:solidFill>
                  <a:schemeClr val="bg1"/>
                </a:solidFill>
              </a:rPr>
              <a:t>with a return of </a:t>
            </a:r>
            <a:r>
              <a:rPr lang="en-US" dirty="0">
                <a:solidFill>
                  <a:schemeClr val="accent6"/>
                </a:solidFill>
              </a:rPr>
              <a:t>-1.06</a:t>
            </a:r>
            <a:r>
              <a:rPr lang="en-US" dirty="0" smtClean="0">
                <a:solidFill>
                  <a:schemeClr val="accent6"/>
                </a:solidFill>
              </a:rPr>
              <a:t>% </a:t>
            </a:r>
            <a:r>
              <a:rPr lang="en-US" dirty="0">
                <a:solidFill>
                  <a:schemeClr val="bg1"/>
                </a:solidFill>
              </a:rPr>
              <a:t>was Rezco</a:t>
            </a:r>
            <a:endParaRPr lang="en-ZA" dirty="0">
              <a:solidFill>
                <a:schemeClr val="bg1"/>
              </a:solidFill>
            </a:endParaRPr>
          </a:p>
        </p:txBody>
      </p:sp>
      <p:pic>
        <p:nvPicPr>
          <p:cNvPr id="2" name="Picture 1"/>
          <p:cNvPicPr>
            <a:picLocks noChangeAspect="1"/>
          </p:cNvPicPr>
          <p:nvPr/>
        </p:nvPicPr>
        <p:blipFill>
          <a:blip r:embed="rId2"/>
          <a:stretch>
            <a:fillRect/>
          </a:stretch>
        </p:blipFill>
        <p:spPr>
          <a:xfrm>
            <a:off x="247349" y="1201102"/>
            <a:ext cx="8866456" cy="4616224"/>
          </a:xfrm>
          <a:prstGeom prst="rect">
            <a:avLst/>
          </a:prstGeom>
        </p:spPr>
      </p:pic>
    </p:spTree>
    <p:extLst>
      <p:ext uri="{BB962C8B-B14F-4D97-AF65-F5344CB8AC3E}">
        <p14:creationId xmlns:p14="http://schemas.microsoft.com/office/powerpoint/2010/main" val="39282604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19868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2800" dirty="0"/>
              <a:t>SA </a:t>
            </a:r>
            <a:r>
              <a:rPr lang="en-US" sz="2800" dirty="0" smtClean="0"/>
              <a:t>Bond </a:t>
            </a:r>
            <a:r>
              <a:rPr lang="en-US" sz="2800" dirty="0"/>
              <a:t>Manager Watch™ Survey</a:t>
            </a:r>
            <a:endParaRPr lang="en-ZA" sz="2800" dirty="0">
              <a:solidFill>
                <a:schemeClr val="bg1"/>
              </a:solidFill>
            </a:endParaRPr>
          </a:p>
        </p:txBody>
      </p:sp>
      <p:sp>
        <p:nvSpPr>
          <p:cNvPr id="6" name="TextBox 5"/>
          <p:cNvSpPr txBox="1"/>
          <p:nvPr/>
        </p:nvSpPr>
        <p:spPr>
          <a:xfrm>
            <a:off x="10128069" y="1763079"/>
            <a:ext cx="1959427" cy="3083921"/>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bg1"/>
                </a:solidFill>
              </a:rPr>
              <a:t>It was a much better year for bonds and bond managers</a:t>
            </a:r>
          </a:p>
          <a:p>
            <a:pPr marL="285750" indent="-285750">
              <a:lnSpc>
                <a:spcPct val="120000"/>
              </a:lnSpc>
              <a:buFont typeface="Arial" panose="020B0604020202020204" pitchFamily="34" charset="0"/>
              <a:buChar char="•"/>
            </a:pPr>
            <a:endParaRPr lang="en-US" dirty="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In line with longer term returns</a:t>
            </a:r>
            <a:endParaRPr lang="en-ZA" dirty="0">
              <a:solidFill>
                <a:schemeClr val="bg1"/>
              </a:solidFill>
            </a:endParaRPr>
          </a:p>
        </p:txBody>
      </p:sp>
      <p:pic>
        <p:nvPicPr>
          <p:cNvPr id="4" name="Picture 3"/>
          <p:cNvPicPr>
            <a:picLocks noChangeAspect="1"/>
          </p:cNvPicPr>
          <p:nvPr/>
        </p:nvPicPr>
        <p:blipFill>
          <a:blip r:embed="rId2"/>
          <a:stretch>
            <a:fillRect/>
          </a:stretch>
        </p:blipFill>
        <p:spPr>
          <a:xfrm>
            <a:off x="239184" y="1157219"/>
            <a:ext cx="9888886" cy="4694591"/>
          </a:xfrm>
          <a:prstGeom prst="rect">
            <a:avLst/>
          </a:prstGeom>
        </p:spPr>
      </p:pic>
    </p:spTree>
    <p:extLst>
      <p:ext uri="{BB962C8B-B14F-4D97-AF65-F5344CB8AC3E}">
        <p14:creationId xmlns:p14="http://schemas.microsoft.com/office/powerpoint/2010/main" val="10289007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932155"/>
            <a:ext cx="12192000" cy="525093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7" name="Text Placeholder 1"/>
          <p:cNvSpPr txBox="1">
            <a:spLocks/>
          </p:cNvSpPr>
          <p:nvPr/>
        </p:nvSpPr>
        <p:spPr>
          <a:xfrm>
            <a:off x="339307" y="4768964"/>
            <a:ext cx="2378823" cy="72072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Wingdings" panose="05000000000000000000" pitchFamily="2" charset="2"/>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Courier New" panose="02070309020205020404" pitchFamily="49" charset="0"/>
              <a:buChar char="o"/>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a:pPr>
            <a:r>
              <a:rPr kumimoji="0" lang="en-US" sz="2400" b="1" i="0" u="none" strike="noStrike" kern="1200" cap="none" spc="0" normalizeH="0" baseline="0" noProof="0" dirty="0">
                <a:ln>
                  <a:noFill/>
                </a:ln>
                <a:solidFill>
                  <a:schemeClr val="bg1"/>
                </a:solidFill>
                <a:effectLst/>
                <a:uLnTx/>
                <a:uFillTx/>
                <a:latin typeface="+mj-lt"/>
                <a:ea typeface="+mj-ea"/>
                <a:cs typeface="+mj-cs"/>
              </a:rPr>
              <a:t>Fund of Hedge Funds</a:t>
            </a:r>
            <a:endParaRPr kumimoji="0" lang="en-ZA" sz="2400" b="1" i="0" u="none" strike="noStrike" kern="1200" cap="none" spc="0" normalizeH="0" baseline="0" noProof="0" dirty="0">
              <a:ln>
                <a:noFill/>
              </a:ln>
              <a:solidFill>
                <a:schemeClr val="bg1"/>
              </a:solidFill>
              <a:effectLst/>
              <a:uLnTx/>
              <a:uFillTx/>
              <a:latin typeface="+mj-lt"/>
              <a:ea typeface="+mj-ea"/>
              <a:cs typeface="+mj-cs"/>
            </a:endParaRPr>
          </a:p>
        </p:txBody>
      </p:sp>
      <p:grpSp>
        <p:nvGrpSpPr>
          <p:cNvPr id="3" name="Group 2"/>
          <p:cNvGrpSpPr/>
          <p:nvPr/>
        </p:nvGrpSpPr>
        <p:grpSpPr>
          <a:xfrm>
            <a:off x="91647" y="1061673"/>
            <a:ext cx="7458634" cy="4960866"/>
            <a:chOff x="1" y="1529581"/>
            <a:chExt cx="6463552" cy="4198866"/>
          </a:xfrm>
        </p:grpSpPr>
        <p:sp>
          <p:nvSpPr>
            <p:cNvPr id="15" name="Rectangle 14"/>
            <p:cNvSpPr/>
            <p:nvPr/>
          </p:nvSpPr>
          <p:spPr>
            <a:xfrm>
              <a:off x="239086" y="1529581"/>
              <a:ext cx="6224467" cy="41988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ZA" sz="1800" i="0" u="none" strike="noStrike" kern="0" cap="none" spc="0" normalizeH="0" baseline="0" noProof="0" dirty="0">
                <a:ln>
                  <a:noFill/>
                </a:ln>
                <a:solidFill>
                  <a:sysClr val="windowText" lastClr="000000"/>
                </a:solidFill>
                <a:effectLst/>
                <a:uLnTx/>
                <a:uFillTx/>
              </a:endParaRPr>
            </a:p>
          </p:txBody>
        </p:sp>
        <p:graphicFrame>
          <p:nvGraphicFramePr>
            <p:cNvPr id="18" name="Chart 17"/>
            <p:cNvGraphicFramePr>
              <a:graphicFrameLocks/>
            </p:cNvGraphicFramePr>
            <p:nvPr>
              <p:extLst>
                <p:ext uri="{D42A27DB-BD31-4B8C-83A1-F6EECF244321}">
                  <p14:modId xmlns:p14="http://schemas.microsoft.com/office/powerpoint/2010/main" val="2346783696"/>
                </p:ext>
              </p:extLst>
            </p:nvPr>
          </p:nvGraphicFramePr>
          <p:xfrm>
            <a:off x="1" y="1529581"/>
            <a:ext cx="6293224" cy="3705807"/>
          </p:xfrm>
          <a:graphic>
            <a:graphicData uri="http://schemas.openxmlformats.org/drawingml/2006/chart">
              <c:chart xmlns:c="http://schemas.openxmlformats.org/drawingml/2006/chart" xmlns:r="http://schemas.openxmlformats.org/officeDocument/2006/relationships" r:id="rId3"/>
            </a:graphicData>
          </a:graphic>
        </p:graphicFrame>
      </p:grpSp>
      <p:sp>
        <p:nvSpPr>
          <p:cNvPr id="12" name="Title 11"/>
          <p:cNvSpPr>
            <a:spLocks noGrp="1"/>
          </p:cNvSpPr>
          <p:nvPr>
            <p:ph type="title"/>
          </p:nvPr>
        </p:nvSpPr>
        <p:spPr/>
        <p:txBody>
          <a:bodyPr>
            <a:noAutofit/>
          </a:bodyPr>
          <a:lstStyle/>
          <a:p>
            <a:r>
              <a:rPr lang="en-ZA" dirty="0"/>
              <a:t>Shari’ah Manager Watch</a:t>
            </a:r>
            <a:r>
              <a:rPr lang="en-ZA" baseline="30000" dirty="0"/>
              <a:t>TM</a:t>
            </a:r>
            <a:r>
              <a:rPr lang="en-ZA" dirty="0"/>
              <a:t> Survey</a:t>
            </a:r>
            <a:endParaRPr lang="en-ZA" sz="3200" dirty="0"/>
          </a:p>
        </p:txBody>
      </p:sp>
      <p:sp>
        <p:nvSpPr>
          <p:cNvPr id="20" name="TextBox 19"/>
          <p:cNvSpPr txBox="1"/>
          <p:nvPr/>
        </p:nvSpPr>
        <p:spPr>
          <a:xfrm>
            <a:off x="7944729" y="1076173"/>
            <a:ext cx="3852823" cy="4413516"/>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a:solidFill>
                  <a:schemeClr val="bg1"/>
                </a:solidFill>
              </a:rPr>
              <a:t>With additional rules and limitations placed on Shari’ah compliant funds, there is a </a:t>
            </a:r>
            <a:r>
              <a:rPr lang="en-US" dirty="0">
                <a:solidFill>
                  <a:schemeClr val="accent6"/>
                </a:solidFill>
              </a:rPr>
              <a:t>misperception that Shari’ah investing results in lower returns </a:t>
            </a:r>
            <a:r>
              <a:rPr lang="en-US" dirty="0">
                <a:solidFill>
                  <a:schemeClr val="bg1"/>
                </a:solidFill>
              </a:rPr>
              <a:t>compared to conventional </a:t>
            </a:r>
            <a:r>
              <a:rPr lang="en-US" dirty="0" smtClean="0">
                <a:solidFill>
                  <a:schemeClr val="bg1"/>
                </a:solidFill>
              </a:rPr>
              <a:t>investing</a:t>
            </a:r>
          </a:p>
          <a:p>
            <a:pPr marL="285750" indent="-285750">
              <a:lnSpc>
                <a:spcPct val="120000"/>
              </a:lnSpc>
              <a:buFont typeface="Arial" panose="020B0604020202020204" pitchFamily="34" charset="0"/>
              <a:buChar char="•"/>
            </a:pPr>
            <a:endParaRPr lang="en-US" dirty="0" smtClean="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In fact, over </a:t>
            </a:r>
            <a:r>
              <a:rPr lang="en-US" dirty="0">
                <a:solidFill>
                  <a:schemeClr val="bg1"/>
                </a:solidFill>
              </a:rPr>
              <a:t>the past few </a:t>
            </a:r>
            <a:r>
              <a:rPr lang="en-US" dirty="0" smtClean="0">
                <a:solidFill>
                  <a:schemeClr val="bg1"/>
                </a:solidFill>
              </a:rPr>
              <a:t>years </a:t>
            </a:r>
            <a:r>
              <a:rPr lang="en-US" dirty="0">
                <a:solidFill>
                  <a:schemeClr val="bg1"/>
                </a:solidFill>
              </a:rPr>
              <a:t>SA Shari’ah Equity funds have </a:t>
            </a:r>
            <a:r>
              <a:rPr lang="en-US" dirty="0">
                <a:solidFill>
                  <a:schemeClr val="accent6"/>
                </a:solidFill>
              </a:rPr>
              <a:t>done particularly well</a:t>
            </a:r>
            <a:r>
              <a:rPr lang="en-US" dirty="0">
                <a:solidFill>
                  <a:schemeClr val="bg1"/>
                </a:solidFill>
              </a:rPr>
              <a:t> compared to their conventional SA equity counterparts</a:t>
            </a:r>
            <a:endParaRPr lang="en-ZA" dirty="0">
              <a:solidFill>
                <a:schemeClr val="bg1"/>
              </a:solidFill>
            </a:endParaRPr>
          </a:p>
        </p:txBody>
      </p:sp>
    </p:spTree>
    <p:extLst>
      <p:ext uri="{BB962C8B-B14F-4D97-AF65-F5344CB8AC3E}">
        <p14:creationId xmlns:p14="http://schemas.microsoft.com/office/powerpoint/2010/main" val="10598047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932154"/>
            <a:ext cx="12192000" cy="523351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2" name="Title 11"/>
          <p:cNvSpPr>
            <a:spLocks noGrp="1"/>
          </p:cNvSpPr>
          <p:nvPr>
            <p:ph type="title"/>
          </p:nvPr>
        </p:nvSpPr>
        <p:spPr/>
        <p:txBody>
          <a:bodyPr>
            <a:noAutofit/>
          </a:bodyPr>
          <a:lstStyle/>
          <a:p>
            <a:r>
              <a:rPr lang="en-US" dirty="0"/>
              <a:t>Comparing the performance of some surveys</a:t>
            </a:r>
            <a:endParaRPr lang="en-ZA" sz="3200" dirty="0"/>
          </a:p>
        </p:txBody>
      </p:sp>
      <p:graphicFrame>
        <p:nvGraphicFramePr>
          <p:cNvPr id="4" name="Table 3"/>
          <p:cNvGraphicFramePr>
            <a:graphicFrameLocks noGrp="1"/>
          </p:cNvGraphicFramePr>
          <p:nvPr>
            <p:extLst>
              <p:ext uri="{D42A27DB-BD31-4B8C-83A1-F6EECF244321}">
                <p14:modId xmlns:p14="http://schemas.microsoft.com/office/powerpoint/2010/main" val="4189636987"/>
              </p:ext>
            </p:extLst>
          </p:nvPr>
        </p:nvGraphicFramePr>
        <p:xfrm>
          <a:off x="851984" y="1254888"/>
          <a:ext cx="10488032" cy="4492970"/>
        </p:xfrm>
        <a:graphic>
          <a:graphicData uri="http://schemas.openxmlformats.org/drawingml/2006/table">
            <a:tbl>
              <a:tblPr firstRow="1" firstCol="1" bandRow="1">
                <a:tableStyleId>{5C22544A-7EE6-4342-B048-85BDC9FD1C3A}</a:tableStyleId>
              </a:tblPr>
              <a:tblGrid>
                <a:gridCol w="5207822">
                  <a:extLst>
                    <a:ext uri="{9D8B030D-6E8A-4147-A177-3AD203B41FA5}">
                      <a16:colId xmlns:a16="http://schemas.microsoft.com/office/drawing/2014/main" val="3636526740"/>
                    </a:ext>
                  </a:extLst>
                </a:gridCol>
                <a:gridCol w="2734235">
                  <a:extLst>
                    <a:ext uri="{9D8B030D-6E8A-4147-A177-3AD203B41FA5}">
                      <a16:colId xmlns:a16="http://schemas.microsoft.com/office/drawing/2014/main" val="812439371"/>
                    </a:ext>
                  </a:extLst>
                </a:gridCol>
                <a:gridCol w="2545975">
                  <a:extLst>
                    <a:ext uri="{9D8B030D-6E8A-4147-A177-3AD203B41FA5}">
                      <a16:colId xmlns:a16="http://schemas.microsoft.com/office/drawing/2014/main" val="16663523"/>
                    </a:ext>
                  </a:extLst>
                </a:gridCol>
              </a:tblGrid>
              <a:tr h="725544">
                <a:tc>
                  <a:txBody>
                    <a:bodyPr/>
                    <a:lstStyle/>
                    <a:p>
                      <a:pPr>
                        <a:lnSpc>
                          <a:spcPct val="150000"/>
                        </a:lnSpc>
                        <a:spcAft>
                          <a:spcPts val="0"/>
                        </a:spcAft>
                      </a:pPr>
                      <a:r>
                        <a:rPr lang="en-GB" sz="1600" dirty="0">
                          <a:effectLst/>
                        </a:rPr>
                        <a:t>Manager Watch™ Surveys</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Average 1-year return: </a:t>
                      </a:r>
                      <a:endParaRPr lang="en-GB" sz="1600" dirty="0" smtClean="0">
                        <a:effectLst/>
                      </a:endParaRPr>
                    </a:p>
                    <a:p>
                      <a:pPr algn="ctr">
                        <a:lnSpc>
                          <a:spcPct val="150000"/>
                        </a:lnSpc>
                        <a:spcAft>
                          <a:spcPts val="0"/>
                        </a:spcAft>
                      </a:pPr>
                      <a:r>
                        <a:rPr lang="en-GB" sz="1600" dirty="0" smtClean="0">
                          <a:effectLst/>
                        </a:rPr>
                        <a:t>December </a:t>
                      </a:r>
                      <a:r>
                        <a:rPr lang="en-GB" sz="1600" dirty="0">
                          <a:effectLst/>
                        </a:rPr>
                        <a:t>2018</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Average 3-year return:</a:t>
                      </a:r>
                      <a:endParaRPr lang="en-ZA" sz="1600" dirty="0">
                        <a:effectLst/>
                      </a:endParaRPr>
                    </a:p>
                    <a:p>
                      <a:pPr algn="ctr">
                        <a:lnSpc>
                          <a:spcPct val="150000"/>
                        </a:lnSpc>
                        <a:spcAft>
                          <a:spcPts val="0"/>
                        </a:spcAft>
                      </a:pPr>
                      <a:r>
                        <a:rPr lang="en-GB" sz="1600" dirty="0">
                          <a:effectLst/>
                        </a:rPr>
                        <a:t>December 2018</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1307784711"/>
                  </a:ext>
                </a:extLst>
              </a:tr>
              <a:tr h="374603">
                <a:tc>
                  <a:txBody>
                    <a:bodyPr/>
                    <a:lstStyle/>
                    <a:p>
                      <a:pPr>
                        <a:lnSpc>
                          <a:spcPct val="150000"/>
                        </a:lnSpc>
                        <a:spcAft>
                          <a:spcPts val="0"/>
                        </a:spcAft>
                      </a:pPr>
                      <a:r>
                        <a:rPr lang="en-GB" sz="1600" dirty="0">
                          <a:effectLst/>
                        </a:rPr>
                        <a:t>BEE Bond </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8.64%</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11.80%</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3714875018"/>
                  </a:ext>
                </a:extLst>
              </a:tr>
              <a:tr h="374603">
                <a:tc>
                  <a:txBody>
                    <a:bodyPr/>
                    <a:lstStyle/>
                    <a:p>
                      <a:pPr>
                        <a:lnSpc>
                          <a:spcPct val="150000"/>
                        </a:lnSpc>
                        <a:spcAft>
                          <a:spcPts val="0"/>
                        </a:spcAft>
                      </a:pPr>
                      <a:r>
                        <a:rPr lang="en-GB" sz="1600" dirty="0">
                          <a:effectLst/>
                        </a:rPr>
                        <a:t>SA Bonds</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8.60%</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12.01%</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2019481393"/>
                  </a:ext>
                </a:extLst>
              </a:tr>
              <a:tr h="374603">
                <a:tc>
                  <a:txBody>
                    <a:bodyPr/>
                    <a:lstStyle/>
                    <a:p>
                      <a:pPr>
                        <a:lnSpc>
                          <a:spcPct val="150000"/>
                        </a:lnSpc>
                        <a:spcAft>
                          <a:spcPts val="0"/>
                        </a:spcAft>
                      </a:pPr>
                      <a:r>
                        <a:rPr lang="en-GB" sz="1600" dirty="0">
                          <a:effectLst/>
                        </a:rPr>
                        <a:t>SA Money Market </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8.45%</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8.60%</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3313663867"/>
                  </a:ext>
                </a:extLst>
              </a:tr>
              <a:tr h="374603">
                <a:tc>
                  <a:txBody>
                    <a:bodyPr/>
                    <a:lstStyle/>
                    <a:p>
                      <a:pPr>
                        <a:lnSpc>
                          <a:spcPct val="150000"/>
                        </a:lnSpc>
                        <a:spcAft>
                          <a:spcPts val="0"/>
                        </a:spcAft>
                      </a:pPr>
                      <a:r>
                        <a:rPr lang="en-GB" sz="1600" dirty="0">
                          <a:effectLst/>
                        </a:rPr>
                        <a:t>BEE Money Market</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8.42%</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8.54%</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2368873660"/>
                  </a:ext>
                </a:extLst>
              </a:tr>
              <a:tr h="374603">
                <a:tc>
                  <a:txBody>
                    <a:bodyPr/>
                    <a:lstStyle/>
                    <a:p>
                      <a:pPr>
                        <a:lnSpc>
                          <a:spcPct val="150000"/>
                        </a:lnSpc>
                        <a:spcAft>
                          <a:spcPts val="0"/>
                        </a:spcAft>
                      </a:pPr>
                      <a:r>
                        <a:rPr lang="en-GB" sz="1600" b="1" dirty="0">
                          <a:solidFill>
                            <a:schemeClr val="bg1"/>
                          </a:solidFill>
                          <a:effectLst/>
                        </a:rPr>
                        <a:t>Inflation</a:t>
                      </a:r>
                      <a:endParaRPr lang="en-ZA" sz="1600" b="1" dirty="0">
                        <a:solidFill>
                          <a:schemeClr val="bg1"/>
                        </a:solidFill>
                        <a:effectLst/>
                        <a:latin typeface="Cambria" panose="02040503050406030204" pitchFamily="18" charset="0"/>
                        <a:ea typeface="Cambria" panose="02040503050406030204" pitchFamily="18" charset="0"/>
                      </a:endParaRPr>
                    </a:p>
                  </a:txBody>
                  <a:tcPr marL="68580" marR="68580" marT="0" marB="0">
                    <a:solidFill>
                      <a:schemeClr val="accent6"/>
                    </a:solidFill>
                  </a:tcPr>
                </a:tc>
                <a:tc>
                  <a:txBody>
                    <a:bodyPr/>
                    <a:lstStyle/>
                    <a:p>
                      <a:pPr algn="ctr">
                        <a:lnSpc>
                          <a:spcPct val="150000"/>
                        </a:lnSpc>
                        <a:spcAft>
                          <a:spcPts val="0"/>
                        </a:spcAft>
                      </a:pPr>
                      <a:r>
                        <a:rPr lang="en-GB" sz="1600" b="1" dirty="0">
                          <a:solidFill>
                            <a:schemeClr val="bg1"/>
                          </a:solidFill>
                          <a:effectLst/>
                        </a:rPr>
                        <a:t>5.18%</a:t>
                      </a:r>
                      <a:endParaRPr lang="en-ZA" sz="1600" b="1" dirty="0">
                        <a:solidFill>
                          <a:schemeClr val="bg1"/>
                        </a:solidFill>
                        <a:effectLst/>
                        <a:latin typeface="Cambria" panose="02040503050406030204" pitchFamily="18" charset="0"/>
                        <a:ea typeface="Cambria" panose="02040503050406030204" pitchFamily="18" charset="0"/>
                      </a:endParaRPr>
                    </a:p>
                  </a:txBody>
                  <a:tcPr marL="68580" marR="68580" marT="0" marB="0">
                    <a:solidFill>
                      <a:schemeClr val="accent6"/>
                    </a:solidFill>
                  </a:tcPr>
                </a:tc>
                <a:tc>
                  <a:txBody>
                    <a:bodyPr/>
                    <a:lstStyle/>
                    <a:p>
                      <a:pPr algn="ctr">
                        <a:lnSpc>
                          <a:spcPct val="150000"/>
                        </a:lnSpc>
                        <a:spcAft>
                          <a:spcPts val="0"/>
                        </a:spcAft>
                      </a:pPr>
                      <a:r>
                        <a:rPr lang="en-GB" sz="1600" b="1" dirty="0">
                          <a:solidFill>
                            <a:schemeClr val="bg1"/>
                          </a:solidFill>
                          <a:effectLst/>
                        </a:rPr>
                        <a:t>5.47%</a:t>
                      </a:r>
                      <a:endParaRPr lang="en-ZA" sz="1600" b="1" dirty="0">
                        <a:solidFill>
                          <a:schemeClr val="bg1"/>
                        </a:solidFill>
                        <a:effectLst/>
                        <a:latin typeface="Cambria" panose="02040503050406030204" pitchFamily="18" charset="0"/>
                        <a:ea typeface="Cambria" panose="02040503050406030204" pitchFamily="18" charset="0"/>
                      </a:endParaRPr>
                    </a:p>
                  </a:txBody>
                  <a:tcPr marL="68580" marR="68580" marT="0" marB="0">
                    <a:solidFill>
                      <a:schemeClr val="accent6"/>
                    </a:solidFill>
                  </a:tcPr>
                </a:tc>
                <a:extLst>
                  <a:ext uri="{0D108BD9-81ED-4DB2-BD59-A6C34878D82A}">
                    <a16:rowId xmlns:a16="http://schemas.microsoft.com/office/drawing/2014/main" val="482972241"/>
                  </a:ext>
                </a:extLst>
              </a:tr>
              <a:tr h="374603">
                <a:tc>
                  <a:txBody>
                    <a:bodyPr/>
                    <a:lstStyle/>
                    <a:p>
                      <a:pPr>
                        <a:lnSpc>
                          <a:spcPct val="150000"/>
                        </a:lnSpc>
                        <a:spcAft>
                          <a:spcPts val="0"/>
                        </a:spcAft>
                      </a:pPr>
                      <a:r>
                        <a:rPr lang="en-GB" sz="1600" dirty="0">
                          <a:effectLst/>
                        </a:rPr>
                        <a:t>SA Fund of Hedge Funds </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3.42%</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4.37%</a:t>
                      </a:r>
                      <a:endParaRPr lang="en-ZA" sz="1600" dirty="0">
                        <a:effectLst/>
                        <a:latin typeface="Cambria" panose="02040503050406030204" pitchFamily="18" charset="0"/>
                        <a:ea typeface="Cambria" panose="02040503050406030204" pitchFamily="18" charset="0"/>
                      </a:endParaRPr>
                    </a:p>
                  </a:txBody>
                  <a:tcPr marL="68580" marR="68580" marT="0" marB="0" anchor="b"/>
                </a:tc>
                <a:extLst>
                  <a:ext uri="{0D108BD9-81ED-4DB2-BD59-A6C34878D82A}">
                    <a16:rowId xmlns:a16="http://schemas.microsoft.com/office/drawing/2014/main" val="2718918868"/>
                  </a:ext>
                </a:extLst>
              </a:tr>
              <a:tr h="398866">
                <a:tc>
                  <a:txBody>
                    <a:bodyPr/>
                    <a:lstStyle/>
                    <a:p>
                      <a:pPr>
                        <a:lnSpc>
                          <a:spcPct val="150000"/>
                        </a:lnSpc>
                        <a:spcAft>
                          <a:spcPts val="0"/>
                        </a:spcAft>
                      </a:pPr>
                      <a:r>
                        <a:rPr lang="en-GB" sz="1600" dirty="0">
                          <a:effectLst/>
                        </a:rPr>
                        <a:t>Global Manager Watch™ – Best Investment View</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-1.91%</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4.46%</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2138312096"/>
                  </a:ext>
                </a:extLst>
              </a:tr>
              <a:tr h="358589">
                <a:tc>
                  <a:txBody>
                    <a:bodyPr/>
                    <a:lstStyle/>
                    <a:p>
                      <a:pPr>
                        <a:lnSpc>
                          <a:spcPct val="150000"/>
                        </a:lnSpc>
                        <a:spcAft>
                          <a:spcPts val="0"/>
                        </a:spcAft>
                      </a:pPr>
                      <a:r>
                        <a:rPr lang="en-GB" sz="1600" dirty="0">
                          <a:effectLst/>
                        </a:rPr>
                        <a:t>SA Manager Watch™– Best Investment View</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-5.55%</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4.88%</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1398827586"/>
                  </a:ext>
                </a:extLst>
              </a:tr>
              <a:tr h="374603">
                <a:tc>
                  <a:txBody>
                    <a:bodyPr/>
                    <a:lstStyle/>
                    <a:p>
                      <a:pPr>
                        <a:lnSpc>
                          <a:spcPct val="150000"/>
                        </a:lnSpc>
                        <a:spcAft>
                          <a:spcPts val="0"/>
                        </a:spcAft>
                      </a:pPr>
                      <a:r>
                        <a:rPr lang="en-GB" sz="1600" dirty="0">
                          <a:effectLst/>
                        </a:rPr>
                        <a:t>SA Equity</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-8.73%</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3.82%</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451506573"/>
                  </a:ext>
                </a:extLst>
              </a:tr>
              <a:tr h="374603">
                <a:tc>
                  <a:txBody>
                    <a:bodyPr/>
                    <a:lstStyle/>
                    <a:p>
                      <a:pPr>
                        <a:lnSpc>
                          <a:spcPct val="150000"/>
                        </a:lnSpc>
                        <a:spcAft>
                          <a:spcPts val="0"/>
                        </a:spcAft>
                      </a:pPr>
                      <a:r>
                        <a:rPr lang="en-GB" sz="1600" dirty="0">
                          <a:effectLst/>
                        </a:rPr>
                        <a:t>BEE Equity </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-9.22%</a:t>
                      </a:r>
                      <a:endParaRPr lang="en-ZA" sz="1600" dirty="0">
                        <a:effectLst/>
                        <a:latin typeface="Cambria" panose="02040503050406030204" pitchFamily="18" charset="0"/>
                        <a:ea typeface="Cambria" panose="02040503050406030204" pitchFamily="18" charset="0"/>
                      </a:endParaRPr>
                    </a:p>
                  </a:txBody>
                  <a:tcPr marL="68580" marR="68580" marT="0" marB="0"/>
                </a:tc>
                <a:tc>
                  <a:txBody>
                    <a:bodyPr/>
                    <a:lstStyle/>
                    <a:p>
                      <a:pPr algn="ctr">
                        <a:lnSpc>
                          <a:spcPct val="150000"/>
                        </a:lnSpc>
                        <a:spcAft>
                          <a:spcPts val="0"/>
                        </a:spcAft>
                      </a:pPr>
                      <a:r>
                        <a:rPr lang="en-GB" sz="1600" dirty="0">
                          <a:effectLst/>
                        </a:rPr>
                        <a:t>4.34%</a:t>
                      </a:r>
                      <a:endParaRPr lang="en-ZA" sz="1600" dirty="0">
                        <a:effectLst/>
                        <a:latin typeface="Cambria" panose="02040503050406030204" pitchFamily="18" charset="0"/>
                        <a:ea typeface="Cambria" panose="02040503050406030204" pitchFamily="18" charset="0"/>
                      </a:endParaRPr>
                    </a:p>
                  </a:txBody>
                  <a:tcPr marL="68580" marR="68580" marT="0" marB="0"/>
                </a:tc>
                <a:extLst>
                  <a:ext uri="{0D108BD9-81ED-4DB2-BD59-A6C34878D82A}">
                    <a16:rowId xmlns:a16="http://schemas.microsoft.com/office/drawing/2014/main" val="2474247573"/>
                  </a:ext>
                </a:extLst>
              </a:tr>
            </a:tbl>
          </a:graphicData>
        </a:graphic>
      </p:graphicFrame>
    </p:spTree>
    <p:extLst>
      <p:ext uri="{BB962C8B-B14F-4D97-AF65-F5344CB8AC3E}">
        <p14:creationId xmlns:p14="http://schemas.microsoft.com/office/powerpoint/2010/main" val="17309407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932155"/>
            <a:ext cx="12192000" cy="519867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nvGrpSpPr>
          <p:cNvPr id="3" name="Group 2"/>
          <p:cNvGrpSpPr/>
          <p:nvPr/>
        </p:nvGrpSpPr>
        <p:grpSpPr>
          <a:xfrm>
            <a:off x="0" y="1062446"/>
            <a:ext cx="8334103" cy="4955177"/>
            <a:chOff x="0" y="1062446"/>
            <a:chExt cx="8717279" cy="5556068"/>
          </a:xfrm>
        </p:grpSpPr>
        <p:sp>
          <p:nvSpPr>
            <p:cNvPr id="14" name="Rectangle 13"/>
            <p:cNvSpPr/>
            <p:nvPr/>
          </p:nvSpPr>
          <p:spPr>
            <a:xfrm>
              <a:off x="221156" y="1062446"/>
              <a:ext cx="8496123" cy="55560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ZA" sz="1800" b="0" i="0" u="none" strike="noStrike" kern="0" cap="none" spc="0" normalizeH="0" baseline="0" noProof="0" dirty="0">
                <a:ln>
                  <a:noFill/>
                </a:ln>
                <a:solidFill>
                  <a:sysClr val="windowText" lastClr="000000"/>
                </a:solidFill>
                <a:effectLst/>
                <a:uLnTx/>
                <a:uFillTx/>
              </a:endParaRPr>
            </a:p>
          </p:txBody>
        </p:sp>
        <p:graphicFrame>
          <p:nvGraphicFramePr>
            <p:cNvPr id="19" name="Chart 18"/>
            <p:cNvGraphicFramePr>
              <a:graphicFrameLocks/>
            </p:cNvGraphicFramePr>
            <p:nvPr>
              <p:extLst>
                <p:ext uri="{D42A27DB-BD31-4B8C-83A1-F6EECF244321}">
                  <p14:modId xmlns:p14="http://schemas.microsoft.com/office/powerpoint/2010/main" val="3496209741"/>
                </p:ext>
              </p:extLst>
            </p:nvPr>
          </p:nvGraphicFramePr>
          <p:xfrm>
            <a:off x="0" y="1161909"/>
            <a:ext cx="8507688" cy="5299851"/>
          </p:xfrm>
          <a:graphic>
            <a:graphicData uri="http://schemas.openxmlformats.org/drawingml/2006/chart">
              <c:chart xmlns:c="http://schemas.openxmlformats.org/drawingml/2006/chart" xmlns:r="http://schemas.openxmlformats.org/officeDocument/2006/relationships" r:id="rId3"/>
            </a:graphicData>
          </a:graphic>
        </p:graphicFrame>
      </p:grpSp>
      <p:sp>
        <p:nvSpPr>
          <p:cNvPr id="12" name="Title 11"/>
          <p:cNvSpPr>
            <a:spLocks noGrp="1"/>
          </p:cNvSpPr>
          <p:nvPr>
            <p:ph type="title"/>
          </p:nvPr>
        </p:nvSpPr>
        <p:spPr/>
        <p:txBody>
          <a:bodyPr>
            <a:noAutofit/>
          </a:bodyPr>
          <a:lstStyle/>
          <a:p>
            <a:pPr lvl="0">
              <a:spcBef>
                <a:spcPts val="1000"/>
              </a:spcBef>
              <a:defRPr/>
            </a:pPr>
            <a:r>
              <a:rPr lang="en-US" dirty="0"/>
              <a:t>Fund of Hedge Funds Manager Watch™ Survey</a:t>
            </a:r>
            <a:endParaRPr lang="en-ZA" dirty="0"/>
          </a:p>
        </p:txBody>
      </p:sp>
      <p:sp>
        <p:nvSpPr>
          <p:cNvPr id="2" name="TextBox 1"/>
          <p:cNvSpPr txBox="1"/>
          <p:nvPr/>
        </p:nvSpPr>
        <p:spPr>
          <a:xfrm>
            <a:off x="8947449" y="1161909"/>
            <a:ext cx="3014380" cy="4745915"/>
          </a:xfrm>
          <a:prstGeom prst="rect">
            <a:avLst/>
          </a:prstGeom>
          <a:noFill/>
        </p:spPr>
        <p:txBody>
          <a:bodyPr wrap="square" rtlCol="0">
            <a:spAutoFit/>
          </a:bodyPr>
          <a:lstStyle/>
          <a:p>
            <a:pPr marL="285750" marR="0" lvl="0" indent="-2857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b="0" i="0" u="none" strike="noStrike" kern="0" cap="none" spc="0" normalizeH="0" baseline="0" noProof="0" dirty="0" smtClean="0">
                <a:ln>
                  <a:noFill/>
                </a:ln>
                <a:solidFill>
                  <a:schemeClr val="bg1"/>
                </a:solidFill>
                <a:effectLst/>
                <a:uLnTx/>
                <a:uFillTx/>
              </a:rPr>
              <a:t>Hedge funds </a:t>
            </a:r>
            <a:r>
              <a:rPr kumimoji="0" lang="en-US" b="0" i="0" u="none" strike="noStrike" kern="0" cap="none" spc="0" normalizeH="0" baseline="0" noProof="0" dirty="0" smtClean="0">
                <a:ln>
                  <a:noFill/>
                </a:ln>
                <a:solidFill>
                  <a:schemeClr val="accent6"/>
                </a:solidFill>
                <a:effectLst/>
                <a:uLnTx/>
                <a:uFillTx/>
              </a:rPr>
              <a:t>outperformed equities </a:t>
            </a:r>
            <a:r>
              <a:rPr kumimoji="0" lang="en-US" b="0" i="0" u="none" strike="noStrike" kern="0" cap="none" spc="0" normalizeH="0" baseline="0" noProof="0" dirty="0">
                <a:ln>
                  <a:noFill/>
                </a:ln>
                <a:solidFill>
                  <a:schemeClr val="accent6"/>
                </a:solidFill>
                <a:effectLst/>
                <a:uLnTx/>
                <a:uFillTx/>
              </a:rPr>
              <a:t>and property </a:t>
            </a:r>
            <a:r>
              <a:rPr kumimoji="0" lang="en-US" b="0" i="0" u="none" strike="noStrike" kern="0" cap="none" spc="0" normalizeH="0" baseline="0" noProof="0" dirty="0">
                <a:ln>
                  <a:noFill/>
                </a:ln>
                <a:solidFill>
                  <a:schemeClr val="bg1"/>
                </a:solidFill>
                <a:effectLst/>
                <a:uLnTx/>
                <a:uFillTx/>
              </a:rPr>
              <a:t>with </a:t>
            </a:r>
            <a:r>
              <a:rPr kumimoji="0" lang="en-US" b="0" i="0" u="none" strike="noStrike" kern="0" cap="none" spc="0" normalizeH="0" baseline="0" noProof="0" dirty="0">
                <a:ln>
                  <a:noFill/>
                </a:ln>
                <a:solidFill>
                  <a:schemeClr val="accent6"/>
                </a:solidFill>
                <a:effectLst/>
                <a:uLnTx/>
                <a:uFillTx/>
              </a:rPr>
              <a:t>lower risk</a:t>
            </a:r>
            <a:r>
              <a:rPr kumimoji="0" lang="en-US" b="0" i="0" u="none" strike="noStrike" kern="0" cap="none" spc="0" normalizeH="0" baseline="0" noProof="0" dirty="0">
                <a:ln>
                  <a:noFill/>
                </a:ln>
                <a:solidFill>
                  <a:schemeClr val="bg1"/>
                </a:solidFill>
                <a:effectLst/>
                <a:uLnTx/>
                <a:uFillTx/>
              </a:rPr>
              <a:t> when markets were under </a:t>
            </a:r>
            <a:r>
              <a:rPr kumimoji="0" lang="en-US" b="0" i="0" u="none" strike="noStrike" kern="0" cap="none" spc="0" normalizeH="0" baseline="0" noProof="0" dirty="0" smtClean="0">
                <a:ln>
                  <a:noFill/>
                </a:ln>
                <a:solidFill>
                  <a:schemeClr val="bg1"/>
                </a:solidFill>
                <a:effectLst/>
                <a:uLnTx/>
                <a:uFillTx/>
              </a:rPr>
              <a:t>pressure</a:t>
            </a:r>
          </a:p>
          <a:p>
            <a:pPr marL="285750" lvl="0" indent="-285750">
              <a:lnSpc>
                <a:spcPct val="120000"/>
              </a:lnSpc>
              <a:buFont typeface="Arial" panose="020B0604020202020204" pitchFamily="34" charset="0"/>
              <a:buChar char="•"/>
              <a:defRPr/>
            </a:pPr>
            <a:endParaRPr lang="en-US" kern="0" dirty="0" smtClean="0">
              <a:solidFill>
                <a:schemeClr val="bg1"/>
              </a:solidFill>
            </a:endParaRPr>
          </a:p>
          <a:p>
            <a:pPr marL="285750" lvl="0" indent="-285750">
              <a:lnSpc>
                <a:spcPct val="120000"/>
              </a:lnSpc>
              <a:buFont typeface="Arial" panose="020B0604020202020204" pitchFamily="34" charset="0"/>
              <a:buChar char="•"/>
              <a:defRPr/>
            </a:pPr>
            <a:r>
              <a:rPr lang="en-US" kern="0" dirty="0" smtClean="0">
                <a:solidFill>
                  <a:schemeClr val="bg1"/>
                </a:solidFill>
              </a:rPr>
              <a:t>Of </a:t>
            </a:r>
            <a:r>
              <a:rPr lang="en-US" kern="0" dirty="0">
                <a:solidFill>
                  <a:schemeClr val="bg1"/>
                </a:solidFill>
              </a:rPr>
              <a:t>the </a:t>
            </a:r>
            <a:r>
              <a:rPr lang="en-US" kern="0" dirty="0" smtClean="0">
                <a:solidFill>
                  <a:schemeClr val="bg1"/>
                </a:solidFill>
              </a:rPr>
              <a:t>Funds included </a:t>
            </a:r>
            <a:r>
              <a:rPr lang="en-US" kern="0" dirty="0">
                <a:solidFill>
                  <a:schemeClr val="bg1"/>
                </a:solidFill>
              </a:rPr>
              <a:t>in the survey, </a:t>
            </a:r>
            <a:r>
              <a:rPr lang="en-US" kern="0" dirty="0" smtClean="0">
                <a:solidFill>
                  <a:schemeClr val="accent6"/>
                </a:solidFill>
              </a:rPr>
              <a:t>12 </a:t>
            </a:r>
            <a:r>
              <a:rPr lang="en-US" kern="0" dirty="0">
                <a:solidFill>
                  <a:schemeClr val="accent6"/>
                </a:solidFill>
              </a:rPr>
              <a:t>out of 14 funds achieved positive one-year returns </a:t>
            </a:r>
            <a:endParaRPr lang="en-US" kern="0" dirty="0" smtClean="0">
              <a:solidFill>
                <a:schemeClr val="accent6"/>
              </a:solidFill>
            </a:endParaRPr>
          </a:p>
          <a:p>
            <a:pPr marL="285750" lvl="0" indent="-285750">
              <a:lnSpc>
                <a:spcPct val="120000"/>
              </a:lnSpc>
              <a:buFont typeface="Arial" panose="020B0604020202020204" pitchFamily="34" charset="0"/>
              <a:buChar char="•"/>
              <a:defRPr/>
            </a:pPr>
            <a:endParaRPr lang="en-US" kern="0" dirty="0" smtClean="0">
              <a:solidFill>
                <a:schemeClr val="bg1"/>
              </a:solidFill>
            </a:endParaRPr>
          </a:p>
          <a:p>
            <a:pPr marL="285750" lvl="0" indent="-285750">
              <a:lnSpc>
                <a:spcPct val="120000"/>
              </a:lnSpc>
              <a:buFont typeface="Arial" panose="020B0604020202020204" pitchFamily="34" charset="0"/>
              <a:buChar char="•"/>
              <a:defRPr/>
            </a:pPr>
            <a:r>
              <a:rPr lang="en-US" kern="0" dirty="0" smtClean="0">
                <a:solidFill>
                  <a:schemeClr val="bg1"/>
                </a:solidFill>
              </a:rPr>
              <a:t>The </a:t>
            </a:r>
            <a:r>
              <a:rPr lang="en-US" kern="0" dirty="0">
                <a:solidFill>
                  <a:schemeClr val="bg1"/>
                </a:solidFill>
              </a:rPr>
              <a:t>average three-year standard deviation </a:t>
            </a:r>
            <a:r>
              <a:rPr lang="en-US" kern="0" dirty="0" smtClean="0">
                <a:solidFill>
                  <a:schemeClr val="bg1"/>
                </a:solidFill>
              </a:rPr>
              <a:t>was 3.9% vs 6.8% for bonds</a:t>
            </a:r>
            <a:endParaRPr kumimoji="0" lang="en-ZA" b="0" i="0" u="none" strike="noStrike" kern="0" cap="none" spc="0" normalizeH="0" baseline="0" noProof="0" dirty="0">
              <a:ln>
                <a:noFill/>
              </a:ln>
              <a:solidFill>
                <a:schemeClr val="bg1"/>
              </a:solidFill>
              <a:effectLst/>
              <a:uLnTx/>
              <a:uFillTx/>
            </a:endParaRPr>
          </a:p>
        </p:txBody>
      </p:sp>
    </p:spTree>
    <p:extLst>
      <p:ext uri="{BB962C8B-B14F-4D97-AF65-F5344CB8AC3E}">
        <p14:creationId xmlns:p14="http://schemas.microsoft.com/office/powerpoint/2010/main" val="30038602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932155"/>
            <a:ext cx="12192000" cy="519867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2" name="Title 11"/>
          <p:cNvSpPr>
            <a:spLocks noGrp="1"/>
          </p:cNvSpPr>
          <p:nvPr>
            <p:ph type="title" idx="4294967295"/>
          </p:nvPr>
        </p:nvSpPr>
        <p:spPr>
          <a:xfrm>
            <a:off x="563563" y="130175"/>
            <a:ext cx="11628437" cy="668338"/>
          </a:xfrm>
        </p:spPr>
        <p:txBody>
          <a:bodyPr>
            <a:noAutofit/>
          </a:bodyPr>
          <a:lstStyle/>
          <a:p>
            <a:r>
              <a:rPr lang="en-US" dirty="0"/>
              <a:t>Maximum, minimum and average fees charged </a:t>
            </a:r>
            <a:endParaRPr lang="en-US" sz="1800" dirty="0"/>
          </a:p>
        </p:txBody>
      </p:sp>
      <p:grpSp>
        <p:nvGrpSpPr>
          <p:cNvPr id="2" name="Group 1"/>
          <p:cNvGrpSpPr/>
          <p:nvPr/>
        </p:nvGrpSpPr>
        <p:grpSpPr>
          <a:xfrm>
            <a:off x="327983" y="1250507"/>
            <a:ext cx="9177754" cy="4706563"/>
            <a:chOff x="293149" y="1764313"/>
            <a:chExt cx="9177754" cy="4706563"/>
          </a:xfrm>
        </p:grpSpPr>
        <p:grpSp>
          <p:nvGrpSpPr>
            <p:cNvPr id="6" name="Group 5"/>
            <p:cNvGrpSpPr/>
            <p:nvPr/>
          </p:nvGrpSpPr>
          <p:grpSpPr>
            <a:xfrm rot="16200000">
              <a:off x="-879915" y="3720349"/>
              <a:ext cx="3178941" cy="134119"/>
              <a:chOff x="1009291" y="1922848"/>
              <a:chExt cx="7492617" cy="353683"/>
            </a:xfrm>
          </p:grpSpPr>
          <p:cxnSp>
            <p:nvCxnSpPr>
              <p:cNvPr id="11" name="Straight Connector 10"/>
              <p:cNvCxnSpPr/>
              <p:nvPr/>
            </p:nvCxnSpPr>
            <p:spPr>
              <a:xfrm>
                <a:off x="1160829" y="2099689"/>
                <a:ext cx="7189541" cy="0"/>
              </a:xfrm>
              <a:prstGeom prst="line">
                <a:avLst/>
              </a:prstGeom>
              <a:ln w="19050">
                <a:solidFill>
                  <a:schemeClr val="bg1"/>
                </a:solidFill>
                <a:prstDash val="sysDot"/>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Oval 4"/>
              <p:cNvSpPr/>
              <p:nvPr/>
            </p:nvSpPr>
            <p:spPr>
              <a:xfrm>
                <a:off x="1009291" y="1922848"/>
                <a:ext cx="353683" cy="353683"/>
              </a:xfrm>
              <a:prstGeom prst="ellipse">
                <a:avLst/>
              </a:prstGeom>
              <a:solidFill>
                <a:srgbClr val="F17F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ZA" sz="1800" b="0" i="0" u="none" strike="noStrike" kern="0" cap="none" spc="0" normalizeH="0" baseline="0" noProof="0" dirty="0">
                  <a:ln>
                    <a:noFill/>
                  </a:ln>
                  <a:solidFill>
                    <a:schemeClr val="bg1"/>
                  </a:solidFill>
                  <a:effectLst/>
                  <a:uLnTx/>
                  <a:uFillTx/>
                </a:endParaRPr>
              </a:p>
            </p:txBody>
          </p:sp>
          <p:sp>
            <p:nvSpPr>
              <p:cNvPr id="20" name="Oval 19"/>
              <p:cNvSpPr/>
              <p:nvPr/>
            </p:nvSpPr>
            <p:spPr>
              <a:xfrm>
                <a:off x="8148225" y="1922848"/>
                <a:ext cx="353683" cy="353683"/>
              </a:xfrm>
              <a:prstGeom prst="ellipse">
                <a:avLst/>
              </a:prstGeom>
              <a:solidFill>
                <a:srgbClr val="6274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ZA" sz="1800" b="0" i="0" u="none" strike="noStrike" kern="0" cap="none" spc="0" normalizeH="0" baseline="0" noProof="0" dirty="0">
                  <a:ln>
                    <a:noFill/>
                  </a:ln>
                  <a:solidFill>
                    <a:schemeClr val="bg1"/>
                  </a:solidFill>
                  <a:effectLst/>
                  <a:uLnTx/>
                  <a:uFillTx/>
                </a:endParaRPr>
              </a:p>
            </p:txBody>
          </p:sp>
        </p:grpSp>
        <p:sp>
          <p:nvSpPr>
            <p:cNvPr id="8" name="Rectangle 7"/>
            <p:cNvSpPr/>
            <p:nvPr/>
          </p:nvSpPr>
          <p:spPr>
            <a:xfrm>
              <a:off x="293149" y="1764313"/>
              <a:ext cx="878767"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chemeClr val="bg1"/>
                  </a:solidFill>
                  <a:effectLst/>
                  <a:uLnTx/>
                  <a:uFillTx/>
                </a:rPr>
                <a:t>Highest</a:t>
              </a:r>
              <a:endParaRPr kumimoji="0" lang="en-ZA" sz="1600" b="0" i="0" u="none" strike="noStrike" kern="0" cap="none" spc="0" normalizeH="0" baseline="0" noProof="0" dirty="0">
                <a:ln>
                  <a:noFill/>
                </a:ln>
                <a:solidFill>
                  <a:schemeClr val="bg1"/>
                </a:solidFill>
                <a:effectLst/>
                <a:uLnTx/>
                <a:uFillTx/>
              </a:endParaRPr>
            </a:p>
          </p:txBody>
        </p:sp>
        <p:graphicFrame>
          <p:nvGraphicFramePr>
            <p:cNvPr id="13" name="Chart 12"/>
            <p:cNvGraphicFramePr>
              <a:graphicFrameLocks/>
            </p:cNvGraphicFramePr>
            <p:nvPr>
              <p:extLst>
                <p:ext uri="{D42A27DB-BD31-4B8C-83A1-F6EECF244321}">
                  <p14:modId xmlns:p14="http://schemas.microsoft.com/office/powerpoint/2010/main" val="2099097253"/>
                </p:ext>
              </p:extLst>
            </p:nvPr>
          </p:nvGraphicFramePr>
          <p:xfrm>
            <a:off x="1473223" y="2022227"/>
            <a:ext cx="7997680" cy="4448649"/>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293149" y="5384426"/>
              <a:ext cx="833883" cy="3385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chemeClr val="bg1"/>
                  </a:solidFill>
                  <a:effectLst/>
                  <a:uLnTx/>
                  <a:uFillTx/>
                </a:rPr>
                <a:t>Lowest</a:t>
              </a:r>
              <a:endParaRPr kumimoji="0" lang="en-ZA" sz="1600" b="0" i="0" u="none" strike="noStrike" kern="0" cap="none" spc="0" normalizeH="0" baseline="0" noProof="0" dirty="0">
                <a:ln>
                  <a:noFill/>
                </a:ln>
                <a:solidFill>
                  <a:schemeClr val="bg1"/>
                </a:solidFill>
                <a:effectLst/>
                <a:uLnTx/>
                <a:uFillTx/>
              </a:endParaRPr>
            </a:p>
          </p:txBody>
        </p:sp>
      </p:grpSp>
      <p:sp>
        <p:nvSpPr>
          <p:cNvPr id="16" name="TextBox 15"/>
          <p:cNvSpPr txBox="1"/>
          <p:nvPr/>
        </p:nvSpPr>
        <p:spPr>
          <a:xfrm>
            <a:off x="9658349" y="1161909"/>
            <a:ext cx="2303479" cy="4413516"/>
          </a:xfrm>
          <a:prstGeom prst="rect">
            <a:avLst/>
          </a:prstGeom>
          <a:noFill/>
        </p:spPr>
        <p:txBody>
          <a:bodyPr wrap="square" rtlCol="0">
            <a:spAutoFit/>
          </a:bodyPr>
          <a:lstStyle/>
          <a:p>
            <a:pPr marL="285750" lvl="0" indent="-285750">
              <a:lnSpc>
                <a:spcPct val="120000"/>
              </a:lnSpc>
              <a:buFont typeface="Arial" panose="020B0604020202020204" pitchFamily="34" charset="0"/>
              <a:buChar char="•"/>
              <a:defRPr/>
            </a:pPr>
            <a:r>
              <a:rPr lang="en-US" kern="0" dirty="0">
                <a:solidFill>
                  <a:schemeClr val="bg1"/>
                </a:solidFill>
              </a:rPr>
              <a:t>Global Absolute mandates remain the </a:t>
            </a:r>
            <a:r>
              <a:rPr lang="en-US" kern="0" dirty="0">
                <a:solidFill>
                  <a:schemeClr val="accent6"/>
                </a:solidFill>
              </a:rPr>
              <a:t>most expensive </a:t>
            </a:r>
            <a:r>
              <a:rPr lang="en-US" kern="0" dirty="0">
                <a:solidFill>
                  <a:schemeClr val="bg1"/>
                </a:solidFill>
              </a:rPr>
              <a:t>ranging </a:t>
            </a:r>
            <a:r>
              <a:rPr lang="en-US" kern="0" dirty="0" smtClean="0">
                <a:solidFill>
                  <a:schemeClr val="bg1"/>
                </a:solidFill>
              </a:rPr>
              <a:t>between </a:t>
            </a:r>
            <a:r>
              <a:rPr lang="en-US" kern="0" dirty="0">
                <a:solidFill>
                  <a:schemeClr val="bg1"/>
                </a:solidFill>
              </a:rPr>
              <a:t>77 and </a:t>
            </a:r>
            <a:r>
              <a:rPr lang="en-US" kern="0" dirty="0" smtClean="0">
                <a:solidFill>
                  <a:schemeClr val="bg1"/>
                </a:solidFill>
              </a:rPr>
              <a:t>109bps, average 85bps</a:t>
            </a:r>
          </a:p>
          <a:p>
            <a:pPr marL="285750" lvl="0" indent="-285750">
              <a:lnSpc>
                <a:spcPct val="120000"/>
              </a:lnSpc>
              <a:buFont typeface="Arial" panose="020B0604020202020204" pitchFamily="34" charset="0"/>
              <a:buChar char="•"/>
              <a:defRPr/>
            </a:pPr>
            <a:endParaRPr lang="en-US" kern="0" dirty="0" smtClean="0">
              <a:solidFill>
                <a:schemeClr val="bg1"/>
              </a:solidFill>
            </a:endParaRPr>
          </a:p>
          <a:p>
            <a:pPr marL="285750" lvl="0" indent="-285750">
              <a:lnSpc>
                <a:spcPct val="120000"/>
              </a:lnSpc>
              <a:buFont typeface="Arial" panose="020B0604020202020204" pitchFamily="34" charset="0"/>
              <a:buChar char="•"/>
              <a:defRPr/>
            </a:pPr>
            <a:r>
              <a:rPr lang="en-US" kern="0" dirty="0" smtClean="0">
                <a:solidFill>
                  <a:schemeClr val="bg1"/>
                </a:solidFill>
              </a:rPr>
              <a:t>Domestic </a:t>
            </a:r>
            <a:r>
              <a:rPr lang="en-US" kern="0" dirty="0">
                <a:solidFill>
                  <a:schemeClr val="bg1"/>
                </a:solidFill>
              </a:rPr>
              <a:t>Money Market mandates are </a:t>
            </a:r>
            <a:r>
              <a:rPr lang="en-US" kern="0" dirty="0">
                <a:solidFill>
                  <a:schemeClr val="accent6"/>
                </a:solidFill>
              </a:rPr>
              <a:t>the cheapest </a:t>
            </a:r>
            <a:r>
              <a:rPr lang="en-US" kern="0" dirty="0">
                <a:solidFill>
                  <a:schemeClr val="bg1"/>
                </a:solidFill>
              </a:rPr>
              <a:t>ranging between 16 and 24 bps </a:t>
            </a:r>
            <a:endParaRPr kumimoji="0" lang="en-ZA" b="0" i="0" u="none" strike="noStrike" kern="0" cap="none" spc="0" normalizeH="0" baseline="0" noProof="0" dirty="0">
              <a:ln>
                <a:noFill/>
              </a:ln>
              <a:solidFill>
                <a:schemeClr val="bg1"/>
              </a:solidFill>
              <a:effectLst/>
              <a:uLnTx/>
              <a:uFillTx/>
            </a:endParaRPr>
          </a:p>
        </p:txBody>
      </p:sp>
    </p:spTree>
    <p:extLst>
      <p:ext uri="{BB962C8B-B14F-4D97-AF65-F5344CB8AC3E}">
        <p14:creationId xmlns:p14="http://schemas.microsoft.com/office/powerpoint/2010/main" val="4254624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498037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478368" y="272566"/>
            <a:ext cx="11713632" cy="414055"/>
          </a:xfrm>
        </p:spPr>
        <p:txBody>
          <a:bodyPr>
            <a:noAutofit/>
          </a:bodyPr>
          <a:lstStyle/>
          <a:p>
            <a:r>
              <a:rPr lang="en-US" sz="4000" dirty="0"/>
              <a:t>Annual Retirement Fund Survey</a:t>
            </a:r>
            <a:endParaRPr lang="en-ZA" sz="4000" dirty="0"/>
          </a:p>
        </p:txBody>
      </p:sp>
      <p:sp>
        <p:nvSpPr>
          <p:cNvPr id="4" name="Content Placeholder 3"/>
          <p:cNvSpPr>
            <a:spLocks noGrp="1"/>
          </p:cNvSpPr>
          <p:nvPr>
            <p:ph idx="1"/>
          </p:nvPr>
        </p:nvSpPr>
        <p:spPr/>
        <p:txBody>
          <a:bodyPr>
            <a:noAutofit/>
          </a:bodyPr>
          <a:lstStyle/>
          <a:p>
            <a:pPr marL="0" indent="0" algn="ctr">
              <a:lnSpc>
                <a:spcPct val="120000"/>
              </a:lnSpc>
              <a:spcBef>
                <a:spcPts val="1200"/>
              </a:spcBef>
              <a:buClr>
                <a:srgbClr val="F18109"/>
              </a:buClr>
              <a:buNone/>
            </a:pPr>
            <a:endParaRPr lang="en-US" sz="2000" i="1" dirty="0" smtClean="0">
              <a:solidFill>
                <a:schemeClr val="bg1"/>
              </a:solidFill>
            </a:endParaRPr>
          </a:p>
          <a:p>
            <a:pPr marL="0" indent="0" algn="ctr">
              <a:lnSpc>
                <a:spcPct val="120000"/>
              </a:lnSpc>
              <a:spcBef>
                <a:spcPts val="1200"/>
              </a:spcBef>
              <a:buClr>
                <a:srgbClr val="F18109"/>
              </a:buClr>
              <a:buNone/>
            </a:pPr>
            <a:r>
              <a:rPr lang="en-US" sz="4000" i="1" dirty="0">
                <a:solidFill>
                  <a:schemeClr val="bg1"/>
                </a:solidFill>
              </a:rPr>
              <a:t>“Alexander Forbes will introduce the </a:t>
            </a:r>
            <a:r>
              <a:rPr lang="en-US" sz="4000" i="1" dirty="0">
                <a:solidFill>
                  <a:schemeClr val="accent6"/>
                </a:solidFill>
              </a:rPr>
              <a:t>Africa survey </a:t>
            </a:r>
            <a:r>
              <a:rPr lang="en-US" sz="4000" i="1" dirty="0">
                <a:solidFill>
                  <a:schemeClr val="bg1"/>
                </a:solidFill>
              </a:rPr>
              <a:t>in the </a:t>
            </a:r>
            <a:r>
              <a:rPr lang="en-US" sz="4000" i="1" dirty="0">
                <a:solidFill>
                  <a:schemeClr val="accent6"/>
                </a:solidFill>
              </a:rPr>
              <a:t>third quarter of 2019 </a:t>
            </a:r>
            <a:r>
              <a:rPr lang="en-US" sz="4000" i="1" dirty="0">
                <a:solidFill>
                  <a:schemeClr val="bg1"/>
                </a:solidFill>
              </a:rPr>
              <a:t>as its performance surveys </a:t>
            </a:r>
            <a:r>
              <a:rPr lang="en-US" sz="4000" i="1" dirty="0">
                <a:solidFill>
                  <a:schemeClr val="accent6"/>
                </a:solidFill>
              </a:rPr>
              <a:t>continue to evolve </a:t>
            </a:r>
            <a:r>
              <a:rPr lang="en-US" sz="4000" i="1" dirty="0">
                <a:solidFill>
                  <a:schemeClr val="bg1"/>
                </a:solidFill>
              </a:rPr>
              <a:t>and create platforms which cater for diversity and inclusion within the investment industry”</a:t>
            </a:r>
            <a:endParaRPr lang="en-ZA" sz="4000" i="1" dirty="0">
              <a:solidFill>
                <a:schemeClr val="bg1"/>
              </a:solidFill>
            </a:endParaRPr>
          </a:p>
        </p:txBody>
      </p:sp>
    </p:spTree>
    <p:extLst>
      <p:ext uri="{BB962C8B-B14F-4D97-AF65-F5344CB8AC3E}">
        <p14:creationId xmlns:p14="http://schemas.microsoft.com/office/powerpoint/2010/main" val="7791804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498037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478368" y="272566"/>
            <a:ext cx="11713632" cy="414055"/>
          </a:xfrm>
        </p:spPr>
        <p:txBody>
          <a:bodyPr>
            <a:noAutofit/>
          </a:bodyPr>
          <a:lstStyle/>
          <a:p>
            <a:r>
              <a:rPr lang="en-US" sz="4000" dirty="0"/>
              <a:t>Annual Retirement Fund Survey</a:t>
            </a:r>
            <a:endParaRPr lang="en-ZA" sz="4000" dirty="0"/>
          </a:p>
        </p:txBody>
      </p:sp>
      <p:sp>
        <p:nvSpPr>
          <p:cNvPr id="4" name="Content Placeholder 3"/>
          <p:cNvSpPr>
            <a:spLocks noGrp="1"/>
          </p:cNvSpPr>
          <p:nvPr>
            <p:ph idx="1"/>
          </p:nvPr>
        </p:nvSpPr>
        <p:spPr/>
        <p:txBody>
          <a:bodyPr>
            <a:noAutofit/>
          </a:bodyPr>
          <a:lstStyle/>
          <a:p>
            <a:pPr marL="0" indent="0" algn="ctr">
              <a:lnSpc>
                <a:spcPct val="120000"/>
              </a:lnSpc>
              <a:spcBef>
                <a:spcPts val="1200"/>
              </a:spcBef>
              <a:buClr>
                <a:srgbClr val="F18109"/>
              </a:buClr>
              <a:buNone/>
            </a:pPr>
            <a:endParaRPr lang="en-US" sz="2600" i="1" dirty="0" smtClean="0">
              <a:solidFill>
                <a:schemeClr val="bg1"/>
              </a:solidFill>
            </a:endParaRPr>
          </a:p>
          <a:p>
            <a:pPr marL="0" indent="0" algn="ctr">
              <a:lnSpc>
                <a:spcPct val="120000"/>
              </a:lnSpc>
              <a:spcBef>
                <a:spcPts val="1200"/>
              </a:spcBef>
              <a:buClr>
                <a:srgbClr val="F18109"/>
              </a:buClr>
              <a:buNone/>
            </a:pPr>
            <a:r>
              <a:rPr lang="en-US" sz="2600" i="1" dirty="0" smtClean="0">
                <a:solidFill>
                  <a:schemeClr val="bg1"/>
                </a:solidFill>
              </a:rPr>
              <a:t>“Over </a:t>
            </a:r>
            <a:r>
              <a:rPr lang="en-US" sz="2600" i="1" dirty="0">
                <a:solidFill>
                  <a:schemeClr val="bg1"/>
                </a:solidFill>
              </a:rPr>
              <a:t>the </a:t>
            </a:r>
            <a:r>
              <a:rPr lang="en-US" sz="2600" i="1" dirty="0">
                <a:solidFill>
                  <a:schemeClr val="accent6"/>
                </a:solidFill>
              </a:rPr>
              <a:t>last three to five years</a:t>
            </a:r>
            <a:r>
              <a:rPr lang="en-US" sz="2600" i="1" dirty="0">
                <a:solidFill>
                  <a:schemeClr val="bg1"/>
                </a:solidFill>
              </a:rPr>
              <a:t>, typical retirement fund strategies </a:t>
            </a:r>
            <a:r>
              <a:rPr lang="en-US" sz="2600" i="1" dirty="0" smtClean="0">
                <a:solidFill>
                  <a:schemeClr val="accent6"/>
                </a:solidFill>
              </a:rPr>
              <a:t>have </a:t>
            </a:r>
            <a:r>
              <a:rPr lang="en-US" sz="2600" i="1" dirty="0">
                <a:solidFill>
                  <a:schemeClr val="accent6"/>
                </a:solidFill>
              </a:rPr>
              <a:t>struggled</a:t>
            </a:r>
            <a:r>
              <a:rPr lang="en-US" sz="2600" i="1" dirty="0">
                <a:solidFill>
                  <a:schemeClr val="bg1"/>
                </a:solidFill>
              </a:rPr>
              <a:t> to produce returns above inflation given market conditions. </a:t>
            </a:r>
            <a:endParaRPr lang="en-US" sz="2600" i="1" dirty="0" smtClean="0">
              <a:solidFill>
                <a:schemeClr val="bg1"/>
              </a:solidFill>
            </a:endParaRPr>
          </a:p>
          <a:p>
            <a:pPr marL="0" indent="0" algn="ctr">
              <a:lnSpc>
                <a:spcPct val="120000"/>
              </a:lnSpc>
              <a:spcBef>
                <a:spcPts val="1200"/>
              </a:spcBef>
              <a:buClr>
                <a:srgbClr val="F18109"/>
              </a:buClr>
              <a:buNone/>
            </a:pPr>
            <a:r>
              <a:rPr lang="en-US" sz="2600" i="1" dirty="0" smtClean="0">
                <a:solidFill>
                  <a:schemeClr val="bg1"/>
                </a:solidFill>
              </a:rPr>
              <a:t>However</a:t>
            </a:r>
            <a:r>
              <a:rPr lang="en-US" sz="2600" i="1" dirty="0">
                <a:solidFill>
                  <a:schemeClr val="bg1"/>
                </a:solidFill>
              </a:rPr>
              <a:t>, </a:t>
            </a:r>
            <a:r>
              <a:rPr lang="en-US" sz="2600" i="1" dirty="0">
                <a:solidFill>
                  <a:schemeClr val="accent6"/>
                </a:solidFill>
              </a:rPr>
              <a:t>over 10 years</a:t>
            </a:r>
            <a:r>
              <a:rPr lang="en-US" sz="2600" i="1" dirty="0">
                <a:solidFill>
                  <a:schemeClr val="bg1"/>
                </a:solidFill>
              </a:rPr>
              <a:t>, the average retirement fund strategy has achieved </a:t>
            </a:r>
            <a:r>
              <a:rPr lang="en-US" sz="2600" i="1" dirty="0">
                <a:solidFill>
                  <a:schemeClr val="accent6"/>
                </a:solidFill>
              </a:rPr>
              <a:t>returns above inflation of 6% per annum</a:t>
            </a:r>
            <a:r>
              <a:rPr lang="en-US" sz="2600" i="1" dirty="0">
                <a:solidFill>
                  <a:schemeClr val="bg1"/>
                </a:solidFill>
              </a:rPr>
              <a:t>. </a:t>
            </a:r>
            <a:endParaRPr lang="en-US" sz="2600" i="1" dirty="0" smtClean="0">
              <a:solidFill>
                <a:schemeClr val="bg1"/>
              </a:solidFill>
            </a:endParaRPr>
          </a:p>
          <a:p>
            <a:pPr marL="0" indent="0" algn="ctr">
              <a:lnSpc>
                <a:spcPct val="120000"/>
              </a:lnSpc>
              <a:spcBef>
                <a:spcPts val="1200"/>
              </a:spcBef>
              <a:buClr>
                <a:srgbClr val="F18109"/>
              </a:buClr>
              <a:buNone/>
            </a:pPr>
            <a:r>
              <a:rPr lang="en-US" sz="2600" i="1" dirty="0" smtClean="0">
                <a:solidFill>
                  <a:schemeClr val="bg1"/>
                </a:solidFill>
              </a:rPr>
              <a:t>This </a:t>
            </a:r>
            <a:r>
              <a:rPr lang="en-US" sz="2600" i="1" dirty="0">
                <a:solidFill>
                  <a:schemeClr val="bg1"/>
                </a:solidFill>
              </a:rPr>
              <a:t>reminds us of the importance of </a:t>
            </a:r>
            <a:r>
              <a:rPr lang="en-US" sz="2600" i="1" dirty="0">
                <a:solidFill>
                  <a:schemeClr val="accent6"/>
                </a:solidFill>
              </a:rPr>
              <a:t>sticking to good principles </a:t>
            </a:r>
            <a:r>
              <a:rPr lang="en-US" sz="2600" i="1" dirty="0">
                <a:solidFill>
                  <a:schemeClr val="bg1"/>
                </a:solidFill>
              </a:rPr>
              <a:t>in structuring retirement fund strategies ”</a:t>
            </a:r>
            <a:endParaRPr lang="en-ZA" sz="2600" i="1" dirty="0">
              <a:solidFill>
                <a:schemeClr val="bg1"/>
              </a:solidFill>
            </a:endParaRPr>
          </a:p>
        </p:txBody>
      </p:sp>
    </p:spTree>
    <p:extLst>
      <p:ext uri="{BB962C8B-B14F-4D97-AF65-F5344CB8AC3E}">
        <p14:creationId xmlns:p14="http://schemas.microsoft.com/office/powerpoint/2010/main" val="31107647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498037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478368" y="272566"/>
            <a:ext cx="11713632" cy="414055"/>
          </a:xfrm>
        </p:spPr>
        <p:txBody>
          <a:bodyPr>
            <a:noAutofit/>
          </a:bodyPr>
          <a:lstStyle/>
          <a:p>
            <a:r>
              <a:rPr lang="en-US" sz="4000" dirty="0"/>
              <a:t>Annual Retirement Fund Survey</a:t>
            </a:r>
            <a:endParaRPr lang="en-ZA" sz="4000" dirty="0"/>
          </a:p>
        </p:txBody>
      </p:sp>
      <p:sp>
        <p:nvSpPr>
          <p:cNvPr id="4" name="Content Placeholder 3"/>
          <p:cNvSpPr>
            <a:spLocks noGrp="1"/>
          </p:cNvSpPr>
          <p:nvPr>
            <p:ph idx="1"/>
          </p:nvPr>
        </p:nvSpPr>
        <p:spPr/>
        <p:txBody>
          <a:bodyPr>
            <a:noAutofit/>
          </a:bodyPr>
          <a:lstStyle/>
          <a:p>
            <a:pPr marL="0" indent="0">
              <a:lnSpc>
                <a:spcPct val="120000"/>
              </a:lnSpc>
              <a:spcBef>
                <a:spcPts val="1200"/>
              </a:spcBef>
              <a:buClr>
                <a:srgbClr val="F18109"/>
              </a:buClr>
              <a:buNone/>
            </a:pPr>
            <a:r>
              <a:rPr lang="en-US" sz="5000" dirty="0" smtClean="0">
                <a:solidFill>
                  <a:schemeClr val="bg1"/>
                </a:solidFill>
              </a:rPr>
              <a:t>Now in its </a:t>
            </a:r>
            <a:r>
              <a:rPr lang="en-US" sz="5000" dirty="0" smtClean="0">
                <a:solidFill>
                  <a:srgbClr val="F18109"/>
                </a:solidFill>
              </a:rPr>
              <a:t>25</a:t>
            </a:r>
            <a:r>
              <a:rPr lang="en-US" sz="5000" baseline="30000" dirty="0" smtClean="0">
                <a:solidFill>
                  <a:srgbClr val="F18109"/>
                </a:solidFill>
              </a:rPr>
              <a:t>th</a:t>
            </a:r>
            <a:r>
              <a:rPr lang="en-US" sz="5000" dirty="0" smtClean="0">
                <a:solidFill>
                  <a:srgbClr val="F18109"/>
                </a:solidFill>
              </a:rPr>
              <a:t> year </a:t>
            </a:r>
            <a:r>
              <a:rPr lang="en-US" sz="5000" dirty="0" smtClean="0">
                <a:solidFill>
                  <a:schemeClr val="bg1"/>
                </a:solidFill>
              </a:rPr>
              <a:t>…</a:t>
            </a:r>
            <a:endParaRPr lang="en-US" sz="5000" dirty="0">
              <a:solidFill>
                <a:schemeClr val="bg1"/>
              </a:solidFill>
            </a:endParaRPr>
          </a:p>
          <a:p>
            <a:pPr marL="0" indent="0" algn="ctr">
              <a:lnSpc>
                <a:spcPct val="120000"/>
              </a:lnSpc>
              <a:spcBef>
                <a:spcPts val="1200"/>
              </a:spcBef>
              <a:buClr>
                <a:srgbClr val="F18109"/>
              </a:buClr>
              <a:buNone/>
            </a:pPr>
            <a:endParaRPr lang="en-US" sz="2000" i="1" dirty="0" smtClean="0">
              <a:solidFill>
                <a:schemeClr val="bg1"/>
              </a:solidFill>
            </a:endParaRPr>
          </a:p>
          <a:p>
            <a:pPr marL="0" indent="0" algn="ctr">
              <a:lnSpc>
                <a:spcPct val="120000"/>
              </a:lnSpc>
              <a:spcBef>
                <a:spcPts val="1200"/>
              </a:spcBef>
              <a:buClr>
                <a:srgbClr val="F18109"/>
              </a:buClr>
              <a:buNone/>
            </a:pPr>
            <a:r>
              <a:rPr lang="en-US" sz="4000" i="1" dirty="0" smtClean="0">
                <a:solidFill>
                  <a:schemeClr val="bg1"/>
                </a:solidFill>
              </a:rPr>
              <a:t>“… has </a:t>
            </a:r>
            <a:r>
              <a:rPr lang="en-US" sz="4000" i="1" dirty="0">
                <a:solidFill>
                  <a:schemeClr val="bg1"/>
                </a:solidFill>
              </a:rPr>
              <a:t>analysed </a:t>
            </a:r>
            <a:r>
              <a:rPr lang="en-US" sz="4000" i="1" dirty="0">
                <a:solidFill>
                  <a:srgbClr val="F18109"/>
                </a:solidFill>
              </a:rPr>
              <a:t>key statistics and findings </a:t>
            </a:r>
            <a:r>
              <a:rPr lang="en-US" sz="4000" i="1" dirty="0">
                <a:solidFill>
                  <a:schemeClr val="bg1"/>
                </a:solidFill>
              </a:rPr>
              <a:t>each year since inception, providing the industry with </a:t>
            </a:r>
            <a:r>
              <a:rPr lang="en-US" sz="4000" i="1" dirty="0">
                <a:solidFill>
                  <a:srgbClr val="F18109"/>
                </a:solidFill>
              </a:rPr>
              <a:t>access to performance and risk </a:t>
            </a:r>
            <a:r>
              <a:rPr lang="en-US" sz="4000" i="1" dirty="0" smtClean="0">
                <a:solidFill>
                  <a:srgbClr val="F18109"/>
                </a:solidFill>
              </a:rPr>
              <a:t>information</a:t>
            </a:r>
            <a:r>
              <a:rPr lang="en-US" sz="4000" i="1" dirty="0" smtClean="0">
                <a:solidFill>
                  <a:schemeClr val="bg1"/>
                </a:solidFill>
              </a:rPr>
              <a:t>”</a:t>
            </a:r>
            <a:endParaRPr lang="en-ZA" sz="4000" i="1" dirty="0">
              <a:solidFill>
                <a:schemeClr val="bg1"/>
              </a:solidFill>
            </a:endParaRPr>
          </a:p>
        </p:txBody>
      </p:sp>
    </p:spTree>
    <p:extLst>
      <p:ext uri="{BB962C8B-B14F-4D97-AF65-F5344CB8AC3E}">
        <p14:creationId xmlns:p14="http://schemas.microsoft.com/office/powerpoint/2010/main" val="12863685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9184" y="80628"/>
            <a:ext cx="11713632" cy="836712"/>
          </a:xfrm>
        </p:spPr>
        <p:txBody>
          <a:bodyPr>
            <a:normAutofit/>
          </a:bodyPr>
          <a:lstStyle/>
          <a:p>
            <a:r>
              <a:rPr lang="en-US" sz="2800" dirty="0"/>
              <a:t>FAIS Compliance statement – Alexander Forbes Investments Limited</a:t>
            </a:r>
            <a:endParaRPr lang="en-ZA" sz="2800" dirty="0"/>
          </a:p>
        </p:txBody>
      </p:sp>
      <p:sp>
        <p:nvSpPr>
          <p:cNvPr id="4" name="Text Placeholder 3"/>
          <p:cNvSpPr>
            <a:spLocks noGrp="1"/>
          </p:cNvSpPr>
          <p:nvPr>
            <p:ph type="body" sz="quarter" idx="13"/>
          </p:nvPr>
        </p:nvSpPr>
        <p:spPr/>
        <p:txBody>
          <a:bodyPr>
            <a:noAutofit/>
          </a:bodyPr>
          <a:lstStyle/>
          <a:p>
            <a:pPr>
              <a:buClr>
                <a:srgbClr val="F18109"/>
              </a:buClr>
              <a:buSzPct val="100000"/>
            </a:pPr>
            <a:r>
              <a:rPr lang="en-US" sz="1200" dirty="0">
                <a:solidFill>
                  <a:schemeClr val="tx1"/>
                </a:solidFill>
              </a:rPr>
              <a:t>Alexander Forbes Investments Limited (registration number 1997/000595/06) is an authorised Financial Services Provider (FSP711), in terms of Section 8 of the Financial Advisory and Intermediary Services Act 37 of 2002 (FAIS Act), as amended. </a:t>
            </a:r>
            <a:r>
              <a:rPr lang="en-GB" sz="1200" dirty="0">
                <a:solidFill>
                  <a:schemeClr val="tx1"/>
                </a:solidFill>
              </a:rPr>
              <a:t>Alexander Forbes Investments Limited is a registered long-term insurer (Long-term insurance licence number: 00018/001), and pension fund administrator (Pension fund administrator number: 24/217)</a:t>
            </a:r>
            <a:endParaRPr lang="en-US" sz="1200" dirty="0">
              <a:solidFill>
                <a:schemeClr val="tx1"/>
              </a:solidFill>
            </a:endParaRPr>
          </a:p>
          <a:p>
            <a:pPr>
              <a:buClr>
                <a:srgbClr val="F18109"/>
              </a:buClr>
              <a:buSzPct val="100000"/>
            </a:pPr>
            <a:r>
              <a:rPr lang="en-US" sz="1200" dirty="0">
                <a:solidFill>
                  <a:schemeClr val="tx1"/>
                </a:solidFill>
              </a:rPr>
              <a:t>Alexander Forbes Investments Limited is licensed in terms of Category I (advice &amp; non-discretionary intermediary services), Category II (discretionary intermediary services) and Category IIA (Hedge Fund FSP)</a:t>
            </a:r>
          </a:p>
          <a:p>
            <a:pPr>
              <a:buClr>
                <a:srgbClr val="F18109"/>
              </a:buClr>
              <a:buSzPct val="100000"/>
            </a:pPr>
            <a:r>
              <a:rPr lang="en-US" sz="1200" dirty="0">
                <a:solidFill>
                  <a:schemeClr val="tx1"/>
                </a:solidFill>
              </a:rPr>
              <a:t>Alexander Forbes Investments Limited is authorised to provide financial services in respect of the following financial products: Long-term insurance subcategory B1; Long-term insurance subcategory B2; </a:t>
            </a:r>
            <a:r>
              <a:rPr lang="en-GB" sz="1200" dirty="0">
                <a:solidFill>
                  <a:schemeClr val="tx1"/>
                </a:solidFill>
              </a:rPr>
              <a:t>Long-term insurance subcategory B1-A; Long-term insurance subcategory B2-A; </a:t>
            </a:r>
            <a:r>
              <a:rPr lang="en-US" sz="1200" dirty="0">
                <a:solidFill>
                  <a:schemeClr val="tx1"/>
                </a:solidFill>
              </a:rPr>
              <a:t>Long-term insurance subcategory C; Retail Pension Benefits; Pension Fund Benefits; Shares; Money market instruments; Debentures and securitised debt; Warrants, certificates and other instruments; Bonds; Derivative instruments; Participatory Interests in a collective investment scheme; Long-term Deposits; Short-term Deposits; General Category IIA experience</a:t>
            </a:r>
          </a:p>
          <a:p>
            <a:pPr>
              <a:buClr>
                <a:srgbClr val="F18109"/>
              </a:buClr>
              <a:buSzPct val="100000"/>
            </a:pPr>
            <a:r>
              <a:rPr lang="en-US" sz="1200" dirty="0">
                <a:solidFill>
                  <a:schemeClr val="tx1"/>
                </a:solidFill>
              </a:rPr>
              <a:t>The information contained in this presentation in respect of any product is factual information, and does not constitute financial advice, as contemplated in section 1 of the FAIS Act. No guarantee is provided</a:t>
            </a:r>
          </a:p>
          <a:p>
            <a:pPr>
              <a:buClr>
                <a:srgbClr val="F18109"/>
              </a:buClr>
              <a:buSzPct val="100000"/>
            </a:pPr>
            <a:r>
              <a:rPr lang="en-US" sz="1200" dirty="0">
                <a:solidFill>
                  <a:schemeClr val="tx1"/>
                </a:solidFill>
              </a:rPr>
              <a:t>Opinions and views expressed on various issues, such as, but not limited to, economic, legal or regulatory overviews during this presentation should not be construed as advice, nor should it be construed as express or implied recommendations, guidance, or proposals that any particular transaction, in respect of a product, is appropriate for your particular investment objectives, financial situation, or particular needs</a:t>
            </a:r>
          </a:p>
          <a:p>
            <a:pPr marL="354013" lvl="1" indent="-171450">
              <a:buClr>
                <a:srgbClr val="F18109"/>
              </a:buClr>
              <a:buSzPct val="100000"/>
              <a:buFont typeface="Wingdings" panose="05000000000000000000" pitchFamily="2" charset="2"/>
              <a:buChar char="§"/>
            </a:pPr>
            <a:r>
              <a:rPr lang="en-US" sz="1200" dirty="0">
                <a:solidFill>
                  <a:schemeClr val="tx1"/>
                </a:solidFill>
              </a:rPr>
              <a:t>Therefore, the opinions expressed during this presentation should not be relied on for the purposes of making any financial, investment or other decision, and you should consult with your own independent expert advisor, such as an economist, legal or tax advisor or financial services provider, before entering into any transaction</a:t>
            </a:r>
          </a:p>
          <a:p>
            <a:pPr>
              <a:buClr>
                <a:srgbClr val="F18109"/>
              </a:buClr>
              <a:buSzPct val="100000"/>
            </a:pPr>
            <a:r>
              <a:rPr lang="en-US" sz="1200" dirty="0">
                <a:solidFill>
                  <a:schemeClr val="tx1"/>
                </a:solidFill>
              </a:rPr>
              <a:t>Certain divisions within Alexander Forbes Investments may have been appointed by the client to furnish advice to the client</a:t>
            </a:r>
          </a:p>
          <a:p>
            <a:pPr marL="354013" lvl="1" indent="-171450">
              <a:buClr>
                <a:srgbClr val="F18109"/>
              </a:buClr>
              <a:buSzPct val="100000"/>
              <a:buFont typeface="Wingdings" panose="05000000000000000000" pitchFamily="2" charset="2"/>
              <a:buChar char="§"/>
            </a:pPr>
            <a:r>
              <a:rPr lang="en-US" sz="1200" dirty="0">
                <a:solidFill>
                  <a:schemeClr val="tx1"/>
                </a:solidFill>
              </a:rPr>
              <a:t>A portion of this presentation may deal with the advice furnished by the relevant division within Alexander Forbes Investments</a:t>
            </a:r>
          </a:p>
          <a:p>
            <a:pPr marL="354013" lvl="1" indent="-171450">
              <a:buClr>
                <a:srgbClr val="F18109"/>
              </a:buClr>
              <a:buSzPct val="100000"/>
              <a:buFont typeface="Wingdings" panose="05000000000000000000" pitchFamily="2" charset="2"/>
              <a:buChar char="§"/>
            </a:pPr>
            <a:r>
              <a:rPr lang="en-US" sz="1200" dirty="0">
                <a:solidFill>
                  <a:schemeClr val="tx1"/>
                </a:solidFill>
              </a:rPr>
              <a:t>The individual giving this presentation is not necessarily part of that division</a:t>
            </a:r>
          </a:p>
          <a:p>
            <a:pPr marL="354013" lvl="1" indent="-171450">
              <a:buClr>
                <a:srgbClr val="F18109"/>
              </a:buClr>
              <a:buSzPct val="100000"/>
              <a:buFont typeface="Wingdings" panose="05000000000000000000" pitchFamily="2" charset="2"/>
              <a:buChar char="§"/>
            </a:pPr>
            <a:r>
              <a:rPr lang="en-US" sz="1200" dirty="0">
                <a:solidFill>
                  <a:schemeClr val="tx1"/>
                </a:solidFill>
              </a:rPr>
              <a:t>Any advice and/or recommendation is not advice and/or recommendation of the presenter, but of the division within Alexander Forbes Investments, authorised to provide the advice</a:t>
            </a:r>
          </a:p>
          <a:p>
            <a:pPr marL="354013" lvl="1" indent="-171450">
              <a:buClr>
                <a:srgbClr val="F18109"/>
              </a:buClr>
              <a:buSzPct val="100000"/>
              <a:buFont typeface="Wingdings" panose="05000000000000000000" pitchFamily="2" charset="2"/>
              <a:buChar char="§"/>
            </a:pPr>
            <a:r>
              <a:rPr lang="en-US" sz="1200" dirty="0">
                <a:solidFill>
                  <a:schemeClr val="tx1"/>
                </a:solidFill>
              </a:rPr>
              <a:t>Reliance should not be placed on the information in this presentation, but rather on the official report containing the advice</a:t>
            </a:r>
          </a:p>
        </p:txBody>
      </p:sp>
    </p:spTree>
    <p:extLst>
      <p:ext uri="{BB962C8B-B14F-4D97-AF65-F5344CB8AC3E}">
        <p14:creationId xmlns:p14="http://schemas.microsoft.com/office/powerpoint/2010/main" val="8645927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239184" y="80628"/>
            <a:ext cx="11713632" cy="836712"/>
          </a:xfrm>
        </p:spPr>
        <p:txBody>
          <a:bodyPr>
            <a:noAutofit/>
          </a:bodyPr>
          <a:lstStyle/>
          <a:p>
            <a:r>
              <a:rPr lang="en-GB" sz="2400" dirty="0"/>
              <a:t>FAIS </a:t>
            </a:r>
            <a:r>
              <a:rPr lang="en-US" sz="2400" dirty="0"/>
              <a:t>Compliance statement – Alexander Forbes Investments Limited (continued)</a:t>
            </a:r>
          </a:p>
        </p:txBody>
      </p:sp>
      <p:sp>
        <p:nvSpPr>
          <p:cNvPr id="3" name="Text Placeholder 2"/>
          <p:cNvSpPr>
            <a:spLocks noGrp="1"/>
          </p:cNvSpPr>
          <p:nvPr>
            <p:ph type="body" sz="quarter" idx="14"/>
          </p:nvPr>
        </p:nvSpPr>
        <p:spPr/>
        <p:txBody>
          <a:bodyPr/>
          <a:lstStyle/>
          <a:p>
            <a:endParaRPr lang="en-ZA" dirty="0"/>
          </a:p>
        </p:txBody>
      </p:sp>
      <p:sp>
        <p:nvSpPr>
          <p:cNvPr id="4" name="Text Placeholder 3"/>
          <p:cNvSpPr>
            <a:spLocks noGrp="1"/>
          </p:cNvSpPr>
          <p:nvPr>
            <p:ph type="body" sz="quarter" idx="13"/>
          </p:nvPr>
        </p:nvSpPr>
        <p:spPr/>
        <p:txBody>
          <a:bodyPr>
            <a:normAutofit/>
          </a:bodyPr>
          <a:lstStyle/>
          <a:p>
            <a:pPr marL="285750" indent="-285750">
              <a:lnSpc>
                <a:spcPct val="100000"/>
              </a:lnSpc>
              <a:spcBef>
                <a:spcPts val="1200"/>
              </a:spcBef>
              <a:buClr>
                <a:srgbClr val="F18109"/>
              </a:buClr>
              <a:buSzPct val="100000"/>
            </a:pPr>
            <a:r>
              <a:rPr lang="en-US" sz="1600" dirty="0">
                <a:solidFill>
                  <a:schemeClr val="tx1"/>
                </a:solidFill>
              </a:rPr>
              <a:t>Alexander Forbes Investments holds professional indemnity and fidelity insurance cover, in excess of the minimum requirements stipulated in the General Code of Conduct and Board Notices to the FAIS Act</a:t>
            </a:r>
          </a:p>
          <a:p>
            <a:pPr marL="285750" indent="-285750">
              <a:lnSpc>
                <a:spcPct val="100000"/>
              </a:lnSpc>
              <a:spcBef>
                <a:spcPts val="1200"/>
              </a:spcBef>
              <a:buClr>
                <a:srgbClr val="F18109"/>
              </a:buClr>
              <a:buSzPct val="100000"/>
            </a:pPr>
            <a:r>
              <a:rPr lang="en-US" sz="1600" dirty="0" smtClean="0">
                <a:solidFill>
                  <a:schemeClr val="tx1"/>
                </a:solidFill>
              </a:rPr>
              <a:t>Any </a:t>
            </a:r>
            <a:r>
              <a:rPr lang="en-US" sz="1600" dirty="0">
                <a:solidFill>
                  <a:schemeClr val="tx1"/>
                </a:solidFill>
              </a:rPr>
              <a:t>information disclosed to the authorised representatives in their professional capacity will be treated as confidential, and will not be disclosed to third parties without written consent, unless the disclosure of such information is required in the public interest or under a particular law</a:t>
            </a:r>
          </a:p>
          <a:p>
            <a:pPr marL="285750" indent="-285750">
              <a:lnSpc>
                <a:spcPct val="100000"/>
              </a:lnSpc>
              <a:spcBef>
                <a:spcPts val="1200"/>
              </a:spcBef>
              <a:buClr>
                <a:srgbClr val="F18109"/>
              </a:buClr>
              <a:buSzPct val="100000"/>
            </a:pPr>
            <a:r>
              <a:rPr lang="en-US" sz="1600" dirty="0" smtClean="0">
                <a:solidFill>
                  <a:schemeClr val="tx1"/>
                </a:solidFill>
              </a:rPr>
              <a:t>The </a:t>
            </a:r>
            <a:r>
              <a:rPr lang="en-US" sz="1600" dirty="0">
                <a:solidFill>
                  <a:schemeClr val="tx1"/>
                </a:solidFill>
              </a:rPr>
              <a:t>Conflicts of Interest Management Policy is available on the Alexander Forbes Investments website (</a:t>
            </a:r>
            <a:r>
              <a:rPr lang="en-US" sz="1600" dirty="0">
                <a:solidFill>
                  <a:schemeClr val="tx1"/>
                </a:solidFill>
                <a:hlinkClick r:id="rId3"/>
              </a:rPr>
              <a:t>www.alexanderforbesinvestments.co.za</a:t>
            </a:r>
            <a:r>
              <a:rPr lang="en-US" sz="1600" dirty="0">
                <a:solidFill>
                  <a:schemeClr val="tx1"/>
                </a:solidFill>
              </a:rPr>
              <a:t>). Portfolios managed by Alexander Forbes Investments may include investments of associate companies. Alexander Forbes Investments may provide investment services to clients who receive other investment services from associated companies. Alexander Forbes Investments Holdings Limited is a wholly-owned subsidiary of Alexander Forbes Limited. The company structure is available upon request.</a:t>
            </a:r>
          </a:p>
          <a:p>
            <a:pPr marL="285750" indent="-285750">
              <a:lnSpc>
                <a:spcPct val="100000"/>
              </a:lnSpc>
              <a:spcBef>
                <a:spcPts val="1200"/>
              </a:spcBef>
              <a:buClr>
                <a:srgbClr val="F18109"/>
              </a:buClr>
              <a:buSzPct val="100000"/>
            </a:pPr>
            <a:r>
              <a:rPr lang="en-US" sz="1600" dirty="0" smtClean="0">
                <a:solidFill>
                  <a:schemeClr val="tx1"/>
                </a:solidFill>
              </a:rPr>
              <a:t>Alexander </a:t>
            </a:r>
            <a:r>
              <a:rPr lang="en-US" sz="1600" dirty="0">
                <a:solidFill>
                  <a:schemeClr val="tx1"/>
                </a:solidFill>
              </a:rPr>
              <a:t>Forbes Investments aims to treat all customers fairly. The Complaints Policy is available on the Alexander Forbes Investments website (</a:t>
            </a:r>
            <a:r>
              <a:rPr lang="en-US" sz="1600" dirty="0">
                <a:solidFill>
                  <a:schemeClr val="tx1"/>
                </a:solidFill>
                <a:hlinkClick r:id="rId3"/>
              </a:rPr>
              <a:t>www.alexanderforbesinvestments.co.za</a:t>
            </a:r>
            <a:r>
              <a:rPr lang="en-US" sz="1600" dirty="0">
                <a:solidFill>
                  <a:schemeClr val="tx1"/>
                </a:solidFill>
              </a:rPr>
              <a:t>. </a:t>
            </a:r>
            <a:r>
              <a:rPr lang="en-GB" sz="1600" dirty="0">
                <a:solidFill>
                  <a:schemeClr val="tx1"/>
                </a:solidFill>
              </a:rPr>
              <a:t>Please address all complaints to our Contact Centre at 0860 333 316 or afinvestcontactcentre@aforbes.com.</a:t>
            </a:r>
            <a:endParaRPr lang="en-US" sz="1600" dirty="0">
              <a:solidFill>
                <a:schemeClr val="tx1"/>
              </a:solidFill>
            </a:endParaRPr>
          </a:p>
          <a:p>
            <a:pPr marL="285750" indent="-285750">
              <a:lnSpc>
                <a:spcPct val="100000"/>
              </a:lnSpc>
              <a:spcBef>
                <a:spcPts val="1200"/>
              </a:spcBef>
              <a:buClr>
                <a:srgbClr val="F18109"/>
              </a:buClr>
              <a:buSzPct val="100000"/>
            </a:pPr>
            <a:r>
              <a:rPr lang="en-US" sz="1600" dirty="0" smtClean="0">
                <a:solidFill>
                  <a:schemeClr val="tx1"/>
                </a:solidFill>
              </a:rPr>
              <a:t>Alexander </a:t>
            </a:r>
            <a:r>
              <a:rPr lang="en-US" sz="1600" dirty="0">
                <a:solidFill>
                  <a:schemeClr val="tx1"/>
                </a:solidFill>
              </a:rPr>
              <a:t>Forbes Investments shall not be liable for any damage or loss suffered, resulting from any action taken by any person based on this presentation, information provided in it or any discussions relating to it</a:t>
            </a:r>
          </a:p>
          <a:p>
            <a:pPr marL="285750" indent="-285750">
              <a:lnSpc>
                <a:spcPct val="100000"/>
              </a:lnSpc>
              <a:spcBef>
                <a:spcPts val="1200"/>
              </a:spcBef>
              <a:buClr>
                <a:srgbClr val="F18109"/>
              </a:buClr>
              <a:buSzPct val="100000"/>
            </a:pPr>
            <a:r>
              <a:rPr lang="en-GB" sz="1600" dirty="0" smtClean="0">
                <a:solidFill>
                  <a:schemeClr val="tx1"/>
                </a:solidFill>
              </a:rPr>
              <a:t>Please </a:t>
            </a:r>
            <a:r>
              <a:rPr lang="en-GB" sz="1600" dirty="0">
                <a:solidFill>
                  <a:schemeClr val="tx1"/>
                </a:solidFill>
              </a:rPr>
              <a:t>be advised that there may be representatives acting under supervision</a:t>
            </a:r>
            <a:endParaRPr lang="en-US" sz="1600" dirty="0">
              <a:solidFill>
                <a:schemeClr val="tx1"/>
              </a:solidFill>
            </a:endParaRPr>
          </a:p>
          <a:p>
            <a:pPr marL="285750" indent="-285750" algn="just">
              <a:lnSpc>
                <a:spcPct val="100000"/>
              </a:lnSpc>
              <a:spcBef>
                <a:spcPts val="1200"/>
              </a:spcBef>
              <a:buClr>
                <a:srgbClr val="F18109"/>
              </a:buClr>
              <a:buSzPct val="100000"/>
            </a:pPr>
            <a:endParaRPr lang="en-US" sz="1600" dirty="0">
              <a:solidFill>
                <a:schemeClr val="tx1"/>
              </a:solidFill>
            </a:endParaRPr>
          </a:p>
          <a:p>
            <a:pPr marL="285750" indent="-285750">
              <a:lnSpc>
                <a:spcPct val="100000"/>
              </a:lnSpc>
              <a:spcBef>
                <a:spcPts val="1200"/>
              </a:spcBef>
              <a:buClr>
                <a:srgbClr val="F18109"/>
              </a:buClr>
              <a:buSzPct val="100000"/>
            </a:pPr>
            <a:endParaRPr lang="en-ZA" sz="1600" dirty="0">
              <a:solidFill>
                <a:schemeClr val="tx1"/>
              </a:solidFill>
            </a:endParaRPr>
          </a:p>
        </p:txBody>
      </p:sp>
    </p:spTree>
    <p:extLst>
      <p:ext uri="{BB962C8B-B14F-4D97-AF65-F5344CB8AC3E}">
        <p14:creationId xmlns:p14="http://schemas.microsoft.com/office/powerpoint/2010/main" val="7910642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4"/>
          </p:nvPr>
        </p:nvSpPr>
        <p:spPr/>
        <p:txBody>
          <a:bodyPr/>
          <a:lstStyle/>
          <a:p>
            <a:pPr marL="0" indent="0">
              <a:buNone/>
            </a:pPr>
            <a:r>
              <a:rPr lang="en-US" dirty="0"/>
              <a:t>Annual Retirement Fund Survey</a:t>
            </a:r>
            <a:endParaRPr lang="en-ZA" dirty="0"/>
          </a:p>
        </p:txBody>
      </p:sp>
      <p:sp>
        <p:nvSpPr>
          <p:cNvPr id="40" name="Rectangle 39"/>
          <p:cNvSpPr/>
          <p:nvPr/>
        </p:nvSpPr>
        <p:spPr>
          <a:xfrm>
            <a:off x="0" y="864836"/>
            <a:ext cx="12191997" cy="5107708"/>
          </a:xfrm>
          <a:prstGeom prst="rect">
            <a:avLst/>
          </a:prstGeom>
          <a:solidFill>
            <a:srgbClr val="3232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US" sz="1400" b="0" i="0" u="none" strike="noStrike" kern="0" cap="none" spc="0" normalizeH="0" baseline="0" noProof="0" dirty="0">
              <a:ln>
                <a:noFill/>
              </a:ln>
              <a:solidFill>
                <a:sysClr val="windowText" lastClr="000000"/>
              </a:solidFill>
              <a:effectLst/>
              <a:uLnTx/>
              <a:uFillTx/>
            </a:endParaRPr>
          </a:p>
        </p:txBody>
      </p:sp>
      <p:cxnSp>
        <p:nvCxnSpPr>
          <p:cNvPr id="3" name="Straight Connector 2"/>
          <p:cNvCxnSpPr/>
          <p:nvPr/>
        </p:nvCxnSpPr>
        <p:spPr>
          <a:xfrm>
            <a:off x="367200" y="3418690"/>
            <a:ext cx="11286735" cy="0"/>
          </a:xfrm>
          <a:prstGeom prst="line">
            <a:avLst/>
          </a:prstGeom>
          <a:ln w="19050">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73145" y="3323497"/>
            <a:ext cx="190386" cy="190386"/>
            <a:chOff x="2865600" y="1404000"/>
            <a:chExt cx="381600" cy="381600"/>
          </a:xfrm>
        </p:grpSpPr>
        <p:sp>
          <p:nvSpPr>
            <p:cNvPr id="4" name="Oval 3"/>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5" name="Oval 4"/>
            <p:cNvSpPr/>
            <p:nvPr/>
          </p:nvSpPr>
          <p:spPr>
            <a:xfrm>
              <a:off x="2908800" y="1447200"/>
              <a:ext cx="295200" cy="295200"/>
            </a:xfrm>
            <a:prstGeom prst="ellipse">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sp>
        <p:nvSpPr>
          <p:cNvPr id="10" name="Rectangle 9"/>
          <p:cNvSpPr/>
          <p:nvPr/>
        </p:nvSpPr>
        <p:spPr>
          <a:xfrm>
            <a:off x="169721" y="2445809"/>
            <a:ext cx="1412457" cy="6924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1994</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Manager Watch Performance-Only Survey – a market first!</a:t>
            </a:r>
          </a:p>
        </p:txBody>
      </p:sp>
      <p:sp>
        <p:nvSpPr>
          <p:cNvPr id="27" name="Rectangle 26"/>
          <p:cNvSpPr/>
          <p:nvPr/>
        </p:nvSpPr>
        <p:spPr>
          <a:xfrm>
            <a:off x="393311" y="3757478"/>
            <a:ext cx="1860900" cy="1661993"/>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1998</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Manager Watch™ Survey revamped</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Participation criteria set </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Large Manager Watch™</a:t>
            </a:r>
          </a:p>
          <a:p>
            <a:pPr marL="360363" marR="0" lvl="1" indent="-18097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0" cap="none" spc="0" normalizeH="0" baseline="0" noProof="0" dirty="0">
                <a:ln>
                  <a:noFill/>
                </a:ln>
                <a:solidFill>
                  <a:schemeClr val="bg1"/>
                </a:solidFill>
                <a:effectLst/>
                <a:uLnTx/>
                <a:uFillTx/>
              </a:rPr>
              <a:t>Launched June 1998</a:t>
            </a:r>
          </a:p>
          <a:p>
            <a:pPr marL="360363" marR="0" lvl="1" indent="-18097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0" cap="none" spc="0" normalizeH="0" baseline="0" noProof="0" dirty="0">
                <a:ln>
                  <a:noFill/>
                </a:ln>
                <a:solidFill>
                  <a:schemeClr val="bg1"/>
                </a:solidFill>
                <a:effectLst/>
                <a:uLnTx/>
                <a:uFillTx/>
              </a:rPr>
              <a:t>Top 10 active balanced managers</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RDP Survey (later renamed Targeted Development Investments Survey</a:t>
            </a:r>
          </a:p>
        </p:txBody>
      </p:sp>
      <p:sp>
        <p:nvSpPr>
          <p:cNvPr id="28" name="Rectangle 27"/>
          <p:cNvSpPr/>
          <p:nvPr/>
        </p:nvSpPr>
        <p:spPr>
          <a:xfrm>
            <a:off x="1067752" y="1533063"/>
            <a:ext cx="212669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Enhancements post-1998</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chemeClr val="bg1"/>
              </a:solidFill>
              <a:effectLst/>
              <a:uLnTx/>
              <a:uFillTx/>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Risk profiling</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SA-only and Global-only portfolios</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Benchmark returns</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900" b="0" i="0" u="none" strike="noStrike" kern="0" cap="none" spc="0" normalizeH="0" baseline="0" noProof="0" dirty="0">
                <a:ln>
                  <a:noFill/>
                </a:ln>
                <a:solidFill>
                  <a:schemeClr val="bg1"/>
                </a:solidFill>
                <a:effectLst/>
                <a:uLnTx/>
                <a:uFillTx/>
              </a:rPr>
              <a:t>Risk-adjusted measures</a:t>
            </a:r>
          </a:p>
        </p:txBody>
      </p:sp>
      <p:sp>
        <p:nvSpPr>
          <p:cNvPr id="29" name="Rectangle 28"/>
          <p:cNvSpPr/>
          <p:nvPr/>
        </p:nvSpPr>
        <p:spPr>
          <a:xfrm>
            <a:off x="1582427" y="2549295"/>
            <a:ext cx="992912"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2001</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Absolute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Return Survey</a:t>
            </a:r>
          </a:p>
        </p:txBody>
      </p:sp>
      <p:sp>
        <p:nvSpPr>
          <p:cNvPr id="30" name="Rectangle 29"/>
          <p:cNvSpPr/>
          <p:nvPr/>
        </p:nvSpPr>
        <p:spPr>
          <a:xfrm>
            <a:off x="2621406" y="2520830"/>
            <a:ext cx="933484"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2003</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Specialist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Bond Survey</a:t>
            </a:r>
          </a:p>
        </p:txBody>
      </p:sp>
      <p:sp>
        <p:nvSpPr>
          <p:cNvPr id="31" name="Rectangle 30"/>
          <p:cNvSpPr/>
          <p:nvPr/>
        </p:nvSpPr>
        <p:spPr>
          <a:xfrm>
            <a:off x="2211768" y="3800750"/>
            <a:ext cx="97049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2002</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Money Market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Survey</a:t>
            </a:r>
          </a:p>
        </p:txBody>
      </p:sp>
      <p:sp>
        <p:nvSpPr>
          <p:cNvPr id="33" name="Rectangle 32"/>
          <p:cNvSpPr/>
          <p:nvPr/>
        </p:nvSpPr>
        <p:spPr>
          <a:xfrm>
            <a:off x="3370972" y="3800750"/>
            <a:ext cx="81956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2004</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Hedge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FoF Survey</a:t>
            </a:r>
          </a:p>
        </p:txBody>
      </p:sp>
      <p:sp>
        <p:nvSpPr>
          <p:cNvPr id="43" name="Rectangle 42"/>
          <p:cNvSpPr/>
          <p:nvPr/>
        </p:nvSpPr>
        <p:spPr>
          <a:xfrm>
            <a:off x="4114003" y="3800750"/>
            <a:ext cx="81956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2006</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InternationalSurvey</a:t>
            </a:r>
          </a:p>
        </p:txBody>
      </p:sp>
      <p:sp>
        <p:nvSpPr>
          <p:cNvPr id="44" name="Rectangle 43"/>
          <p:cNvSpPr/>
          <p:nvPr/>
        </p:nvSpPr>
        <p:spPr>
          <a:xfrm>
            <a:off x="4678525" y="2520830"/>
            <a:ext cx="81956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2007</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Medical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Aid Survey</a:t>
            </a:r>
          </a:p>
        </p:txBody>
      </p:sp>
      <p:sp>
        <p:nvSpPr>
          <p:cNvPr id="45" name="Rectangle 44"/>
          <p:cNvSpPr/>
          <p:nvPr/>
        </p:nvSpPr>
        <p:spPr>
          <a:xfrm>
            <a:off x="5282994" y="3800750"/>
            <a:ext cx="819560" cy="4154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2010</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BEE Survey</a:t>
            </a:r>
          </a:p>
        </p:txBody>
      </p:sp>
      <p:sp>
        <p:nvSpPr>
          <p:cNvPr id="47" name="Rectangle 46"/>
          <p:cNvSpPr/>
          <p:nvPr/>
        </p:nvSpPr>
        <p:spPr>
          <a:xfrm>
            <a:off x="5282994" y="2037730"/>
            <a:ext cx="819560"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Property Survey</a:t>
            </a:r>
          </a:p>
        </p:txBody>
      </p:sp>
      <p:sp>
        <p:nvSpPr>
          <p:cNvPr id="48" name="Rectangle 47"/>
          <p:cNvSpPr/>
          <p:nvPr/>
        </p:nvSpPr>
        <p:spPr>
          <a:xfrm>
            <a:off x="6028173" y="2068685"/>
            <a:ext cx="863863"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rPr>
              <a:t>Surveys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rPr>
              <a:t>Revamped</a:t>
            </a:r>
            <a:endParaRPr kumimoji="0" lang="en-US" sz="500" b="0" i="0" u="none" strike="noStrike" kern="0" cap="none" spc="0" normalizeH="0" baseline="0" noProof="0" dirty="0">
              <a:ln>
                <a:noFill/>
              </a:ln>
              <a:solidFill>
                <a:schemeClr val="bg1"/>
              </a:solidFill>
              <a:effectLst/>
              <a:uLnTx/>
              <a:uFillTx/>
            </a:endParaRPr>
          </a:p>
        </p:txBody>
      </p:sp>
      <p:sp>
        <p:nvSpPr>
          <p:cNvPr id="50" name="Rectangle 49"/>
          <p:cNvSpPr/>
          <p:nvPr/>
        </p:nvSpPr>
        <p:spPr>
          <a:xfrm>
            <a:off x="6050324" y="3800750"/>
            <a:ext cx="819560" cy="4154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2012</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LDI Survey</a:t>
            </a:r>
          </a:p>
        </p:txBody>
      </p:sp>
      <p:sp>
        <p:nvSpPr>
          <p:cNvPr id="51" name="Rectangle 50"/>
          <p:cNvSpPr/>
          <p:nvPr/>
        </p:nvSpPr>
        <p:spPr>
          <a:xfrm>
            <a:off x="6781413" y="2382331"/>
            <a:ext cx="819560" cy="6924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2013</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Formalised Survey Governance</a:t>
            </a:r>
          </a:p>
        </p:txBody>
      </p:sp>
      <p:sp>
        <p:nvSpPr>
          <p:cNvPr id="52" name="Rectangle 51"/>
          <p:cNvSpPr/>
          <p:nvPr/>
        </p:nvSpPr>
        <p:spPr>
          <a:xfrm>
            <a:off x="7409929" y="3800750"/>
            <a:ext cx="969503"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2014</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Equity Funds Analysis</a:t>
            </a:r>
          </a:p>
        </p:txBody>
      </p:sp>
      <p:sp>
        <p:nvSpPr>
          <p:cNvPr id="53" name="Rectangle 52"/>
          <p:cNvSpPr/>
          <p:nvPr/>
        </p:nvSpPr>
        <p:spPr>
          <a:xfrm>
            <a:off x="8144081" y="2520830"/>
            <a:ext cx="600053"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2015</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Survey Rules</a:t>
            </a:r>
          </a:p>
        </p:txBody>
      </p:sp>
      <p:sp>
        <p:nvSpPr>
          <p:cNvPr id="55" name="Rectangle 54"/>
          <p:cNvSpPr/>
          <p:nvPr/>
        </p:nvSpPr>
        <p:spPr>
          <a:xfrm>
            <a:off x="8451361" y="3800750"/>
            <a:ext cx="968903" cy="5078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Survey Rules Updated, New LMW Definition</a:t>
            </a:r>
          </a:p>
        </p:txBody>
      </p:sp>
      <p:sp>
        <p:nvSpPr>
          <p:cNvPr id="56" name="Rectangle 55"/>
          <p:cNvSpPr/>
          <p:nvPr/>
        </p:nvSpPr>
        <p:spPr>
          <a:xfrm>
            <a:off x="9114388" y="2520830"/>
            <a:ext cx="81956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2017</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New Survey Technology</a:t>
            </a:r>
          </a:p>
        </p:txBody>
      </p:sp>
      <p:sp>
        <p:nvSpPr>
          <p:cNvPr id="58" name="Rectangle 57"/>
          <p:cNvSpPr/>
          <p:nvPr/>
        </p:nvSpPr>
        <p:spPr>
          <a:xfrm>
            <a:off x="9718283" y="3800750"/>
            <a:ext cx="819560"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2018</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Shari’ah Survey</a:t>
            </a:r>
          </a:p>
        </p:txBody>
      </p:sp>
      <p:sp>
        <p:nvSpPr>
          <p:cNvPr id="59" name="Rectangle 58"/>
          <p:cNvSpPr/>
          <p:nvPr/>
        </p:nvSpPr>
        <p:spPr>
          <a:xfrm>
            <a:off x="10356406" y="2520830"/>
            <a:ext cx="997994" cy="55399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chemeClr val="bg1"/>
                </a:solidFill>
                <a:effectLst/>
                <a:uLnTx/>
                <a:uFillTx/>
              </a:rPr>
              <a:t>2019</a:t>
            </a:r>
            <a:endParaRPr kumimoji="0" lang="en-US" sz="1000" b="1" i="0" u="none" strike="noStrike" kern="0" cap="none" spc="0" normalizeH="0" baseline="0" noProof="0" dirty="0">
              <a:ln>
                <a:noFill/>
              </a:ln>
              <a:solidFill>
                <a:schemeClr val="bg1"/>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rPr>
              <a:t>Africa Survey Development</a:t>
            </a:r>
          </a:p>
        </p:txBody>
      </p:sp>
      <p:grpSp>
        <p:nvGrpSpPr>
          <p:cNvPr id="61" name="Group 60"/>
          <p:cNvGrpSpPr/>
          <p:nvPr/>
        </p:nvGrpSpPr>
        <p:grpSpPr>
          <a:xfrm>
            <a:off x="926320" y="3323497"/>
            <a:ext cx="190386" cy="190386"/>
            <a:chOff x="2865600" y="1404000"/>
            <a:chExt cx="381600" cy="381600"/>
          </a:xfrm>
        </p:grpSpPr>
        <p:sp>
          <p:nvSpPr>
            <p:cNvPr id="62" name="Oval 61"/>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63" name="Oval 62"/>
            <p:cNvSpPr/>
            <p:nvPr/>
          </p:nvSpPr>
          <p:spPr>
            <a:xfrm>
              <a:off x="2908800" y="1447200"/>
              <a:ext cx="295200" cy="295200"/>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64" name="Group 63"/>
          <p:cNvGrpSpPr/>
          <p:nvPr/>
        </p:nvGrpSpPr>
        <p:grpSpPr>
          <a:xfrm>
            <a:off x="1983690" y="3323497"/>
            <a:ext cx="190386" cy="190386"/>
            <a:chOff x="2865600" y="1404000"/>
            <a:chExt cx="381600" cy="381600"/>
          </a:xfrm>
        </p:grpSpPr>
        <p:sp>
          <p:nvSpPr>
            <p:cNvPr id="65" name="Oval 64"/>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67" name="Oval 66"/>
            <p:cNvSpPr/>
            <p:nvPr/>
          </p:nvSpPr>
          <p:spPr>
            <a:xfrm>
              <a:off x="2908800" y="1447200"/>
              <a:ext cx="295200" cy="295200"/>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68" name="Group 67"/>
          <p:cNvGrpSpPr/>
          <p:nvPr/>
        </p:nvGrpSpPr>
        <p:grpSpPr>
          <a:xfrm>
            <a:off x="2992955" y="3323497"/>
            <a:ext cx="190386" cy="190386"/>
            <a:chOff x="2865600" y="1404000"/>
            <a:chExt cx="381600" cy="381600"/>
          </a:xfrm>
        </p:grpSpPr>
        <p:sp>
          <p:nvSpPr>
            <p:cNvPr id="69" name="Oval 68"/>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70" name="Oval 69"/>
            <p:cNvSpPr/>
            <p:nvPr/>
          </p:nvSpPr>
          <p:spPr>
            <a:xfrm>
              <a:off x="2908800" y="1447200"/>
              <a:ext cx="295200" cy="295200"/>
            </a:xfrm>
            <a:prstGeom prst="ellipse">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71" name="Group 70"/>
          <p:cNvGrpSpPr/>
          <p:nvPr/>
        </p:nvGrpSpPr>
        <p:grpSpPr>
          <a:xfrm>
            <a:off x="2601820" y="3323497"/>
            <a:ext cx="190386" cy="190386"/>
            <a:chOff x="2865600" y="1404000"/>
            <a:chExt cx="381600" cy="381600"/>
          </a:xfrm>
        </p:grpSpPr>
        <p:sp>
          <p:nvSpPr>
            <p:cNvPr id="72" name="Oval 71"/>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73" name="Oval 72"/>
            <p:cNvSpPr/>
            <p:nvPr/>
          </p:nvSpPr>
          <p:spPr>
            <a:xfrm>
              <a:off x="2908800" y="1447200"/>
              <a:ext cx="295200" cy="295200"/>
            </a:xfrm>
            <a:prstGeom prst="ellipse">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74" name="Group 73"/>
          <p:cNvGrpSpPr/>
          <p:nvPr/>
        </p:nvGrpSpPr>
        <p:grpSpPr>
          <a:xfrm>
            <a:off x="3685559" y="3323497"/>
            <a:ext cx="190386" cy="190386"/>
            <a:chOff x="2865600" y="1404000"/>
            <a:chExt cx="381600" cy="381600"/>
          </a:xfrm>
        </p:grpSpPr>
        <p:sp>
          <p:nvSpPr>
            <p:cNvPr id="75" name="Oval 74"/>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76" name="Oval 75"/>
            <p:cNvSpPr/>
            <p:nvPr/>
          </p:nvSpPr>
          <p:spPr>
            <a:xfrm>
              <a:off x="2908800" y="1447200"/>
              <a:ext cx="295200" cy="295200"/>
            </a:xfrm>
            <a:prstGeom prst="ellipse">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77" name="Group 76"/>
          <p:cNvGrpSpPr/>
          <p:nvPr/>
        </p:nvGrpSpPr>
        <p:grpSpPr>
          <a:xfrm>
            <a:off x="4428590" y="3323497"/>
            <a:ext cx="190386" cy="190386"/>
            <a:chOff x="2865600" y="1404000"/>
            <a:chExt cx="381600" cy="381600"/>
          </a:xfrm>
        </p:grpSpPr>
        <p:sp>
          <p:nvSpPr>
            <p:cNvPr id="78" name="Oval 77"/>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79" name="Oval 78"/>
            <p:cNvSpPr/>
            <p:nvPr/>
          </p:nvSpPr>
          <p:spPr>
            <a:xfrm>
              <a:off x="2908800" y="1447200"/>
              <a:ext cx="295200" cy="295200"/>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80" name="Group 79"/>
          <p:cNvGrpSpPr/>
          <p:nvPr/>
        </p:nvGrpSpPr>
        <p:grpSpPr>
          <a:xfrm>
            <a:off x="4993112" y="3323497"/>
            <a:ext cx="190386" cy="190386"/>
            <a:chOff x="2865600" y="1404000"/>
            <a:chExt cx="381600" cy="381600"/>
          </a:xfrm>
        </p:grpSpPr>
        <p:sp>
          <p:nvSpPr>
            <p:cNvPr id="81" name="Oval 80"/>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82" name="Oval 81"/>
            <p:cNvSpPr/>
            <p:nvPr/>
          </p:nvSpPr>
          <p:spPr>
            <a:xfrm>
              <a:off x="2908800" y="1447200"/>
              <a:ext cx="295200" cy="295200"/>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83" name="Group 82"/>
          <p:cNvGrpSpPr/>
          <p:nvPr/>
        </p:nvGrpSpPr>
        <p:grpSpPr>
          <a:xfrm>
            <a:off x="5597581" y="3323497"/>
            <a:ext cx="190386" cy="190386"/>
            <a:chOff x="2865600" y="1404000"/>
            <a:chExt cx="381600" cy="381600"/>
          </a:xfrm>
        </p:grpSpPr>
        <p:sp>
          <p:nvSpPr>
            <p:cNvPr id="84" name="Oval 83"/>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85" name="Oval 84"/>
            <p:cNvSpPr/>
            <p:nvPr/>
          </p:nvSpPr>
          <p:spPr>
            <a:xfrm>
              <a:off x="2908800" y="1447200"/>
              <a:ext cx="295200" cy="295200"/>
            </a:xfrm>
            <a:prstGeom prst="ellipse">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86" name="Group 85"/>
          <p:cNvGrpSpPr/>
          <p:nvPr/>
        </p:nvGrpSpPr>
        <p:grpSpPr>
          <a:xfrm>
            <a:off x="6364911" y="3323497"/>
            <a:ext cx="190386" cy="190386"/>
            <a:chOff x="2865600" y="1404000"/>
            <a:chExt cx="381600" cy="381600"/>
          </a:xfrm>
        </p:grpSpPr>
        <p:sp>
          <p:nvSpPr>
            <p:cNvPr id="87" name="Oval 86"/>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88" name="Oval 87"/>
            <p:cNvSpPr/>
            <p:nvPr/>
          </p:nvSpPr>
          <p:spPr>
            <a:xfrm>
              <a:off x="2908800" y="1447200"/>
              <a:ext cx="295200" cy="295200"/>
            </a:xfrm>
            <a:prstGeom prst="ellipse">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89" name="Group 88"/>
          <p:cNvGrpSpPr/>
          <p:nvPr/>
        </p:nvGrpSpPr>
        <p:grpSpPr>
          <a:xfrm>
            <a:off x="7096000" y="3323497"/>
            <a:ext cx="190386" cy="190386"/>
            <a:chOff x="2865600" y="1404000"/>
            <a:chExt cx="381600" cy="381600"/>
          </a:xfrm>
        </p:grpSpPr>
        <p:sp>
          <p:nvSpPr>
            <p:cNvPr id="90" name="Oval 89"/>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91" name="Oval 90"/>
            <p:cNvSpPr/>
            <p:nvPr/>
          </p:nvSpPr>
          <p:spPr>
            <a:xfrm>
              <a:off x="2908800" y="1447200"/>
              <a:ext cx="295200" cy="295200"/>
            </a:xfrm>
            <a:prstGeom prst="ellipse">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92" name="Group 91"/>
          <p:cNvGrpSpPr/>
          <p:nvPr/>
        </p:nvGrpSpPr>
        <p:grpSpPr>
          <a:xfrm>
            <a:off x="7799487" y="3323497"/>
            <a:ext cx="190386" cy="190386"/>
            <a:chOff x="2865600" y="1404000"/>
            <a:chExt cx="381600" cy="381600"/>
          </a:xfrm>
        </p:grpSpPr>
        <p:sp>
          <p:nvSpPr>
            <p:cNvPr id="93" name="Oval 92"/>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94" name="Oval 93"/>
            <p:cNvSpPr/>
            <p:nvPr/>
          </p:nvSpPr>
          <p:spPr>
            <a:xfrm>
              <a:off x="2908800" y="1447200"/>
              <a:ext cx="295200" cy="295200"/>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95" name="Group 94"/>
          <p:cNvGrpSpPr/>
          <p:nvPr/>
        </p:nvGrpSpPr>
        <p:grpSpPr>
          <a:xfrm>
            <a:off x="8348914" y="3323497"/>
            <a:ext cx="190386" cy="190386"/>
            <a:chOff x="2865600" y="1404000"/>
            <a:chExt cx="381600" cy="381600"/>
          </a:xfrm>
        </p:grpSpPr>
        <p:sp>
          <p:nvSpPr>
            <p:cNvPr id="96" name="Oval 95"/>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97" name="Oval 96"/>
            <p:cNvSpPr/>
            <p:nvPr/>
          </p:nvSpPr>
          <p:spPr>
            <a:xfrm>
              <a:off x="2908800" y="1447200"/>
              <a:ext cx="295200" cy="295200"/>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98" name="Group 97"/>
          <p:cNvGrpSpPr/>
          <p:nvPr/>
        </p:nvGrpSpPr>
        <p:grpSpPr>
          <a:xfrm>
            <a:off x="8840619" y="3323497"/>
            <a:ext cx="190386" cy="190386"/>
            <a:chOff x="2865600" y="1404000"/>
            <a:chExt cx="381600" cy="381600"/>
          </a:xfrm>
        </p:grpSpPr>
        <p:sp>
          <p:nvSpPr>
            <p:cNvPr id="99" name="Oval 98"/>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100" name="Oval 99"/>
            <p:cNvSpPr/>
            <p:nvPr/>
          </p:nvSpPr>
          <p:spPr>
            <a:xfrm>
              <a:off x="2908800" y="1447200"/>
              <a:ext cx="295200" cy="295200"/>
            </a:xfrm>
            <a:prstGeom prst="ellipse">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101" name="Group 100"/>
          <p:cNvGrpSpPr/>
          <p:nvPr/>
        </p:nvGrpSpPr>
        <p:grpSpPr>
          <a:xfrm>
            <a:off x="9428975" y="3323497"/>
            <a:ext cx="190386" cy="190386"/>
            <a:chOff x="2865600" y="1404000"/>
            <a:chExt cx="381600" cy="381600"/>
          </a:xfrm>
        </p:grpSpPr>
        <p:sp>
          <p:nvSpPr>
            <p:cNvPr id="102" name="Oval 101"/>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103" name="Oval 102"/>
            <p:cNvSpPr/>
            <p:nvPr/>
          </p:nvSpPr>
          <p:spPr>
            <a:xfrm>
              <a:off x="2908800" y="1447200"/>
              <a:ext cx="295200" cy="295200"/>
            </a:xfrm>
            <a:prstGeom prst="ellipse">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104" name="Group 103"/>
          <p:cNvGrpSpPr/>
          <p:nvPr/>
        </p:nvGrpSpPr>
        <p:grpSpPr>
          <a:xfrm>
            <a:off x="10032870" y="3323497"/>
            <a:ext cx="190386" cy="190386"/>
            <a:chOff x="2865600" y="1404000"/>
            <a:chExt cx="381600" cy="381600"/>
          </a:xfrm>
        </p:grpSpPr>
        <p:sp>
          <p:nvSpPr>
            <p:cNvPr id="105" name="Oval 104"/>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106" name="Oval 105"/>
            <p:cNvSpPr/>
            <p:nvPr/>
          </p:nvSpPr>
          <p:spPr>
            <a:xfrm>
              <a:off x="2908800" y="1447200"/>
              <a:ext cx="295200" cy="295200"/>
            </a:xfrm>
            <a:prstGeom prst="ellipse">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107" name="Group 106"/>
          <p:cNvGrpSpPr/>
          <p:nvPr/>
        </p:nvGrpSpPr>
        <p:grpSpPr>
          <a:xfrm>
            <a:off x="10760210" y="3323497"/>
            <a:ext cx="190386" cy="190386"/>
            <a:chOff x="2865600" y="1404000"/>
            <a:chExt cx="381600" cy="381600"/>
          </a:xfrm>
        </p:grpSpPr>
        <p:sp>
          <p:nvSpPr>
            <p:cNvPr id="108" name="Oval 107"/>
            <p:cNvSpPr/>
            <p:nvPr/>
          </p:nvSpPr>
          <p:spPr>
            <a:xfrm>
              <a:off x="2865600" y="1404000"/>
              <a:ext cx="381600" cy="381600"/>
            </a:xfrm>
            <a:prstGeom prst="ellipse">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sp>
          <p:nvSpPr>
            <p:cNvPr id="109" name="Oval 108"/>
            <p:cNvSpPr/>
            <p:nvPr/>
          </p:nvSpPr>
          <p:spPr>
            <a:xfrm>
              <a:off x="2908800" y="1447200"/>
              <a:ext cx="295200" cy="295200"/>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0000"/>
                </a:lnSpc>
                <a:spcBef>
                  <a:spcPts val="100"/>
                </a:spcBef>
                <a:spcAft>
                  <a:spcPts val="100"/>
                </a:spcAft>
                <a:buClrTx/>
                <a:buSzTx/>
                <a:buFontTx/>
                <a:buNone/>
                <a:tabLst/>
                <a:defRPr/>
              </a:pPr>
              <a:endParaRPr kumimoji="0" lang="en-ZA" sz="1400" b="0" i="0" u="none" strike="noStrike" kern="0" cap="none" spc="0" normalizeH="0" baseline="0" noProof="0" dirty="0">
                <a:ln>
                  <a:noFill/>
                </a:ln>
                <a:solidFill>
                  <a:sysClr val="windowText" lastClr="000000"/>
                </a:solidFill>
                <a:effectLst/>
                <a:uLnTx/>
                <a:uFillTx/>
              </a:endParaRPr>
            </a:p>
          </p:txBody>
        </p:sp>
      </p:grpSp>
      <p:grpSp>
        <p:nvGrpSpPr>
          <p:cNvPr id="17" name="Group 16"/>
          <p:cNvGrpSpPr/>
          <p:nvPr/>
        </p:nvGrpSpPr>
        <p:grpSpPr>
          <a:xfrm>
            <a:off x="1088825" y="2399688"/>
            <a:ext cx="922746" cy="922194"/>
            <a:chOff x="1088825" y="1868746"/>
            <a:chExt cx="922746" cy="922194"/>
          </a:xfrm>
        </p:grpSpPr>
        <p:cxnSp>
          <p:nvCxnSpPr>
            <p:cNvPr id="14" name="Straight Connector 13"/>
            <p:cNvCxnSpPr/>
            <p:nvPr/>
          </p:nvCxnSpPr>
          <p:spPr>
            <a:xfrm>
              <a:off x="1088825" y="2790940"/>
              <a:ext cx="922746" cy="0"/>
            </a:xfrm>
            <a:prstGeom prst="line">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504335" y="1868746"/>
              <a:ext cx="0" cy="916435"/>
            </a:xfrm>
            <a:prstGeom prst="line">
              <a:avLst/>
            </a:prstGeom>
            <a:ln w="190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9" name="Straight Connector 18"/>
          <p:cNvCxnSpPr>
            <a:stCxn id="4" idx="0"/>
          </p:cNvCxnSpPr>
          <p:nvPr/>
        </p:nvCxnSpPr>
        <p:spPr>
          <a:xfrm flipV="1">
            <a:off x="668338" y="3082087"/>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1021513" y="3536601"/>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2701157" y="3503888"/>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091989" y="3042611"/>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3785164" y="3503888"/>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4529957" y="3525187"/>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083022" y="3054110"/>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5687706" y="3525187"/>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6454622" y="3532495"/>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7184668" y="3074713"/>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7892590" y="3532495"/>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8436613" y="3054110"/>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8947099" y="3534194"/>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9522287" y="3054110"/>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V="1">
            <a:off x="10126971" y="3532495"/>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10849642" y="3054110"/>
            <a:ext cx="0" cy="241410"/>
          </a:xfrm>
          <a:prstGeom prst="line">
            <a:avLst/>
          </a:prstGeom>
          <a:ln w="1905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9337103" y="1383848"/>
            <a:ext cx="1579736" cy="923330"/>
          </a:xfrm>
          <a:prstGeom prst="rect">
            <a:avLst/>
          </a:prstGeom>
          <a:solidFill>
            <a:schemeClr val="accent3"/>
          </a:solidFill>
          <a:ln w="28575">
            <a:solidFill>
              <a:schemeClr val="bg1"/>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rPr>
              <a:t>14 Surveys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rPr>
              <a:t>60 Managers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rPr>
              <a:t>412 Funds</a:t>
            </a:r>
          </a:p>
        </p:txBody>
      </p:sp>
      <p:cxnSp>
        <p:nvCxnSpPr>
          <p:cNvPr id="128" name="Straight Connector 127"/>
          <p:cNvCxnSpPr/>
          <p:nvPr/>
        </p:nvCxnSpPr>
        <p:spPr>
          <a:xfrm flipV="1">
            <a:off x="10126971" y="2335155"/>
            <a:ext cx="0" cy="980968"/>
          </a:xfrm>
          <a:prstGeom prst="line">
            <a:avLst/>
          </a:prstGeom>
          <a:ln w="28575">
            <a:solidFill>
              <a:schemeClr val="bg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4961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wipe(down)">
                                      <p:cBhvr>
                                        <p:cTn id="7" dur="500"/>
                                        <p:tgtEl>
                                          <p:spTgt spid="128"/>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60"/>
                                        </p:tgtEl>
                                        <p:attrNameLst>
                                          <p:attrName>style.visibility</p:attrName>
                                        </p:attrNameLst>
                                      </p:cBhvr>
                                      <p:to>
                                        <p:strVal val="visible"/>
                                      </p:to>
                                    </p:set>
                                    <p:animEffect transition="in" filter="fade">
                                      <p:cBhvr>
                                        <p:cTn id="11" dur="1000"/>
                                        <p:tgtEl>
                                          <p:spTgt spid="60"/>
                                        </p:tgtEl>
                                      </p:cBhvr>
                                    </p:animEffect>
                                    <p:anim calcmode="lin" valueType="num">
                                      <p:cBhvr>
                                        <p:cTn id="12" dur="1000" fill="hold"/>
                                        <p:tgtEl>
                                          <p:spTgt spid="60"/>
                                        </p:tgtEl>
                                        <p:attrNameLst>
                                          <p:attrName>ppt_x</p:attrName>
                                        </p:attrNameLst>
                                      </p:cBhvr>
                                      <p:tavLst>
                                        <p:tav tm="0">
                                          <p:val>
                                            <p:strVal val="#ppt_x"/>
                                          </p:val>
                                        </p:tav>
                                        <p:tav tm="100000">
                                          <p:val>
                                            <p:strVal val="#ppt_x"/>
                                          </p:val>
                                        </p:tav>
                                      </p:tavLst>
                                    </p:anim>
                                    <p:anim calcmode="lin" valueType="num">
                                      <p:cBhvr>
                                        <p:cTn id="13"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498037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478368" y="272566"/>
            <a:ext cx="11713632" cy="414055"/>
          </a:xfrm>
        </p:spPr>
        <p:txBody>
          <a:bodyPr>
            <a:noAutofit/>
          </a:bodyPr>
          <a:lstStyle/>
          <a:p>
            <a:pPr>
              <a:lnSpc>
                <a:spcPct val="120000"/>
              </a:lnSpc>
              <a:spcBef>
                <a:spcPts val="1200"/>
              </a:spcBef>
              <a:buClr>
                <a:srgbClr val="F18109"/>
              </a:buClr>
            </a:pPr>
            <a:r>
              <a:rPr lang="en-GB" sz="2500" dirty="0"/>
              <a:t>The Alexander Forbes Manager Watch™ Survey of Retirement Fund Investment Managers </a:t>
            </a:r>
            <a:endParaRPr lang="en-GB" sz="2500" dirty="0"/>
          </a:p>
        </p:txBody>
      </p:sp>
      <p:sp>
        <p:nvSpPr>
          <p:cNvPr id="4" name="Content Placeholder 3"/>
          <p:cNvSpPr>
            <a:spLocks noGrp="1"/>
          </p:cNvSpPr>
          <p:nvPr>
            <p:ph idx="1"/>
          </p:nvPr>
        </p:nvSpPr>
        <p:spPr>
          <a:xfrm>
            <a:off x="317090" y="1227909"/>
            <a:ext cx="11636542" cy="4577355"/>
          </a:xfrm>
        </p:spPr>
        <p:txBody>
          <a:bodyPr>
            <a:normAutofit/>
          </a:bodyPr>
          <a:lstStyle/>
          <a:p>
            <a:pPr>
              <a:lnSpc>
                <a:spcPct val="120000"/>
              </a:lnSpc>
              <a:spcBef>
                <a:spcPts val="1200"/>
              </a:spcBef>
              <a:buClr>
                <a:srgbClr val="F18109"/>
              </a:buClr>
            </a:pPr>
            <a:r>
              <a:rPr lang="en-US" sz="2400" dirty="0" smtClean="0">
                <a:solidFill>
                  <a:schemeClr val="accent6"/>
                </a:solidFill>
              </a:rPr>
              <a:t>Showcases </a:t>
            </a:r>
            <a:r>
              <a:rPr lang="en-US" sz="2400" dirty="0">
                <a:solidFill>
                  <a:schemeClr val="accent6"/>
                </a:solidFill>
              </a:rPr>
              <a:t>the performance </a:t>
            </a:r>
            <a:r>
              <a:rPr lang="en-US" sz="2400" dirty="0">
                <a:solidFill>
                  <a:schemeClr val="bg1"/>
                </a:solidFill>
              </a:rPr>
              <a:t>of institutional fund managers in South </a:t>
            </a:r>
            <a:r>
              <a:rPr lang="en-US" sz="2400" dirty="0" smtClean="0">
                <a:solidFill>
                  <a:schemeClr val="bg1"/>
                </a:solidFill>
              </a:rPr>
              <a:t>Africa</a:t>
            </a:r>
          </a:p>
          <a:p>
            <a:pPr>
              <a:lnSpc>
                <a:spcPct val="120000"/>
              </a:lnSpc>
              <a:spcBef>
                <a:spcPts val="1200"/>
              </a:spcBef>
              <a:buClr>
                <a:srgbClr val="F18109"/>
              </a:buClr>
            </a:pPr>
            <a:r>
              <a:rPr lang="en-US" sz="2400" dirty="0" smtClean="0">
                <a:solidFill>
                  <a:schemeClr val="bg1"/>
                </a:solidFill>
              </a:rPr>
              <a:t>Reveals </a:t>
            </a:r>
            <a:r>
              <a:rPr lang="en-US" sz="2400" dirty="0">
                <a:solidFill>
                  <a:schemeClr val="bg1"/>
                </a:solidFill>
              </a:rPr>
              <a:t>the country’s </a:t>
            </a:r>
            <a:r>
              <a:rPr lang="en-US" sz="2400" dirty="0">
                <a:solidFill>
                  <a:schemeClr val="accent6"/>
                </a:solidFill>
              </a:rPr>
              <a:t>largest and best </a:t>
            </a:r>
            <a:r>
              <a:rPr lang="en-US" sz="2400" dirty="0">
                <a:solidFill>
                  <a:schemeClr val="bg1"/>
                </a:solidFill>
              </a:rPr>
              <a:t>asset </a:t>
            </a:r>
            <a:r>
              <a:rPr lang="en-US" sz="2400" dirty="0" smtClean="0">
                <a:solidFill>
                  <a:schemeClr val="bg1"/>
                </a:solidFill>
              </a:rPr>
              <a:t>managers</a:t>
            </a:r>
          </a:p>
          <a:p>
            <a:pPr>
              <a:lnSpc>
                <a:spcPct val="120000"/>
              </a:lnSpc>
              <a:spcBef>
                <a:spcPts val="1200"/>
              </a:spcBef>
              <a:buClr>
                <a:srgbClr val="F18109"/>
              </a:buClr>
            </a:pPr>
            <a:r>
              <a:rPr lang="en-US" sz="2400" dirty="0" smtClean="0">
                <a:solidFill>
                  <a:schemeClr val="bg1"/>
                </a:solidFill>
              </a:rPr>
              <a:t>Highlights their </a:t>
            </a:r>
            <a:r>
              <a:rPr lang="en-US" sz="2400" dirty="0">
                <a:solidFill>
                  <a:schemeClr val="accent6"/>
                </a:solidFill>
              </a:rPr>
              <a:t>BBBEE </a:t>
            </a:r>
            <a:r>
              <a:rPr lang="en-US" sz="2400" dirty="0" smtClean="0">
                <a:solidFill>
                  <a:schemeClr val="accent6"/>
                </a:solidFill>
              </a:rPr>
              <a:t>ratings</a:t>
            </a:r>
          </a:p>
          <a:p>
            <a:pPr>
              <a:lnSpc>
                <a:spcPct val="120000"/>
              </a:lnSpc>
              <a:spcBef>
                <a:spcPts val="1200"/>
              </a:spcBef>
              <a:buClr>
                <a:srgbClr val="F18109"/>
              </a:buClr>
            </a:pPr>
            <a:r>
              <a:rPr lang="en-GB" sz="2400" dirty="0">
                <a:solidFill>
                  <a:schemeClr val="bg1"/>
                </a:solidFill>
              </a:rPr>
              <a:t>Encourages </a:t>
            </a:r>
            <a:r>
              <a:rPr lang="en-GB" sz="2400" dirty="0">
                <a:solidFill>
                  <a:schemeClr val="accent6"/>
                </a:solidFill>
              </a:rPr>
              <a:t>accountability, competition and improved transparency</a:t>
            </a:r>
            <a:r>
              <a:rPr lang="en-GB" sz="2400" dirty="0">
                <a:solidFill>
                  <a:schemeClr val="bg1"/>
                </a:solidFill>
              </a:rPr>
              <a:t> through good governance</a:t>
            </a:r>
          </a:p>
          <a:p>
            <a:pPr>
              <a:lnSpc>
                <a:spcPct val="120000"/>
              </a:lnSpc>
              <a:spcBef>
                <a:spcPts val="1200"/>
              </a:spcBef>
              <a:buClr>
                <a:srgbClr val="F18109"/>
              </a:buClr>
            </a:pPr>
            <a:r>
              <a:rPr lang="en-GB" sz="2400" dirty="0">
                <a:solidFill>
                  <a:schemeClr val="bg1"/>
                </a:solidFill>
              </a:rPr>
              <a:t>Ensures that </a:t>
            </a:r>
            <a:r>
              <a:rPr lang="en-GB" sz="2400" dirty="0">
                <a:solidFill>
                  <a:schemeClr val="accent6"/>
                </a:solidFill>
              </a:rPr>
              <a:t>data integrity </a:t>
            </a:r>
            <a:r>
              <a:rPr lang="en-GB" sz="2400" dirty="0">
                <a:solidFill>
                  <a:schemeClr val="bg1"/>
                </a:solidFill>
              </a:rPr>
              <a:t>is maintained</a:t>
            </a:r>
          </a:p>
          <a:p>
            <a:pPr>
              <a:lnSpc>
                <a:spcPct val="120000"/>
              </a:lnSpc>
              <a:spcBef>
                <a:spcPts val="1200"/>
              </a:spcBef>
              <a:buClr>
                <a:srgbClr val="F18109"/>
              </a:buClr>
            </a:pPr>
            <a:r>
              <a:rPr lang="en-GB" sz="2400" dirty="0">
                <a:solidFill>
                  <a:schemeClr val="bg1"/>
                </a:solidFill>
              </a:rPr>
              <a:t>Allows the industry to retrospectively monitor the quality and consistency of the investment data </a:t>
            </a:r>
            <a:r>
              <a:rPr lang="en-GB" sz="2400" dirty="0" smtClean="0">
                <a:solidFill>
                  <a:schemeClr val="bg1"/>
                </a:solidFill>
              </a:rPr>
              <a:t>received</a:t>
            </a:r>
            <a:endParaRPr lang="en-ZA" sz="2400" dirty="0">
              <a:solidFill>
                <a:schemeClr val="bg1"/>
              </a:solidFill>
            </a:endParaRPr>
          </a:p>
        </p:txBody>
      </p:sp>
    </p:spTree>
    <p:extLst>
      <p:ext uri="{BB962C8B-B14F-4D97-AF65-F5344CB8AC3E}">
        <p14:creationId xmlns:p14="http://schemas.microsoft.com/office/powerpoint/2010/main" val="11620622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498037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478368" y="272566"/>
            <a:ext cx="11713632" cy="414055"/>
          </a:xfrm>
        </p:spPr>
        <p:txBody>
          <a:bodyPr>
            <a:noAutofit/>
          </a:bodyPr>
          <a:lstStyle/>
          <a:p>
            <a:r>
              <a:rPr lang="en-US" sz="4000" dirty="0"/>
              <a:t>Annual Retirement Fund Survey</a:t>
            </a:r>
            <a:endParaRPr lang="en-ZA" sz="4000" dirty="0"/>
          </a:p>
        </p:txBody>
      </p:sp>
      <p:sp>
        <p:nvSpPr>
          <p:cNvPr id="6" name="Rectangle 5"/>
          <p:cNvSpPr/>
          <p:nvPr/>
        </p:nvSpPr>
        <p:spPr>
          <a:xfrm>
            <a:off x="383180" y="1452701"/>
            <a:ext cx="4772295" cy="2240422"/>
          </a:xfrm>
          <a:prstGeom prst="rect">
            <a:avLst/>
          </a:prstGeom>
          <a:solidFill>
            <a:schemeClr val="accent3"/>
          </a:solidFill>
          <a:ln w="28575">
            <a:solidFill>
              <a:schemeClr val="bg1"/>
            </a:solidFill>
          </a:ln>
        </p:spPr>
        <p:txBody>
          <a:bodyPr wrap="square">
            <a:spAutoFit/>
          </a:bodyPr>
          <a:lstStyle/>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4000" b="1" i="0" u="none" strike="noStrike" kern="0" cap="none" spc="0" normalizeH="0" baseline="0" noProof="0" dirty="0">
                <a:ln>
                  <a:noFill/>
                </a:ln>
                <a:solidFill>
                  <a:schemeClr val="bg1"/>
                </a:solidFill>
                <a:effectLst/>
                <a:uLnTx/>
                <a:uFillTx/>
              </a:rPr>
              <a:t>14 Surveys</a:t>
            </a:r>
          </a:p>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4000" b="1" i="0" u="none" strike="noStrike" kern="0" cap="none" spc="0" normalizeH="0" baseline="0" noProof="0" dirty="0">
                <a:ln>
                  <a:noFill/>
                </a:ln>
                <a:solidFill>
                  <a:schemeClr val="bg1"/>
                </a:solidFill>
                <a:effectLst/>
                <a:uLnTx/>
                <a:uFillTx/>
              </a:rPr>
              <a:t>60 Managers</a:t>
            </a:r>
          </a:p>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4000" b="1" i="0" u="none" strike="noStrike" kern="0" cap="none" spc="0" normalizeH="0" baseline="0" noProof="0" dirty="0">
                <a:ln>
                  <a:noFill/>
                </a:ln>
                <a:solidFill>
                  <a:schemeClr val="bg1"/>
                </a:solidFill>
                <a:effectLst/>
                <a:uLnTx/>
                <a:uFillTx/>
              </a:rPr>
              <a:t>412 Funds</a:t>
            </a:r>
          </a:p>
        </p:txBody>
      </p:sp>
      <p:sp>
        <p:nvSpPr>
          <p:cNvPr id="7" name="Rectangle 6"/>
          <p:cNvSpPr/>
          <p:nvPr/>
        </p:nvSpPr>
        <p:spPr>
          <a:xfrm>
            <a:off x="383180" y="4005497"/>
            <a:ext cx="4772295" cy="1649682"/>
          </a:xfrm>
          <a:prstGeom prst="rect">
            <a:avLst/>
          </a:prstGeom>
          <a:solidFill>
            <a:srgbClr val="F18109"/>
          </a:solidFill>
          <a:ln w="28575">
            <a:solidFill>
              <a:schemeClr val="bg1"/>
            </a:solidFill>
          </a:ln>
        </p:spPr>
        <p:txBody>
          <a:bodyPr wrap="square">
            <a:spAutoFit/>
          </a:bodyPr>
          <a:lstStyle/>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900" b="1" i="0" u="none" strike="noStrike" kern="0" cap="none" spc="0" normalizeH="0" baseline="0" noProof="0" dirty="0" smtClean="0">
                <a:ln>
                  <a:noFill/>
                </a:ln>
                <a:solidFill>
                  <a:schemeClr val="bg1"/>
                </a:solidFill>
                <a:effectLst/>
                <a:uLnTx/>
                <a:uFillTx/>
              </a:rPr>
              <a:t>3 Balanced </a:t>
            </a:r>
            <a:r>
              <a:rPr kumimoji="0" lang="en-US" sz="2900" b="1" i="0" u="none" strike="noStrike" kern="0" cap="none" spc="0" normalizeH="0" baseline="0" noProof="0" dirty="0">
                <a:ln>
                  <a:noFill/>
                </a:ln>
                <a:solidFill>
                  <a:schemeClr val="bg1"/>
                </a:solidFill>
                <a:effectLst/>
                <a:uLnTx/>
                <a:uFillTx/>
              </a:rPr>
              <a:t>Surveys</a:t>
            </a:r>
          </a:p>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900" b="1" i="0" u="none" strike="noStrike" kern="0" cap="none" spc="0" normalizeH="0" baseline="0" noProof="0" dirty="0" smtClean="0">
                <a:ln>
                  <a:noFill/>
                </a:ln>
                <a:solidFill>
                  <a:schemeClr val="bg1"/>
                </a:solidFill>
                <a:effectLst/>
                <a:uLnTx/>
                <a:uFillTx/>
              </a:rPr>
              <a:t>10 Specialist Surveys</a:t>
            </a:r>
            <a:endParaRPr kumimoji="0" lang="en-US" sz="2900" b="1" i="0" u="none" strike="noStrike" kern="0" cap="none" spc="0" normalizeH="0" baseline="0" noProof="0" dirty="0">
              <a:ln>
                <a:noFill/>
              </a:ln>
              <a:solidFill>
                <a:schemeClr val="bg1"/>
              </a:solidFill>
              <a:effectLst/>
              <a:uLnTx/>
              <a:uFillTx/>
            </a:endParaRPr>
          </a:p>
          <a:p>
            <a:pPr marL="457200" marR="0" lvl="0" indent="-457200" defTabSz="91440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2900" b="1" i="0" u="none" strike="noStrike" kern="0" cap="none" spc="0" normalizeH="0" baseline="0" noProof="0" dirty="0" smtClean="0">
                <a:ln>
                  <a:noFill/>
                </a:ln>
                <a:solidFill>
                  <a:schemeClr val="bg1"/>
                </a:solidFill>
                <a:effectLst/>
                <a:uLnTx/>
                <a:uFillTx/>
              </a:rPr>
              <a:t>1 Multi-Manager Survey</a:t>
            </a:r>
            <a:endParaRPr kumimoji="0" lang="en-US" sz="2900" b="1" i="0" u="none" strike="noStrike" kern="0" cap="none" spc="0" normalizeH="0" baseline="0" noProof="0" dirty="0">
              <a:ln>
                <a:noFill/>
              </a:ln>
              <a:solidFill>
                <a:schemeClr val="bg1"/>
              </a:solidFill>
              <a:effectLst/>
              <a:uLnTx/>
              <a:uFillTx/>
            </a:endParaRPr>
          </a:p>
        </p:txBody>
      </p:sp>
      <p:sp>
        <p:nvSpPr>
          <p:cNvPr id="8" name="Rectangle 7"/>
          <p:cNvSpPr/>
          <p:nvPr/>
        </p:nvSpPr>
        <p:spPr>
          <a:xfrm>
            <a:off x="5399314" y="1453516"/>
            <a:ext cx="6400800" cy="4201663"/>
          </a:xfrm>
          <a:prstGeom prst="rect">
            <a:avLst/>
          </a:prstGeom>
          <a:solidFill>
            <a:srgbClr val="669900"/>
          </a:solidFill>
          <a:ln w="28575">
            <a:solidFill>
              <a:schemeClr val="bg1"/>
            </a:solidFill>
          </a:ln>
        </p:spPr>
        <p:txBody>
          <a:bodyPr wrap="square">
            <a:spAutoFit/>
          </a:bodyPr>
          <a:lstStyle/>
          <a:p>
            <a:pPr marL="285750" lvl="0" indent="-285750">
              <a:lnSpc>
                <a:spcPct val="120000"/>
              </a:lnSpc>
              <a:buFont typeface="Arial" panose="020B0604020202020204" pitchFamily="34" charset="0"/>
              <a:buChar char="•"/>
              <a:defRPr/>
            </a:pPr>
            <a:r>
              <a:rPr lang="en-US" sz="1600" b="1" kern="0" dirty="0">
                <a:solidFill>
                  <a:schemeClr val="bg1"/>
                </a:solidFill>
              </a:rPr>
              <a:t>SA Manager Watch™ and Global Manager Watch™ Survey </a:t>
            </a:r>
            <a:r>
              <a:rPr lang="en-US" sz="1600" b="1" kern="0" dirty="0" smtClean="0">
                <a:solidFill>
                  <a:schemeClr val="bg1"/>
                </a:solidFill>
              </a:rPr>
              <a:t>– Balanced </a:t>
            </a:r>
            <a:r>
              <a:rPr lang="en-US" sz="1600" b="1" kern="0" dirty="0">
                <a:solidFill>
                  <a:schemeClr val="bg1"/>
                </a:solidFill>
              </a:rPr>
              <a:t>Mandates</a:t>
            </a:r>
          </a:p>
          <a:p>
            <a:pPr marL="285750" lvl="0" indent="-285750">
              <a:lnSpc>
                <a:spcPct val="120000"/>
              </a:lnSpc>
              <a:buFont typeface="Arial" panose="020B0604020202020204" pitchFamily="34" charset="0"/>
              <a:buChar char="•"/>
              <a:defRPr/>
            </a:pPr>
            <a:r>
              <a:rPr lang="en-US" sz="1600" b="1" kern="0" dirty="0">
                <a:solidFill>
                  <a:schemeClr val="bg1"/>
                </a:solidFill>
              </a:rPr>
              <a:t>SA Equity Manager Watch™ </a:t>
            </a:r>
            <a:r>
              <a:rPr lang="en-US" sz="1600" b="1" kern="0" dirty="0" smtClean="0">
                <a:solidFill>
                  <a:schemeClr val="bg1"/>
                </a:solidFill>
              </a:rPr>
              <a:t>Survey</a:t>
            </a:r>
          </a:p>
          <a:p>
            <a:pPr marL="285750" lvl="0" indent="-285750">
              <a:lnSpc>
                <a:spcPct val="120000"/>
              </a:lnSpc>
              <a:buFont typeface="Arial" panose="020B0604020202020204" pitchFamily="34" charset="0"/>
              <a:buChar char="•"/>
              <a:defRPr/>
            </a:pPr>
            <a:r>
              <a:rPr lang="en-US" sz="1600" b="1" kern="0" dirty="0">
                <a:solidFill>
                  <a:schemeClr val="bg1"/>
                </a:solidFill>
              </a:rPr>
              <a:t>SA Bond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SA Money Market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Absolute Return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Targeted Development Investment Survey</a:t>
            </a:r>
          </a:p>
          <a:p>
            <a:pPr marL="285750" lvl="0" indent="-285750">
              <a:lnSpc>
                <a:spcPct val="120000"/>
              </a:lnSpc>
              <a:buFont typeface="Arial" panose="020B0604020202020204" pitchFamily="34" charset="0"/>
              <a:buChar char="•"/>
              <a:defRPr/>
            </a:pPr>
            <a:r>
              <a:rPr lang="en-US" sz="1600" b="1" kern="0" dirty="0">
                <a:solidFill>
                  <a:schemeClr val="bg1"/>
                </a:solidFill>
              </a:rPr>
              <a:t>Fund of Hedge Funds Survey</a:t>
            </a:r>
          </a:p>
          <a:p>
            <a:pPr marL="285750" lvl="0" indent="-285750">
              <a:lnSpc>
                <a:spcPct val="120000"/>
              </a:lnSpc>
              <a:buFont typeface="Arial" panose="020B0604020202020204" pitchFamily="34" charset="0"/>
              <a:buChar char="•"/>
              <a:defRPr/>
            </a:pPr>
            <a:r>
              <a:rPr lang="en-US" sz="1600" b="1" kern="0" dirty="0">
                <a:solidFill>
                  <a:schemeClr val="bg1"/>
                </a:solidFill>
              </a:rPr>
              <a:t>SA Property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Multi-Manager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Medical Aid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BEE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LDI Manager Watch™ Survey</a:t>
            </a:r>
          </a:p>
          <a:p>
            <a:pPr marL="285750" lvl="0" indent="-285750">
              <a:lnSpc>
                <a:spcPct val="120000"/>
              </a:lnSpc>
              <a:buFont typeface="Arial" panose="020B0604020202020204" pitchFamily="34" charset="0"/>
              <a:buChar char="•"/>
              <a:defRPr/>
            </a:pPr>
            <a:r>
              <a:rPr lang="en-US" sz="1600" b="1" kern="0" dirty="0">
                <a:solidFill>
                  <a:schemeClr val="bg1"/>
                </a:solidFill>
              </a:rPr>
              <a:t>Shari'ah Manager Watch™ Survey</a:t>
            </a:r>
            <a:endParaRPr kumimoji="0" lang="en-US" sz="1600" b="1" i="0" u="none" strike="noStrike" kern="0" cap="none" spc="0" normalizeH="0" baseline="0" noProof="0" dirty="0">
              <a:ln>
                <a:noFill/>
              </a:ln>
              <a:solidFill>
                <a:schemeClr val="bg1"/>
              </a:solidFill>
              <a:effectLst/>
              <a:uLnTx/>
              <a:uFillTx/>
            </a:endParaRPr>
          </a:p>
        </p:txBody>
      </p:sp>
    </p:spTree>
    <p:extLst>
      <p:ext uri="{BB962C8B-B14F-4D97-AF65-F5344CB8AC3E}">
        <p14:creationId xmlns:p14="http://schemas.microsoft.com/office/powerpoint/2010/main" val="8256889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172554"/>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4000" dirty="0" smtClean="0">
                <a:solidFill>
                  <a:schemeClr val="bg1"/>
                </a:solidFill>
              </a:rPr>
              <a:t>The </a:t>
            </a:r>
            <a:r>
              <a:rPr lang="en-US" sz="4000" dirty="0" smtClean="0">
                <a:solidFill>
                  <a:schemeClr val="bg1"/>
                </a:solidFill>
              </a:rPr>
              <a:t>largest asset managers</a:t>
            </a:r>
            <a:endParaRPr lang="en-ZA" sz="4000" dirty="0">
              <a:solidFill>
                <a:schemeClr val="bg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95927312"/>
              </p:ext>
            </p:extLst>
          </p:nvPr>
        </p:nvGraphicFramePr>
        <p:xfrm>
          <a:off x="239184" y="1223490"/>
          <a:ext cx="11636373" cy="4589883"/>
        </p:xfrm>
        <a:graphic>
          <a:graphicData uri="http://schemas.openxmlformats.org/drawingml/2006/table">
            <a:tbl>
              <a:tblPr firstRow="1" bandRow="1">
                <a:tableStyleId>{5C22544A-7EE6-4342-B048-85BDC9FD1C3A}</a:tableStyleId>
              </a:tblPr>
              <a:tblGrid>
                <a:gridCol w="1362213">
                  <a:extLst>
                    <a:ext uri="{9D8B030D-6E8A-4147-A177-3AD203B41FA5}">
                      <a16:colId xmlns:a16="http://schemas.microsoft.com/office/drawing/2014/main" val="1359440185"/>
                    </a:ext>
                  </a:extLst>
                </a:gridCol>
                <a:gridCol w="1321904">
                  <a:extLst>
                    <a:ext uri="{9D8B030D-6E8A-4147-A177-3AD203B41FA5}">
                      <a16:colId xmlns:a16="http://schemas.microsoft.com/office/drawing/2014/main" val="708246537"/>
                    </a:ext>
                  </a:extLst>
                </a:gridCol>
                <a:gridCol w="1063487">
                  <a:extLst>
                    <a:ext uri="{9D8B030D-6E8A-4147-A177-3AD203B41FA5}">
                      <a16:colId xmlns:a16="http://schemas.microsoft.com/office/drawing/2014/main" val="2308980014"/>
                    </a:ext>
                  </a:extLst>
                </a:gridCol>
                <a:gridCol w="3786809">
                  <a:extLst>
                    <a:ext uri="{9D8B030D-6E8A-4147-A177-3AD203B41FA5}">
                      <a16:colId xmlns:a16="http://schemas.microsoft.com/office/drawing/2014/main" val="2406495930"/>
                    </a:ext>
                  </a:extLst>
                </a:gridCol>
                <a:gridCol w="1302026">
                  <a:extLst>
                    <a:ext uri="{9D8B030D-6E8A-4147-A177-3AD203B41FA5}">
                      <a16:colId xmlns:a16="http://schemas.microsoft.com/office/drawing/2014/main" val="749246435"/>
                    </a:ext>
                  </a:extLst>
                </a:gridCol>
                <a:gridCol w="1341783">
                  <a:extLst>
                    <a:ext uri="{9D8B030D-6E8A-4147-A177-3AD203B41FA5}">
                      <a16:colId xmlns:a16="http://schemas.microsoft.com/office/drawing/2014/main" val="3112066867"/>
                    </a:ext>
                  </a:extLst>
                </a:gridCol>
                <a:gridCol w="1458151">
                  <a:extLst>
                    <a:ext uri="{9D8B030D-6E8A-4147-A177-3AD203B41FA5}">
                      <a16:colId xmlns:a16="http://schemas.microsoft.com/office/drawing/2014/main" val="250364032"/>
                    </a:ext>
                  </a:extLst>
                </a:gridCol>
              </a:tblGrid>
              <a:tr h="842010">
                <a:tc>
                  <a:txBody>
                    <a:bodyPr/>
                    <a:lstStyle/>
                    <a:p>
                      <a:pPr algn="ctr"/>
                      <a:r>
                        <a:rPr lang="en-ZA" sz="1700" b="1" i="0" u="none" strike="noStrike" kern="1200" baseline="0" dirty="0" smtClean="0">
                          <a:solidFill>
                            <a:schemeClr val="bg1"/>
                          </a:solidFill>
                          <a:latin typeface="+mn-lt"/>
                          <a:ea typeface="+mn-ea"/>
                          <a:cs typeface="+mn-cs"/>
                        </a:rPr>
                        <a:t>2017 Rank 1</a:t>
                      </a:r>
                      <a:endParaRPr lang="en-ZA" sz="1700" b="1" dirty="0">
                        <a:solidFill>
                          <a:schemeClr val="bg1"/>
                        </a:solidFill>
                      </a:endParaRPr>
                    </a:p>
                  </a:txBody>
                  <a:tcPr/>
                </a:tc>
                <a:tc>
                  <a:txBody>
                    <a:bodyPr/>
                    <a:lstStyle/>
                    <a:p>
                      <a:pPr algn="ctr"/>
                      <a:r>
                        <a:rPr lang="en-ZA" sz="1700" b="1" i="0" u="none" strike="noStrike" kern="1200" baseline="0" dirty="0" smtClean="0">
                          <a:solidFill>
                            <a:schemeClr val="bg1"/>
                          </a:solidFill>
                          <a:latin typeface="+mn-lt"/>
                          <a:ea typeface="+mn-ea"/>
                          <a:cs typeface="+mn-cs"/>
                        </a:rPr>
                        <a:t>2018 Rank </a:t>
                      </a:r>
                      <a:endParaRPr lang="en-ZA" sz="1700" b="1" dirty="0">
                        <a:solidFill>
                          <a:schemeClr val="bg1"/>
                        </a:solidFill>
                      </a:endParaRPr>
                    </a:p>
                  </a:txBody>
                  <a:tcPr/>
                </a:tc>
                <a:tc>
                  <a:txBody>
                    <a:bodyPr/>
                    <a:lstStyle/>
                    <a:p>
                      <a:pPr algn="ctr"/>
                      <a:r>
                        <a:rPr lang="en-US" sz="1700" b="1" dirty="0" smtClean="0">
                          <a:solidFill>
                            <a:schemeClr val="bg1"/>
                          </a:solidFill>
                        </a:rPr>
                        <a:t>Change</a:t>
                      </a:r>
                      <a:endParaRPr lang="en-ZA" sz="1700" b="1" dirty="0">
                        <a:solidFill>
                          <a:schemeClr val="bg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700" b="1" i="0" u="none" strike="noStrike" kern="1200" baseline="0" dirty="0" smtClean="0">
                          <a:solidFill>
                            <a:schemeClr val="bg1"/>
                          </a:solidFill>
                          <a:latin typeface="+mn-lt"/>
                          <a:ea typeface="+mn-ea"/>
                          <a:cs typeface="+mn-cs"/>
                        </a:rPr>
                        <a:t>Asset Manager</a:t>
                      </a:r>
                      <a:endParaRPr lang="en-ZA" sz="1700" b="1" dirty="0" smtClean="0">
                        <a:solidFill>
                          <a:schemeClr val="bg1"/>
                        </a:solidFill>
                      </a:endParaRPr>
                    </a:p>
                    <a:p>
                      <a:pPr algn="ctr"/>
                      <a:endParaRPr lang="en-ZA" sz="1700" b="1" dirty="0">
                        <a:solidFill>
                          <a:schemeClr val="bg1"/>
                        </a:solidFill>
                      </a:endParaRPr>
                    </a:p>
                  </a:txBody>
                  <a:tcPr/>
                </a:tc>
                <a:tc>
                  <a:txBody>
                    <a:bodyPr/>
                    <a:lstStyle/>
                    <a:p>
                      <a:pPr algn="ctr"/>
                      <a:r>
                        <a:rPr lang="en-ZA" sz="1700" b="1" i="0" u="none" strike="noStrike" kern="1200" baseline="0" dirty="0" smtClean="0">
                          <a:solidFill>
                            <a:schemeClr val="bg1"/>
                          </a:solidFill>
                          <a:latin typeface="+mn-lt"/>
                          <a:ea typeface="+mn-ea"/>
                          <a:cs typeface="+mn-cs"/>
                        </a:rPr>
                        <a:t>Total AUM </a:t>
                      </a:r>
                    </a:p>
                    <a:p>
                      <a:pPr algn="ctr"/>
                      <a:r>
                        <a:rPr lang="en-ZA" sz="1700" b="1" i="0" u="none" strike="noStrike" kern="1200" baseline="0" dirty="0" smtClean="0">
                          <a:solidFill>
                            <a:schemeClr val="bg1"/>
                          </a:solidFill>
                          <a:latin typeface="+mn-lt"/>
                          <a:ea typeface="+mn-ea"/>
                          <a:cs typeface="+mn-cs"/>
                        </a:rPr>
                        <a:t>(R m)* </a:t>
                      </a:r>
                      <a:endParaRPr lang="en-ZA" sz="1700" b="1" dirty="0">
                        <a:solidFill>
                          <a:schemeClr val="bg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700" b="1" i="0" u="none" strike="noStrike" kern="1200" baseline="0" dirty="0" smtClean="0">
                          <a:solidFill>
                            <a:schemeClr val="bg1"/>
                          </a:solidFill>
                          <a:latin typeface="+mn-lt"/>
                          <a:ea typeface="+mn-ea"/>
                          <a:cs typeface="+mn-cs"/>
                        </a:rPr>
                        <a:t>Total SA Assets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700" b="1" i="0" u="none" strike="noStrike" kern="1200" baseline="0" dirty="0" smtClean="0">
                          <a:solidFill>
                            <a:schemeClr val="bg1"/>
                          </a:solidFill>
                          <a:latin typeface="+mn-lt"/>
                          <a:ea typeface="+mn-ea"/>
                          <a:cs typeface="+mn-cs"/>
                        </a:rPr>
                        <a:t>(R m)</a:t>
                      </a:r>
                      <a:endParaRPr lang="en-ZA" sz="1700" b="1" dirty="0">
                        <a:solidFill>
                          <a:schemeClr val="bg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700" b="1" i="0" u="none" strike="noStrike" kern="1200" baseline="0" dirty="0" smtClean="0">
                          <a:solidFill>
                            <a:schemeClr val="bg1"/>
                          </a:solidFill>
                          <a:latin typeface="+mn-lt"/>
                          <a:ea typeface="+mn-ea"/>
                          <a:cs typeface="+mn-cs"/>
                        </a:rPr>
                        <a:t>BEE status</a:t>
                      </a:r>
                    </a:p>
                    <a:p>
                      <a:pPr algn="ctr"/>
                      <a:endParaRPr lang="en-ZA" sz="1700" b="1" dirty="0">
                        <a:solidFill>
                          <a:schemeClr val="bg1"/>
                        </a:solidFill>
                      </a:endParaRPr>
                    </a:p>
                  </a:txBody>
                  <a:tcPr/>
                </a:tc>
                <a:extLst>
                  <a:ext uri="{0D108BD9-81ED-4DB2-BD59-A6C34878D82A}">
                    <a16:rowId xmlns:a16="http://schemas.microsoft.com/office/drawing/2014/main" val="1017965726"/>
                  </a:ext>
                </a:extLst>
              </a:tr>
              <a:tr h="370840">
                <a:tc>
                  <a:txBody>
                    <a:bodyPr/>
                    <a:lstStyle/>
                    <a:p>
                      <a:pPr algn="ctr"/>
                      <a:r>
                        <a:rPr lang="en-US" sz="1700" dirty="0" smtClean="0"/>
                        <a:t>1</a:t>
                      </a:r>
                      <a:endParaRPr lang="en-ZA" sz="1700" dirty="0"/>
                    </a:p>
                  </a:txBody>
                  <a:tcPr/>
                </a:tc>
                <a:tc>
                  <a:txBody>
                    <a:bodyPr/>
                    <a:lstStyle/>
                    <a:p>
                      <a:pPr algn="ctr"/>
                      <a:r>
                        <a:rPr lang="en-US" sz="1700" dirty="0" smtClean="0"/>
                        <a:t>1</a:t>
                      </a:r>
                      <a:endParaRPr lang="en-ZA" sz="1700" dirty="0"/>
                    </a:p>
                  </a:txBody>
                  <a:tcPr/>
                </a:tc>
                <a:tc>
                  <a:txBody>
                    <a:bodyPr/>
                    <a:lstStyle/>
                    <a:p>
                      <a:pPr algn="ctr"/>
                      <a:r>
                        <a:rPr lang="en-US" sz="1700" dirty="0" smtClean="0"/>
                        <a:t>-</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Old Mutual Investment Group</a:t>
                      </a:r>
                      <a:endParaRPr lang="en-ZA" sz="1700" dirty="0"/>
                    </a:p>
                  </a:txBody>
                  <a:tcPr/>
                </a:tc>
                <a:tc>
                  <a:txBody>
                    <a:bodyPr/>
                    <a:lstStyle/>
                    <a:p>
                      <a:pPr algn="ctr"/>
                      <a:r>
                        <a:rPr lang="en-US" sz="1700" dirty="0" smtClean="0"/>
                        <a:t>645</a:t>
                      </a:r>
                      <a:endParaRPr lang="en-ZA" sz="1700" dirty="0"/>
                    </a:p>
                  </a:txBody>
                  <a:tcPr/>
                </a:tc>
                <a:tc>
                  <a:txBody>
                    <a:bodyPr/>
                    <a:lstStyle/>
                    <a:p>
                      <a:pPr algn="ctr"/>
                      <a:r>
                        <a:rPr lang="en-US" sz="1700" dirty="0" smtClean="0"/>
                        <a:t>493</a:t>
                      </a:r>
                      <a:endParaRPr lang="en-ZA" sz="1700" dirty="0"/>
                    </a:p>
                  </a:txBody>
                  <a:tcPr/>
                </a:tc>
                <a:tc>
                  <a:txBody>
                    <a:bodyPr/>
                    <a:lstStyle/>
                    <a:p>
                      <a:pPr algn="ctr"/>
                      <a:r>
                        <a:rPr lang="en-US" sz="1700" dirty="0" smtClean="0"/>
                        <a:t>Level</a:t>
                      </a:r>
                      <a:r>
                        <a:rPr lang="en-US" sz="1700" baseline="0" dirty="0" smtClean="0"/>
                        <a:t> 2</a:t>
                      </a:r>
                      <a:endParaRPr lang="en-ZA" sz="1700" dirty="0"/>
                    </a:p>
                  </a:txBody>
                  <a:tcPr/>
                </a:tc>
                <a:extLst>
                  <a:ext uri="{0D108BD9-81ED-4DB2-BD59-A6C34878D82A}">
                    <a16:rowId xmlns:a16="http://schemas.microsoft.com/office/drawing/2014/main" val="70032010"/>
                  </a:ext>
                </a:extLst>
              </a:tr>
              <a:tr h="383643">
                <a:tc>
                  <a:txBody>
                    <a:bodyPr/>
                    <a:lstStyle/>
                    <a:p>
                      <a:pPr algn="ctr"/>
                      <a:r>
                        <a:rPr lang="en-ZA" sz="1700" b="0" i="0" u="none" strike="noStrike" kern="1200" baseline="0" dirty="0" smtClean="0">
                          <a:solidFill>
                            <a:schemeClr val="dk1"/>
                          </a:solidFill>
                          <a:latin typeface="+mn-lt"/>
                          <a:ea typeface="+mn-ea"/>
                          <a:cs typeface="+mn-cs"/>
                        </a:rPr>
                        <a:t>2</a:t>
                      </a:r>
                      <a:endParaRPr lang="en-ZA" sz="1700" dirty="0"/>
                    </a:p>
                  </a:txBody>
                  <a:tcPr/>
                </a:tc>
                <a:tc>
                  <a:txBody>
                    <a:bodyPr/>
                    <a:lstStyle/>
                    <a:p>
                      <a:pPr algn="ctr"/>
                      <a:r>
                        <a:rPr lang="en-US" sz="1700" dirty="0" smtClean="0"/>
                        <a:t>2</a:t>
                      </a:r>
                      <a:endParaRPr lang="en-ZA" sz="1700" dirty="0"/>
                    </a:p>
                  </a:txBody>
                  <a:tcPr/>
                </a:tc>
                <a:tc>
                  <a:txBody>
                    <a:bodyPr/>
                    <a:lstStyle/>
                    <a:p>
                      <a:pPr algn="ctr"/>
                      <a:r>
                        <a:rPr lang="en-US" sz="1700" dirty="0" smtClean="0"/>
                        <a:t>-</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Coronation Fund Managers</a:t>
                      </a:r>
                      <a:endParaRPr lang="en-ZA" sz="1700" dirty="0"/>
                    </a:p>
                  </a:txBody>
                  <a:tcPr/>
                </a:tc>
                <a:tc>
                  <a:txBody>
                    <a:bodyPr/>
                    <a:lstStyle/>
                    <a:p>
                      <a:pPr algn="ctr"/>
                      <a:r>
                        <a:rPr lang="en-US" sz="1700" dirty="0" smtClean="0"/>
                        <a:t>532</a:t>
                      </a:r>
                      <a:endParaRPr lang="en-ZA" sz="1700" dirty="0"/>
                    </a:p>
                  </a:txBody>
                  <a:tcPr/>
                </a:tc>
                <a:tc>
                  <a:txBody>
                    <a:bodyPr/>
                    <a:lstStyle/>
                    <a:p>
                      <a:pPr algn="ctr"/>
                      <a:r>
                        <a:rPr lang="en-US" sz="1700" dirty="0" smtClean="0"/>
                        <a:t>422</a:t>
                      </a:r>
                      <a:endParaRPr lang="en-ZA" sz="1700" dirty="0"/>
                    </a:p>
                  </a:txBody>
                  <a:tcPr/>
                </a:tc>
                <a:tc>
                  <a:txBody>
                    <a:bodyPr/>
                    <a:lstStyle/>
                    <a:p>
                      <a:pPr algn="ctr"/>
                      <a:r>
                        <a:rPr lang="en-US" sz="1700" dirty="0" smtClean="0"/>
                        <a:t>Level 3</a:t>
                      </a:r>
                      <a:endParaRPr lang="en-ZA" sz="1700" dirty="0"/>
                    </a:p>
                  </a:txBody>
                  <a:tcPr/>
                </a:tc>
                <a:extLst>
                  <a:ext uri="{0D108BD9-81ED-4DB2-BD59-A6C34878D82A}">
                    <a16:rowId xmlns:a16="http://schemas.microsoft.com/office/drawing/2014/main" val="3865042596"/>
                  </a:ext>
                </a:extLst>
              </a:tr>
              <a:tr h="370840">
                <a:tc>
                  <a:txBody>
                    <a:bodyPr/>
                    <a:lstStyle/>
                    <a:p>
                      <a:pPr algn="ctr"/>
                      <a:r>
                        <a:rPr lang="en-US" sz="1700" dirty="0" smtClean="0"/>
                        <a:t>3</a:t>
                      </a:r>
                      <a:endParaRPr lang="en-ZA" sz="1700" dirty="0"/>
                    </a:p>
                  </a:txBody>
                  <a:tcPr/>
                </a:tc>
                <a:tc>
                  <a:txBody>
                    <a:bodyPr/>
                    <a:lstStyle/>
                    <a:p>
                      <a:pPr algn="ctr"/>
                      <a:r>
                        <a:rPr lang="en-US" sz="1700" dirty="0" smtClean="0"/>
                        <a:t>3</a:t>
                      </a:r>
                      <a:endParaRPr lang="en-ZA" sz="1700" dirty="0"/>
                    </a:p>
                  </a:txBody>
                  <a:tcPr/>
                </a:tc>
                <a:tc>
                  <a:txBody>
                    <a:bodyPr/>
                    <a:lstStyle/>
                    <a:p>
                      <a:pPr algn="ctr"/>
                      <a:r>
                        <a:rPr lang="en-US" sz="1700" dirty="0" smtClean="0"/>
                        <a:t>-</a:t>
                      </a:r>
                      <a:endParaRPr lang="en-ZA" sz="1700" dirty="0"/>
                    </a:p>
                  </a:txBody>
                  <a:tcPr/>
                </a:tc>
                <a:tc>
                  <a:txBody>
                    <a:bodyPr/>
                    <a:lstStyle/>
                    <a:p>
                      <a:pPr algn="ctr"/>
                      <a:r>
                        <a:rPr lang="en-ZA" sz="1700" b="0" i="0" u="none" strike="noStrike" kern="1200" baseline="0" dirty="0" smtClean="0">
                          <a:solidFill>
                            <a:schemeClr val="dk1"/>
                          </a:solidFill>
                          <a:latin typeface="+mn-lt"/>
                          <a:ea typeface="+mn-ea"/>
                          <a:cs typeface="+mn-cs"/>
                        </a:rPr>
                        <a:t>Investec Asset Management </a:t>
                      </a:r>
                      <a:endParaRPr lang="en-ZA" sz="1700" dirty="0"/>
                    </a:p>
                  </a:txBody>
                  <a:tcPr/>
                </a:tc>
                <a:tc>
                  <a:txBody>
                    <a:bodyPr/>
                    <a:lstStyle/>
                    <a:p>
                      <a:pPr algn="ctr"/>
                      <a:r>
                        <a:rPr lang="en-US" sz="1700" dirty="0" smtClean="0"/>
                        <a:t>527</a:t>
                      </a:r>
                      <a:endParaRPr lang="en-ZA" sz="1700" dirty="0"/>
                    </a:p>
                  </a:txBody>
                  <a:tcPr/>
                </a:tc>
                <a:tc>
                  <a:txBody>
                    <a:bodyPr/>
                    <a:lstStyle/>
                    <a:p>
                      <a:pPr algn="ctr"/>
                      <a:r>
                        <a:rPr lang="en-US" sz="1700" dirty="0" smtClean="0"/>
                        <a:t>318</a:t>
                      </a:r>
                      <a:endParaRPr lang="en-ZA" sz="1700" dirty="0"/>
                    </a:p>
                  </a:txBody>
                  <a:tcPr/>
                </a:tc>
                <a:tc>
                  <a:txBody>
                    <a:bodyPr/>
                    <a:lstStyle/>
                    <a:p>
                      <a:pPr algn="ctr"/>
                      <a:r>
                        <a:rPr lang="en-US" sz="1700" dirty="0" smtClean="0"/>
                        <a:t>Level 2</a:t>
                      </a:r>
                      <a:endParaRPr lang="en-ZA" sz="1700" dirty="0"/>
                    </a:p>
                  </a:txBody>
                  <a:tcPr/>
                </a:tc>
                <a:extLst>
                  <a:ext uri="{0D108BD9-81ED-4DB2-BD59-A6C34878D82A}">
                    <a16:rowId xmlns:a16="http://schemas.microsoft.com/office/drawing/2014/main" val="3409528643"/>
                  </a:ext>
                </a:extLst>
              </a:tr>
              <a:tr h="370840">
                <a:tc>
                  <a:txBody>
                    <a:bodyPr/>
                    <a:lstStyle/>
                    <a:p>
                      <a:pPr algn="ctr"/>
                      <a:r>
                        <a:rPr lang="en-US" sz="1700" dirty="0" smtClean="0"/>
                        <a:t>4</a:t>
                      </a:r>
                      <a:endParaRPr lang="en-ZA" sz="1700" dirty="0"/>
                    </a:p>
                  </a:txBody>
                  <a:tcPr/>
                </a:tc>
                <a:tc>
                  <a:txBody>
                    <a:bodyPr/>
                    <a:lstStyle/>
                    <a:p>
                      <a:pPr algn="ctr"/>
                      <a:r>
                        <a:rPr lang="en-US" sz="1700" dirty="0" smtClean="0"/>
                        <a:t>4</a:t>
                      </a:r>
                      <a:endParaRPr lang="en-ZA" sz="1700" dirty="0"/>
                    </a:p>
                  </a:txBody>
                  <a:tcPr/>
                </a:tc>
                <a:tc>
                  <a:txBody>
                    <a:bodyPr/>
                    <a:lstStyle/>
                    <a:p>
                      <a:pPr algn="ctr"/>
                      <a:r>
                        <a:rPr lang="en-US" sz="1700" dirty="0" smtClean="0"/>
                        <a:t>-</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Allan Gray Limited </a:t>
                      </a:r>
                      <a:endParaRPr lang="en-ZA" sz="1700" dirty="0"/>
                    </a:p>
                  </a:txBody>
                  <a:tcPr/>
                </a:tc>
                <a:tc>
                  <a:txBody>
                    <a:bodyPr/>
                    <a:lstStyle/>
                    <a:p>
                      <a:pPr algn="ctr"/>
                      <a:r>
                        <a:rPr lang="en-US" sz="1700" dirty="0" smtClean="0"/>
                        <a:t>522</a:t>
                      </a:r>
                      <a:endParaRPr lang="en-ZA" sz="1700" dirty="0"/>
                    </a:p>
                  </a:txBody>
                  <a:tcPr/>
                </a:tc>
                <a:tc>
                  <a:txBody>
                    <a:bodyPr/>
                    <a:lstStyle/>
                    <a:p>
                      <a:pPr algn="ctr"/>
                      <a:r>
                        <a:rPr lang="en-US" sz="1700" dirty="0" smtClean="0"/>
                        <a:t>342</a:t>
                      </a:r>
                      <a:endParaRPr lang="en-ZA" sz="1700" dirty="0"/>
                    </a:p>
                  </a:txBody>
                  <a:tcPr/>
                </a:tc>
                <a:tc>
                  <a:txBody>
                    <a:bodyPr/>
                    <a:lstStyle/>
                    <a:p>
                      <a:pPr algn="ctr"/>
                      <a:r>
                        <a:rPr lang="en-US" sz="1700" dirty="0" smtClean="0"/>
                        <a:t>Level 4</a:t>
                      </a:r>
                      <a:endParaRPr lang="en-ZA" sz="1700" dirty="0"/>
                    </a:p>
                  </a:txBody>
                  <a:tcPr/>
                </a:tc>
                <a:extLst>
                  <a:ext uri="{0D108BD9-81ED-4DB2-BD59-A6C34878D82A}">
                    <a16:rowId xmlns:a16="http://schemas.microsoft.com/office/drawing/2014/main" val="1788480759"/>
                  </a:ext>
                </a:extLst>
              </a:tr>
              <a:tr h="370840">
                <a:tc>
                  <a:txBody>
                    <a:bodyPr/>
                    <a:lstStyle/>
                    <a:p>
                      <a:pPr algn="ctr"/>
                      <a:r>
                        <a:rPr lang="en-US" sz="1700" dirty="0" smtClean="0"/>
                        <a:t>5</a:t>
                      </a:r>
                      <a:endParaRPr lang="en-ZA" sz="1700" dirty="0"/>
                    </a:p>
                  </a:txBody>
                  <a:tcPr/>
                </a:tc>
                <a:tc>
                  <a:txBody>
                    <a:bodyPr/>
                    <a:lstStyle/>
                    <a:p>
                      <a:pPr algn="ctr"/>
                      <a:r>
                        <a:rPr lang="en-US" sz="1700" dirty="0" smtClean="0"/>
                        <a:t>5</a:t>
                      </a:r>
                      <a:endParaRPr lang="en-ZA" sz="1700" dirty="0"/>
                    </a:p>
                  </a:txBody>
                  <a:tcPr/>
                </a:tc>
                <a:tc>
                  <a:txBody>
                    <a:bodyPr/>
                    <a:lstStyle/>
                    <a:p>
                      <a:pPr algn="ctr"/>
                      <a:r>
                        <a:rPr lang="en-US" sz="1700" dirty="0" smtClean="0"/>
                        <a:t>-</a:t>
                      </a:r>
                      <a:endParaRPr lang="en-ZA" sz="1700" dirty="0"/>
                    </a:p>
                  </a:txBody>
                  <a:tcPr/>
                </a:tc>
                <a:tc>
                  <a:txBody>
                    <a:bodyPr/>
                    <a:lstStyle/>
                    <a:p>
                      <a:pPr algn="ctr"/>
                      <a:r>
                        <a:rPr lang="en-ZA" sz="1700" b="0" i="0" u="none" strike="noStrike" kern="1200" baseline="0" dirty="0" smtClean="0">
                          <a:solidFill>
                            <a:schemeClr val="dk1"/>
                          </a:solidFill>
                          <a:latin typeface="+mn-lt"/>
                          <a:ea typeface="+mn-ea"/>
                          <a:cs typeface="+mn-cs"/>
                        </a:rPr>
                        <a:t>STANLIB Asset Management </a:t>
                      </a:r>
                      <a:endParaRPr lang="en-ZA" sz="1700" dirty="0"/>
                    </a:p>
                  </a:txBody>
                  <a:tcPr/>
                </a:tc>
                <a:tc>
                  <a:txBody>
                    <a:bodyPr/>
                    <a:lstStyle/>
                    <a:p>
                      <a:pPr algn="ctr"/>
                      <a:r>
                        <a:rPr lang="en-US" sz="1700" dirty="0" smtClean="0"/>
                        <a:t>483</a:t>
                      </a:r>
                      <a:endParaRPr lang="en-ZA" sz="1700" dirty="0"/>
                    </a:p>
                  </a:txBody>
                  <a:tcPr/>
                </a:tc>
                <a:tc>
                  <a:txBody>
                    <a:bodyPr/>
                    <a:lstStyle/>
                    <a:p>
                      <a:pPr algn="ctr"/>
                      <a:r>
                        <a:rPr lang="en-US" sz="1700" dirty="0" smtClean="0"/>
                        <a:t>480</a:t>
                      </a:r>
                      <a:endParaRPr lang="en-ZA" sz="1700" dirty="0"/>
                    </a:p>
                  </a:txBody>
                  <a:tcPr/>
                </a:tc>
                <a:tc>
                  <a:txBody>
                    <a:bodyPr/>
                    <a:lstStyle/>
                    <a:p>
                      <a:pPr algn="ctr"/>
                      <a:r>
                        <a:rPr lang="en-US" sz="1700" dirty="0" smtClean="0"/>
                        <a:t>Level 2</a:t>
                      </a:r>
                      <a:endParaRPr lang="en-ZA" sz="1700" dirty="0"/>
                    </a:p>
                  </a:txBody>
                  <a:tcPr/>
                </a:tc>
                <a:extLst>
                  <a:ext uri="{0D108BD9-81ED-4DB2-BD59-A6C34878D82A}">
                    <a16:rowId xmlns:a16="http://schemas.microsoft.com/office/drawing/2014/main" val="3327143476"/>
                  </a:ext>
                </a:extLst>
              </a:tr>
              <a:tr h="370840">
                <a:tc>
                  <a:txBody>
                    <a:bodyPr/>
                    <a:lstStyle/>
                    <a:p>
                      <a:pPr algn="ctr"/>
                      <a:r>
                        <a:rPr lang="en-US" sz="1700" dirty="0" smtClean="0"/>
                        <a:t>6</a:t>
                      </a:r>
                      <a:endParaRPr lang="en-ZA" sz="1700" dirty="0"/>
                    </a:p>
                  </a:txBody>
                  <a:tcPr/>
                </a:tc>
                <a:tc>
                  <a:txBody>
                    <a:bodyPr/>
                    <a:lstStyle/>
                    <a:p>
                      <a:pPr algn="ctr"/>
                      <a:r>
                        <a:rPr lang="en-US" sz="1700" dirty="0" smtClean="0"/>
                        <a:t>6</a:t>
                      </a:r>
                      <a:endParaRPr lang="en-ZA" sz="1700" dirty="0"/>
                    </a:p>
                  </a:txBody>
                  <a:tcPr/>
                </a:tc>
                <a:tc>
                  <a:txBody>
                    <a:bodyPr/>
                    <a:lstStyle/>
                    <a:p>
                      <a:pPr algn="ctr"/>
                      <a:r>
                        <a:rPr lang="en-US" sz="1700" dirty="0" smtClean="0"/>
                        <a:t>-</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Sanlam Investment Management </a:t>
                      </a:r>
                      <a:endParaRPr lang="en-ZA" sz="1700" dirty="0"/>
                    </a:p>
                  </a:txBody>
                  <a:tcPr/>
                </a:tc>
                <a:tc>
                  <a:txBody>
                    <a:bodyPr/>
                    <a:lstStyle/>
                    <a:p>
                      <a:pPr algn="ctr"/>
                      <a:r>
                        <a:rPr lang="en-US" sz="1700" dirty="0" smtClean="0"/>
                        <a:t>478</a:t>
                      </a:r>
                      <a:endParaRPr lang="en-ZA" sz="1700" dirty="0"/>
                    </a:p>
                  </a:txBody>
                  <a:tcPr/>
                </a:tc>
                <a:tc>
                  <a:txBody>
                    <a:bodyPr/>
                    <a:lstStyle/>
                    <a:p>
                      <a:pPr algn="ctr"/>
                      <a:r>
                        <a:rPr lang="en-US" sz="1700" dirty="0" smtClean="0"/>
                        <a:t>380</a:t>
                      </a:r>
                      <a:endParaRPr lang="en-ZA" sz="1700" dirty="0"/>
                    </a:p>
                  </a:txBody>
                  <a:tcPr/>
                </a:tc>
                <a:tc>
                  <a:txBody>
                    <a:bodyPr/>
                    <a:lstStyle/>
                    <a:p>
                      <a:pPr algn="ctr"/>
                      <a:r>
                        <a:rPr lang="en-US" sz="1700" dirty="0" smtClean="0"/>
                        <a:t>Level 3</a:t>
                      </a:r>
                      <a:endParaRPr lang="en-ZA" sz="1700" dirty="0"/>
                    </a:p>
                  </a:txBody>
                  <a:tcPr/>
                </a:tc>
                <a:extLst>
                  <a:ext uri="{0D108BD9-81ED-4DB2-BD59-A6C34878D82A}">
                    <a16:rowId xmlns:a16="http://schemas.microsoft.com/office/drawing/2014/main" val="3851015953"/>
                  </a:ext>
                </a:extLst>
              </a:tr>
              <a:tr h="370840">
                <a:tc>
                  <a:txBody>
                    <a:bodyPr/>
                    <a:lstStyle/>
                    <a:p>
                      <a:pPr algn="ctr"/>
                      <a:r>
                        <a:rPr lang="en-US" sz="1700" dirty="0" smtClean="0"/>
                        <a:t>7</a:t>
                      </a:r>
                      <a:endParaRPr lang="en-ZA" sz="1700" dirty="0"/>
                    </a:p>
                  </a:txBody>
                  <a:tcPr/>
                </a:tc>
                <a:tc>
                  <a:txBody>
                    <a:bodyPr/>
                    <a:lstStyle/>
                    <a:p>
                      <a:pPr algn="ctr"/>
                      <a:r>
                        <a:rPr lang="en-US" sz="1700" dirty="0" smtClean="0"/>
                        <a:t>7</a:t>
                      </a:r>
                      <a:endParaRPr lang="en-ZA" sz="1700" dirty="0"/>
                    </a:p>
                  </a:txBody>
                  <a:tcPr/>
                </a:tc>
                <a:tc>
                  <a:txBody>
                    <a:bodyPr/>
                    <a:lstStyle/>
                    <a:p>
                      <a:pPr algn="ctr"/>
                      <a:r>
                        <a:rPr lang="en-US" sz="1700" dirty="0" smtClean="0"/>
                        <a:t>-</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Alexander Forbes Investments </a:t>
                      </a:r>
                      <a:endParaRPr lang="en-ZA" sz="1700" dirty="0"/>
                    </a:p>
                  </a:txBody>
                  <a:tcPr/>
                </a:tc>
                <a:tc>
                  <a:txBody>
                    <a:bodyPr/>
                    <a:lstStyle/>
                    <a:p>
                      <a:pPr algn="ctr"/>
                      <a:r>
                        <a:rPr lang="en-US" sz="1700" dirty="0" smtClean="0"/>
                        <a:t>312</a:t>
                      </a:r>
                      <a:endParaRPr lang="en-ZA" sz="1700" dirty="0"/>
                    </a:p>
                  </a:txBody>
                  <a:tcPr/>
                </a:tc>
                <a:tc>
                  <a:txBody>
                    <a:bodyPr/>
                    <a:lstStyle/>
                    <a:p>
                      <a:pPr algn="ctr"/>
                      <a:r>
                        <a:rPr lang="en-US" sz="1700" dirty="0" smtClean="0"/>
                        <a:t>244</a:t>
                      </a:r>
                      <a:endParaRPr lang="en-ZA" sz="1700" dirty="0"/>
                    </a:p>
                  </a:txBody>
                  <a:tcPr/>
                </a:tc>
                <a:tc>
                  <a:txBody>
                    <a:bodyPr/>
                    <a:lstStyle/>
                    <a:p>
                      <a:pPr algn="ctr"/>
                      <a:r>
                        <a:rPr lang="en-US" sz="1700" dirty="0" smtClean="0"/>
                        <a:t>Level 3</a:t>
                      </a:r>
                      <a:endParaRPr lang="en-ZA" sz="1700" dirty="0"/>
                    </a:p>
                  </a:txBody>
                  <a:tcPr/>
                </a:tc>
                <a:extLst>
                  <a:ext uri="{0D108BD9-81ED-4DB2-BD59-A6C34878D82A}">
                    <a16:rowId xmlns:a16="http://schemas.microsoft.com/office/drawing/2014/main" val="2311786868"/>
                  </a:ext>
                </a:extLst>
              </a:tr>
              <a:tr h="370840">
                <a:tc>
                  <a:txBody>
                    <a:bodyPr/>
                    <a:lstStyle/>
                    <a:p>
                      <a:pPr algn="ctr"/>
                      <a:r>
                        <a:rPr lang="en-US" sz="1700" dirty="0" smtClean="0"/>
                        <a:t>-</a:t>
                      </a:r>
                      <a:endParaRPr lang="en-ZA" sz="1700" dirty="0" smtClean="0"/>
                    </a:p>
                  </a:txBody>
                  <a:tcPr/>
                </a:tc>
                <a:tc>
                  <a:txBody>
                    <a:bodyPr/>
                    <a:lstStyle/>
                    <a:p>
                      <a:pPr algn="ctr"/>
                      <a:r>
                        <a:rPr lang="en-US" sz="1700" dirty="0" smtClean="0"/>
                        <a:t>8</a:t>
                      </a:r>
                      <a:endParaRPr lang="en-ZA" sz="1700" dirty="0"/>
                    </a:p>
                  </a:txBody>
                  <a:tcPr/>
                </a:tc>
                <a:tc>
                  <a:txBody>
                    <a:bodyPr/>
                    <a:lstStyle/>
                    <a:p>
                      <a:pPr algn="ctr"/>
                      <a:r>
                        <a:rPr lang="en-US" sz="1700" dirty="0" smtClean="0"/>
                        <a:t>N/A</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Nedgroup Investments </a:t>
                      </a:r>
                      <a:endParaRPr lang="en-ZA" sz="1700" dirty="0"/>
                    </a:p>
                  </a:txBody>
                  <a:tcPr/>
                </a:tc>
                <a:tc>
                  <a:txBody>
                    <a:bodyPr/>
                    <a:lstStyle/>
                    <a:p>
                      <a:pPr algn="ctr"/>
                      <a:r>
                        <a:rPr lang="en-US" sz="1700" dirty="0" smtClean="0"/>
                        <a:t>250</a:t>
                      </a:r>
                      <a:endParaRPr lang="en-ZA" sz="1700" dirty="0"/>
                    </a:p>
                  </a:txBody>
                  <a:tcPr/>
                </a:tc>
                <a:tc>
                  <a:txBody>
                    <a:bodyPr/>
                    <a:lstStyle/>
                    <a:p>
                      <a:pPr algn="ctr"/>
                      <a:r>
                        <a:rPr lang="en-US" sz="1700" dirty="0" smtClean="0"/>
                        <a:t>197</a:t>
                      </a:r>
                      <a:endParaRPr lang="en-ZA" sz="1700" dirty="0"/>
                    </a:p>
                  </a:txBody>
                  <a:tcPr/>
                </a:tc>
                <a:tc>
                  <a:txBody>
                    <a:bodyPr/>
                    <a:lstStyle/>
                    <a:p>
                      <a:pPr algn="ctr"/>
                      <a:r>
                        <a:rPr lang="en-US" sz="1700" dirty="0" smtClean="0"/>
                        <a:t>Level 2</a:t>
                      </a:r>
                      <a:endParaRPr lang="en-ZA" sz="1700" dirty="0"/>
                    </a:p>
                  </a:txBody>
                  <a:tcPr/>
                </a:tc>
                <a:extLst>
                  <a:ext uri="{0D108BD9-81ED-4DB2-BD59-A6C34878D82A}">
                    <a16:rowId xmlns:a16="http://schemas.microsoft.com/office/drawing/2014/main" val="488779205"/>
                  </a:ext>
                </a:extLst>
              </a:tr>
              <a:tr h="370840">
                <a:tc>
                  <a:txBody>
                    <a:bodyPr/>
                    <a:lstStyle/>
                    <a:p>
                      <a:pPr algn="ctr"/>
                      <a:r>
                        <a:rPr lang="en-US" sz="1700" dirty="0" smtClean="0"/>
                        <a:t>9</a:t>
                      </a:r>
                      <a:endParaRPr lang="en-ZA" sz="1700" dirty="0"/>
                    </a:p>
                  </a:txBody>
                  <a:tcPr/>
                </a:tc>
                <a:tc>
                  <a:txBody>
                    <a:bodyPr/>
                    <a:lstStyle/>
                    <a:p>
                      <a:pPr algn="ctr"/>
                      <a:r>
                        <a:rPr lang="en-US" sz="1700" dirty="0" smtClean="0"/>
                        <a:t>9</a:t>
                      </a:r>
                      <a:endParaRPr lang="en-ZA" sz="1700" dirty="0"/>
                    </a:p>
                  </a:txBody>
                  <a:tcPr/>
                </a:tc>
                <a:tc>
                  <a:txBody>
                    <a:bodyPr/>
                    <a:lstStyle/>
                    <a:p>
                      <a:pPr algn="ctr"/>
                      <a:r>
                        <a:rPr lang="en-US" sz="1700" dirty="0" smtClean="0"/>
                        <a:t>-</a:t>
                      </a:r>
                      <a:endParaRPr lang="en-ZA" sz="1700" dirty="0"/>
                    </a:p>
                  </a:txBody>
                  <a:tcPr/>
                </a:tc>
                <a:tc>
                  <a:txBody>
                    <a:bodyPr/>
                    <a:lstStyle/>
                    <a:p>
                      <a:pPr algn="ctr"/>
                      <a:r>
                        <a:rPr lang="en-ZA" sz="1700" b="0" i="0" u="none" strike="noStrike" kern="1200" baseline="0" dirty="0" smtClean="0">
                          <a:solidFill>
                            <a:schemeClr val="dk1"/>
                          </a:solidFill>
                          <a:latin typeface="+mn-lt"/>
                          <a:ea typeface="+mn-ea"/>
                          <a:cs typeface="+mn-cs"/>
                        </a:rPr>
                        <a:t>Sanlam Multi-Manager International </a:t>
                      </a:r>
                      <a:endParaRPr lang="en-ZA" sz="1700" dirty="0"/>
                    </a:p>
                  </a:txBody>
                  <a:tcPr/>
                </a:tc>
                <a:tc>
                  <a:txBody>
                    <a:bodyPr/>
                    <a:lstStyle/>
                    <a:p>
                      <a:pPr algn="ctr"/>
                      <a:r>
                        <a:rPr lang="en-US" sz="1700" dirty="0" smtClean="0"/>
                        <a:t>209</a:t>
                      </a:r>
                      <a:endParaRPr lang="en-ZA" sz="1700" dirty="0"/>
                    </a:p>
                  </a:txBody>
                  <a:tcPr/>
                </a:tc>
                <a:tc>
                  <a:txBody>
                    <a:bodyPr/>
                    <a:lstStyle/>
                    <a:p>
                      <a:pPr algn="ctr"/>
                      <a:r>
                        <a:rPr lang="en-US" sz="1700" dirty="0" smtClean="0"/>
                        <a:t>166</a:t>
                      </a:r>
                      <a:endParaRPr lang="en-ZA" sz="1700" dirty="0"/>
                    </a:p>
                  </a:txBody>
                  <a:tcPr/>
                </a:tc>
                <a:tc>
                  <a:txBody>
                    <a:bodyPr/>
                    <a:lstStyle/>
                    <a:p>
                      <a:pPr algn="ctr"/>
                      <a:r>
                        <a:rPr lang="en-US" sz="1700" dirty="0" smtClean="0"/>
                        <a:t>Level 3</a:t>
                      </a:r>
                      <a:endParaRPr lang="en-ZA" sz="1700" dirty="0"/>
                    </a:p>
                  </a:txBody>
                  <a:tcPr/>
                </a:tc>
                <a:extLst>
                  <a:ext uri="{0D108BD9-81ED-4DB2-BD59-A6C34878D82A}">
                    <a16:rowId xmlns:a16="http://schemas.microsoft.com/office/drawing/2014/main" val="4135594339"/>
                  </a:ext>
                </a:extLst>
              </a:tr>
              <a:tr h="370840">
                <a:tc>
                  <a:txBody>
                    <a:bodyPr/>
                    <a:lstStyle/>
                    <a:p>
                      <a:pPr algn="ctr"/>
                      <a:r>
                        <a:rPr lang="en-US" sz="1700" b="0" i="0" u="none" strike="noStrike" kern="1200" baseline="0" dirty="0" smtClean="0">
                          <a:solidFill>
                            <a:schemeClr val="dk1"/>
                          </a:solidFill>
                          <a:latin typeface="+mn-lt"/>
                          <a:ea typeface="+mn-ea"/>
                          <a:cs typeface="+mn-cs"/>
                        </a:rPr>
                        <a:t>8</a:t>
                      </a:r>
                      <a:endParaRPr lang="en-ZA" sz="1700" dirty="0"/>
                    </a:p>
                  </a:txBody>
                  <a:tcPr/>
                </a:tc>
                <a:tc>
                  <a:txBody>
                    <a:bodyPr/>
                    <a:lstStyle/>
                    <a:p>
                      <a:pPr algn="ctr"/>
                      <a:r>
                        <a:rPr lang="en-US" sz="1700" dirty="0" smtClean="0"/>
                        <a:t>10</a:t>
                      </a:r>
                      <a:endParaRPr lang="en-ZA" sz="1700" dirty="0"/>
                    </a:p>
                  </a:txBody>
                  <a:tcPr/>
                </a:tc>
                <a:tc>
                  <a:txBody>
                    <a:bodyPr/>
                    <a:lstStyle/>
                    <a:p>
                      <a:pPr algn="ctr"/>
                      <a:r>
                        <a:rPr lang="en-US" sz="1700" dirty="0" smtClean="0"/>
                        <a:t>-2</a:t>
                      </a:r>
                      <a:endParaRPr lang="en-ZA" sz="1700" dirty="0"/>
                    </a:p>
                  </a:txBody>
                  <a:tcPr/>
                </a:tc>
                <a:tc>
                  <a:txBody>
                    <a:bodyPr/>
                    <a:lstStyle/>
                    <a:p>
                      <a:pPr algn="ctr"/>
                      <a:r>
                        <a:rPr lang="en-US" sz="1700" b="0" i="0" u="none" strike="noStrike" kern="1200" baseline="0" dirty="0" smtClean="0">
                          <a:solidFill>
                            <a:schemeClr val="dk1"/>
                          </a:solidFill>
                          <a:latin typeface="+mn-lt"/>
                          <a:ea typeface="+mn-ea"/>
                          <a:cs typeface="+mn-cs"/>
                        </a:rPr>
                        <a:t>Prudential Portfolio Managers </a:t>
                      </a:r>
                      <a:endParaRPr lang="en-ZA" sz="1700" dirty="0"/>
                    </a:p>
                  </a:txBody>
                  <a:tcPr/>
                </a:tc>
                <a:tc>
                  <a:txBody>
                    <a:bodyPr/>
                    <a:lstStyle/>
                    <a:p>
                      <a:pPr algn="ctr"/>
                      <a:r>
                        <a:rPr lang="en-US" sz="1700" dirty="0" smtClean="0"/>
                        <a:t>207</a:t>
                      </a:r>
                      <a:endParaRPr lang="en-ZA" sz="1700" dirty="0"/>
                    </a:p>
                  </a:txBody>
                  <a:tcPr/>
                </a:tc>
                <a:tc>
                  <a:txBody>
                    <a:bodyPr/>
                    <a:lstStyle/>
                    <a:p>
                      <a:pPr algn="ctr"/>
                      <a:r>
                        <a:rPr lang="en-US" sz="1700" dirty="0" smtClean="0"/>
                        <a:t>183</a:t>
                      </a:r>
                      <a:endParaRPr lang="en-ZA" sz="1700" dirty="0"/>
                    </a:p>
                  </a:txBody>
                  <a:tcPr/>
                </a:tc>
                <a:tc>
                  <a:txBody>
                    <a:bodyPr/>
                    <a:lstStyle/>
                    <a:p>
                      <a:pPr algn="ctr"/>
                      <a:r>
                        <a:rPr lang="en-US" sz="1700" dirty="0" smtClean="0"/>
                        <a:t>Level 2</a:t>
                      </a:r>
                      <a:endParaRPr lang="en-ZA" sz="1700" dirty="0"/>
                    </a:p>
                  </a:txBody>
                  <a:tcPr/>
                </a:tc>
                <a:extLst>
                  <a:ext uri="{0D108BD9-81ED-4DB2-BD59-A6C34878D82A}">
                    <a16:rowId xmlns:a16="http://schemas.microsoft.com/office/drawing/2014/main" val="2377842349"/>
                  </a:ext>
                </a:extLst>
              </a:tr>
            </a:tbl>
          </a:graphicData>
        </a:graphic>
      </p:graphicFrame>
      <p:sp>
        <p:nvSpPr>
          <p:cNvPr id="8" name="TextBox 7"/>
          <p:cNvSpPr txBox="1"/>
          <p:nvPr/>
        </p:nvSpPr>
        <p:spPr>
          <a:xfrm>
            <a:off x="149732" y="6248425"/>
            <a:ext cx="9968303" cy="461665"/>
          </a:xfrm>
          <a:prstGeom prst="rect">
            <a:avLst/>
          </a:prstGeom>
          <a:noFill/>
        </p:spPr>
        <p:txBody>
          <a:bodyPr wrap="square" rtlCol="0">
            <a:spAutoFit/>
          </a:bodyPr>
          <a:lstStyle/>
          <a:p>
            <a:r>
              <a:rPr lang="en-US" sz="800" i="1" dirty="0"/>
              <a:t>*AUM as reported in the Alexander Forbes AUM survey June 2018 - these figures represent AUM for SA clients only (Domestic, Africa and International assets) and the review of AUM is based on these figures.</a:t>
            </a:r>
          </a:p>
          <a:p>
            <a:r>
              <a:rPr lang="en-US" sz="800" i="1" dirty="0"/>
              <a:t>Rankings are based on the Total AUM figures</a:t>
            </a:r>
          </a:p>
          <a:p>
            <a:r>
              <a:rPr lang="en-US" sz="800" i="1" dirty="0"/>
              <a:t>Please note that due to standardization methodology, numbers may be overstated.</a:t>
            </a:r>
            <a:endParaRPr lang="en-ZA" sz="800" dirty="0"/>
          </a:p>
        </p:txBody>
      </p:sp>
    </p:spTree>
    <p:extLst>
      <p:ext uri="{BB962C8B-B14F-4D97-AF65-F5344CB8AC3E}">
        <p14:creationId xmlns:p14="http://schemas.microsoft.com/office/powerpoint/2010/main" val="31298597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4"/>
            <a:ext cx="12192000" cy="592584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3800" dirty="0"/>
              <a:t>Total Value of Assets </a:t>
            </a:r>
            <a:r>
              <a:rPr lang="en-US" sz="3800" dirty="0" smtClean="0"/>
              <a:t>Managed</a:t>
            </a:r>
            <a:br>
              <a:rPr lang="en-US" sz="3800" dirty="0" smtClean="0"/>
            </a:br>
            <a:r>
              <a:rPr lang="en-US" sz="1400" dirty="0" smtClean="0"/>
              <a:t>31 </a:t>
            </a:r>
            <a:r>
              <a:rPr lang="en-US" sz="1400" dirty="0"/>
              <a:t>December 2008 to 30 June </a:t>
            </a:r>
            <a:r>
              <a:rPr lang="en-US" sz="1400" dirty="0" smtClean="0"/>
              <a:t>2018</a:t>
            </a:r>
            <a:endParaRPr lang="en-ZA" sz="1400" dirty="0">
              <a:solidFill>
                <a:schemeClr val="bg1"/>
              </a:solidFill>
            </a:endParaRPr>
          </a:p>
        </p:txBody>
      </p:sp>
      <p:pic>
        <p:nvPicPr>
          <p:cNvPr id="4" name="Picture 3"/>
          <p:cNvPicPr>
            <a:picLocks noChangeAspect="1"/>
          </p:cNvPicPr>
          <p:nvPr/>
        </p:nvPicPr>
        <p:blipFill>
          <a:blip r:embed="rId2"/>
          <a:stretch>
            <a:fillRect/>
          </a:stretch>
        </p:blipFill>
        <p:spPr>
          <a:xfrm>
            <a:off x="577113" y="1013950"/>
            <a:ext cx="10435443" cy="5719962"/>
          </a:xfrm>
          <a:prstGeom prst="rect">
            <a:avLst/>
          </a:prstGeom>
        </p:spPr>
      </p:pic>
    </p:spTree>
    <p:extLst>
      <p:ext uri="{BB962C8B-B14F-4D97-AF65-F5344CB8AC3E}">
        <p14:creationId xmlns:p14="http://schemas.microsoft.com/office/powerpoint/2010/main" val="20446856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28576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3800" dirty="0"/>
              <a:t>Asset Distribution </a:t>
            </a:r>
            <a:r>
              <a:rPr lang="en-US" sz="3800" dirty="0" smtClean="0"/>
              <a:t>by </a:t>
            </a:r>
            <a:r>
              <a:rPr lang="en-US" sz="3800" dirty="0"/>
              <a:t>Manager </a:t>
            </a:r>
            <a:r>
              <a:rPr lang="en-US" sz="3800" dirty="0" smtClean="0"/>
              <a:t>Size</a:t>
            </a:r>
            <a:endParaRPr lang="en-ZA" sz="1400" dirty="0">
              <a:solidFill>
                <a:schemeClr val="bg1"/>
              </a:solidFill>
            </a:endParaRPr>
          </a:p>
        </p:txBody>
      </p:sp>
      <p:pic>
        <p:nvPicPr>
          <p:cNvPr id="2" name="Picture 1"/>
          <p:cNvPicPr>
            <a:picLocks noChangeAspect="1"/>
          </p:cNvPicPr>
          <p:nvPr/>
        </p:nvPicPr>
        <p:blipFill>
          <a:blip r:embed="rId2"/>
          <a:stretch>
            <a:fillRect/>
          </a:stretch>
        </p:blipFill>
        <p:spPr>
          <a:xfrm>
            <a:off x="491833" y="1066914"/>
            <a:ext cx="8617333" cy="5016248"/>
          </a:xfrm>
          <a:prstGeom prst="rect">
            <a:avLst/>
          </a:prstGeom>
        </p:spPr>
      </p:pic>
      <p:sp>
        <p:nvSpPr>
          <p:cNvPr id="6" name="TextBox 5"/>
          <p:cNvSpPr txBox="1"/>
          <p:nvPr/>
        </p:nvSpPr>
        <p:spPr>
          <a:xfrm>
            <a:off x="9464087" y="1202080"/>
            <a:ext cx="2372992" cy="474591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bg1"/>
                </a:solidFill>
              </a:rPr>
              <a:t>The top 10 managers represent nearly 70% of AUM</a:t>
            </a:r>
          </a:p>
          <a:p>
            <a:pPr marL="285750" indent="-285750">
              <a:lnSpc>
                <a:spcPct val="120000"/>
              </a:lnSpc>
              <a:buFont typeface="Arial" panose="020B0604020202020204" pitchFamily="34" charset="0"/>
              <a:buChar char="•"/>
            </a:pPr>
            <a:endParaRPr lang="en-US" dirty="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The next 10 managers represent nearly 20% of AUM</a:t>
            </a:r>
          </a:p>
          <a:p>
            <a:pPr marL="285750" indent="-285750">
              <a:lnSpc>
                <a:spcPct val="120000"/>
              </a:lnSpc>
              <a:buFont typeface="Arial" panose="020B0604020202020204" pitchFamily="34" charset="0"/>
              <a:buChar char="•"/>
            </a:pPr>
            <a:endParaRPr lang="en-US" dirty="0">
              <a:solidFill>
                <a:schemeClr val="bg1"/>
              </a:solidFill>
            </a:endParaRPr>
          </a:p>
          <a:p>
            <a:pPr marL="285750" indent="-285750">
              <a:lnSpc>
                <a:spcPct val="120000"/>
              </a:lnSpc>
              <a:buFont typeface="Arial" panose="020B0604020202020204" pitchFamily="34" charset="0"/>
              <a:buChar char="•"/>
            </a:pPr>
            <a:r>
              <a:rPr lang="en-US" dirty="0" smtClean="0">
                <a:solidFill>
                  <a:schemeClr val="bg1"/>
                </a:solidFill>
              </a:rPr>
              <a:t>The remaining managers represent just over 10% of AUM</a:t>
            </a:r>
            <a:endParaRPr lang="en-ZA" dirty="0">
              <a:solidFill>
                <a:schemeClr val="bg1"/>
              </a:solidFill>
            </a:endParaRPr>
          </a:p>
        </p:txBody>
      </p:sp>
    </p:spTree>
    <p:extLst>
      <p:ext uri="{BB962C8B-B14F-4D97-AF65-F5344CB8AC3E}">
        <p14:creationId xmlns:p14="http://schemas.microsoft.com/office/powerpoint/2010/main" val="1575069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2155"/>
            <a:ext cx="12192000" cy="528935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 name="Title 2"/>
          <p:cNvSpPr>
            <a:spLocks noGrp="1"/>
          </p:cNvSpPr>
          <p:nvPr>
            <p:ph type="title"/>
          </p:nvPr>
        </p:nvSpPr>
        <p:spPr>
          <a:xfrm>
            <a:off x="239184" y="265253"/>
            <a:ext cx="11713632" cy="414055"/>
          </a:xfrm>
        </p:spPr>
        <p:txBody>
          <a:bodyPr>
            <a:noAutofit/>
          </a:bodyPr>
          <a:lstStyle/>
          <a:p>
            <a:r>
              <a:rPr lang="en-US" sz="4000" dirty="0"/>
              <a:t>BEE ratings according to Manager Distribution</a:t>
            </a:r>
            <a:endParaRPr lang="en-ZA" sz="4000" dirty="0">
              <a:solidFill>
                <a:schemeClr val="bg1"/>
              </a:solidFill>
            </a:endParaRPr>
          </a:p>
        </p:txBody>
      </p:sp>
      <p:pic>
        <p:nvPicPr>
          <p:cNvPr id="4" name="Picture 3"/>
          <p:cNvPicPr>
            <a:picLocks noChangeAspect="1"/>
          </p:cNvPicPr>
          <p:nvPr/>
        </p:nvPicPr>
        <p:blipFill>
          <a:blip r:embed="rId2"/>
          <a:stretch>
            <a:fillRect/>
          </a:stretch>
        </p:blipFill>
        <p:spPr>
          <a:xfrm>
            <a:off x="1031959" y="1155048"/>
            <a:ext cx="9385029" cy="3983849"/>
          </a:xfrm>
          <a:prstGeom prst="rect">
            <a:avLst/>
          </a:prstGeom>
        </p:spPr>
      </p:pic>
      <p:sp>
        <p:nvSpPr>
          <p:cNvPr id="6" name="TextBox 5"/>
          <p:cNvSpPr txBox="1"/>
          <p:nvPr/>
        </p:nvSpPr>
        <p:spPr>
          <a:xfrm>
            <a:off x="239185" y="5291169"/>
            <a:ext cx="5856816" cy="757130"/>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bg1"/>
                </a:solidFill>
              </a:rPr>
              <a:t>12 of </a:t>
            </a:r>
            <a:r>
              <a:rPr lang="en-US" dirty="0">
                <a:solidFill>
                  <a:schemeClr val="bg1"/>
                </a:solidFill>
              </a:rPr>
              <a:t>the 60 investment managers </a:t>
            </a:r>
            <a:r>
              <a:rPr lang="en-US" dirty="0" smtClean="0">
                <a:solidFill>
                  <a:schemeClr val="bg1"/>
                </a:solidFill>
              </a:rPr>
              <a:t>are </a:t>
            </a:r>
            <a:r>
              <a:rPr lang="en-US" dirty="0">
                <a:solidFill>
                  <a:schemeClr val="bg1"/>
                </a:solidFill>
              </a:rPr>
              <a:t>rated </a:t>
            </a:r>
            <a:r>
              <a:rPr lang="en-US" dirty="0" smtClean="0">
                <a:solidFill>
                  <a:schemeClr val="bg1"/>
                </a:solidFill>
              </a:rPr>
              <a:t>Level 1</a:t>
            </a:r>
          </a:p>
          <a:p>
            <a:pPr marL="285750" indent="-285750">
              <a:lnSpc>
                <a:spcPct val="120000"/>
              </a:lnSpc>
              <a:buFont typeface="Arial" panose="020B0604020202020204" pitchFamily="34" charset="0"/>
              <a:buChar char="•"/>
            </a:pPr>
            <a:r>
              <a:rPr lang="en-US" dirty="0" smtClean="0">
                <a:solidFill>
                  <a:schemeClr val="bg1"/>
                </a:solidFill>
              </a:rPr>
              <a:t>Half </a:t>
            </a:r>
            <a:r>
              <a:rPr lang="en-US" dirty="0">
                <a:solidFill>
                  <a:schemeClr val="bg1"/>
                </a:solidFill>
              </a:rPr>
              <a:t>of the top </a:t>
            </a:r>
            <a:r>
              <a:rPr lang="en-US" dirty="0" smtClean="0">
                <a:solidFill>
                  <a:schemeClr val="bg1"/>
                </a:solidFill>
              </a:rPr>
              <a:t>20 are </a:t>
            </a:r>
            <a:r>
              <a:rPr lang="en-US" dirty="0">
                <a:solidFill>
                  <a:schemeClr val="bg1"/>
                </a:solidFill>
              </a:rPr>
              <a:t>rated </a:t>
            </a:r>
            <a:r>
              <a:rPr lang="en-US" dirty="0" smtClean="0">
                <a:solidFill>
                  <a:schemeClr val="bg1"/>
                </a:solidFill>
              </a:rPr>
              <a:t>Level 2</a:t>
            </a:r>
          </a:p>
        </p:txBody>
      </p:sp>
      <p:sp>
        <p:nvSpPr>
          <p:cNvPr id="7" name="TextBox 6"/>
          <p:cNvSpPr txBox="1"/>
          <p:nvPr/>
        </p:nvSpPr>
        <p:spPr>
          <a:xfrm>
            <a:off x="6096000" y="5296034"/>
            <a:ext cx="5943600" cy="757130"/>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en-US" dirty="0" smtClean="0">
                <a:solidFill>
                  <a:schemeClr val="bg1"/>
                </a:solidFill>
              </a:rPr>
              <a:t>No Level 1 contributors </a:t>
            </a:r>
            <a:r>
              <a:rPr lang="en-US" dirty="0">
                <a:solidFill>
                  <a:schemeClr val="bg1"/>
                </a:solidFill>
              </a:rPr>
              <a:t>in the top 20 </a:t>
            </a:r>
            <a:r>
              <a:rPr lang="en-US" dirty="0" smtClean="0">
                <a:solidFill>
                  <a:schemeClr val="bg1"/>
                </a:solidFill>
              </a:rPr>
              <a:t>managers</a:t>
            </a:r>
          </a:p>
          <a:p>
            <a:pPr marL="285750" indent="-285750">
              <a:lnSpc>
                <a:spcPct val="120000"/>
              </a:lnSpc>
              <a:buFont typeface="Arial" panose="020B0604020202020204" pitchFamily="34" charset="0"/>
              <a:buChar char="•"/>
            </a:pPr>
            <a:r>
              <a:rPr lang="en-US" dirty="0" smtClean="0">
                <a:solidFill>
                  <a:schemeClr val="bg1"/>
                </a:solidFill>
              </a:rPr>
              <a:t>5 managers are unrated</a:t>
            </a:r>
            <a:endParaRPr lang="en-ZA" dirty="0">
              <a:solidFill>
                <a:schemeClr val="bg1"/>
              </a:solidFill>
            </a:endParaRPr>
          </a:p>
        </p:txBody>
      </p:sp>
    </p:spTree>
    <p:extLst>
      <p:ext uri="{BB962C8B-B14F-4D97-AF65-F5344CB8AC3E}">
        <p14:creationId xmlns:p14="http://schemas.microsoft.com/office/powerpoint/2010/main" val="1760188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F Investments powerpoint template">
  <a:themeElements>
    <a:clrScheme name="AF Investments colours">
      <a:dk1>
        <a:srgbClr val="2D2926"/>
      </a:dk1>
      <a:lt1>
        <a:sysClr val="window" lastClr="FFFFFF"/>
      </a:lt1>
      <a:dk2>
        <a:srgbClr val="75787B"/>
      </a:dk2>
      <a:lt2>
        <a:srgbClr val="75787B"/>
      </a:lt2>
      <a:accent1>
        <a:srgbClr val="75787B"/>
      </a:accent1>
      <a:accent2>
        <a:srgbClr val="75787B"/>
      </a:accent2>
      <a:accent3>
        <a:srgbClr val="00657A"/>
      </a:accent3>
      <a:accent4>
        <a:srgbClr val="002C77"/>
      </a:accent4>
      <a:accent5>
        <a:srgbClr val="00A8C8"/>
      </a:accent5>
      <a:accent6>
        <a:srgbClr val="F3961A"/>
      </a:accent6>
      <a:hlink>
        <a:srgbClr val="0083C2"/>
      </a:hlink>
      <a:folHlink>
        <a:srgbClr val="00657A"/>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 Investments powerpoint template" id="{347E3D6E-5053-41D6-BD9E-478F14F94A75}" vid="{71969BA8-75D8-431E-9A8B-94DFB5F551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2601</TotalTime>
  <Words>1786</Words>
  <Application>Microsoft Office PowerPoint</Application>
  <PresentationFormat>Widescreen</PresentationFormat>
  <Paragraphs>289</Paragraphs>
  <Slides>21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 Narrow</vt:lpstr>
      <vt:lpstr>Calibri</vt:lpstr>
      <vt:lpstr>Cambria</vt:lpstr>
      <vt:lpstr>Courier New</vt:lpstr>
      <vt:lpstr>Wingdings</vt:lpstr>
      <vt:lpstr>AF Investments powerpoint template</vt:lpstr>
      <vt:lpstr>Alexander Forbes Annual Retirement Fund Survey 2019 – Key Insights</vt:lpstr>
      <vt:lpstr>Annual Retirement Fund Survey</vt:lpstr>
      <vt:lpstr>PowerPoint Presentation</vt:lpstr>
      <vt:lpstr>The Alexander Forbes Manager Watch™ Survey of Retirement Fund Investment Managers </vt:lpstr>
      <vt:lpstr>Annual Retirement Fund Survey</vt:lpstr>
      <vt:lpstr>The largest asset managers</vt:lpstr>
      <vt:lpstr>Total Value of Assets Managed 31 December 2008 to 30 June 2018</vt:lpstr>
      <vt:lpstr>Asset Distribution by Manager Size</vt:lpstr>
      <vt:lpstr>BEE ratings according to Manager Distribution</vt:lpstr>
      <vt:lpstr>Global Balanced Manager WatchTM Survey – Best Investment View</vt:lpstr>
      <vt:lpstr>Global Balanced Manager WatchTM Survey – Best Investment View</vt:lpstr>
      <vt:lpstr>SA Equity Manager Watch™ Survey</vt:lpstr>
      <vt:lpstr>SA Bond Manager Watch™ Survey</vt:lpstr>
      <vt:lpstr>Shari’ah Manager WatchTM Survey</vt:lpstr>
      <vt:lpstr>Comparing the performance of some surveys</vt:lpstr>
      <vt:lpstr>Fund of Hedge Funds Manager Watch™ Survey</vt:lpstr>
      <vt:lpstr>Maximum, minimum and average fees charged </vt:lpstr>
      <vt:lpstr>Annual Retirement Fund Survey</vt:lpstr>
      <vt:lpstr>Annual Retirement Fund Survey</vt:lpstr>
      <vt:lpstr>FAIS Compliance statement – Alexander Forbes Investments Limited</vt:lpstr>
      <vt:lpstr>FAIS Compliance statement – Alexander Forbes Investments Limited (continued)</vt:lpstr>
    </vt:vector>
  </TitlesOfParts>
  <Company>AlexanderForbes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Nicky Wildt</dc:creator>
  <cp:lastModifiedBy>Janina Slawski</cp:lastModifiedBy>
  <cp:revision>63</cp:revision>
  <cp:lastPrinted>2019-03-07T07:01:44Z</cp:lastPrinted>
  <dcterms:created xsi:type="dcterms:W3CDTF">2019-01-24T09:46:16Z</dcterms:created>
  <dcterms:modified xsi:type="dcterms:W3CDTF">2019-03-07T18:21:29Z</dcterms:modified>
</cp:coreProperties>
</file>