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theme/themeOverride6.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0.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4.xml" ContentType="application/vnd.openxmlformats-officedocument.themeOverride+xml"/>
  <Override PartName="/ppt/drawings/drawing3.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5.xml" ContentType="application/vnd.openxmlformats-officedocument.themeOverride+xml"/>
  <Override PartName="/ppt/notesSlides/notesSlide21.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6.xml" ContentType="application/vnd.openxmlformats-officedocument.themeOverride+xml"/>
  <Override PartName="/ppt/notesSlides/notesSlide22.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7.xml" ContentType="application/vnd.openxmlformats-officedocument.themeOverride+xml"/>
  <Override PartName="/ppt/notesSlides/notesSlide23.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8.xml" ContentType="application/vnd.openxmlformats-officedocument.themeOverride+xml"/>
  <Override PartName="/ppt/notesSlides/notesSlide24.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9.xml" ContentType="application/vnd.openxmlformats-officedocument.themeOverride+xml"/>
  <Override PartName="/ppt/notesSlides/notesSlide25.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0.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18" r:id="rId1"/>
  </p:sldMasterIdLst>
  <p:notesMasterIdLst>
    <p:notesMasterId r:id="rId29"/>
  </p:notesMasterIdLst>
  <p:sldIdLst>
    <p:sldId id="345" r:id="rId2"/>
    <p:sldId id="347" r:id="rId3"/>
    <p:sldId id="371" r:id="rId4"/>
    <p:sldId id="346" r:id="rId5"/>
    <p:sldId id="434" r:id="rId6"/>
    <p:sldId id="372" r:id="rId7"/>
    <p:sldId id="349" r:id="rId8"/>
    <p:sldId id="445" r:id="rId9"/>
    <p:sldId id="435" r:id="rId10"/>
    <p:sldId id="436" r:id="rId11"/>
    <p:sldId id="437" r:id="rId12"/>
    <p:sldId id="439" r:id="rId13"/>
    <p:sldId id="387" r:id="rId14"/>
    <p:sldId id="440" r:id="rId15"/>
    <p:sldId id="447" r:id="rId16"/>
    <p:sldId id="448" r:id="rId17"/>
    <p:sldId id="449" r:id="rId18"/>
    <p:sldId id="404" r:id="rId19"/>
    <p:sldId id="446" r:id="rId20"/>
    <p:sldId id="443" r:id="rId21"/>
    <p:sldId id="444" r:id="rId22"/>
    <p:sldId id="450" r:id="rId23"/>
    <p:sldId id="451" r:id="rId24"/>
    <p:sldId id="453" r:id="rId25"/>
    <p:sldId id="452" r:id="rId26"/>
    <p:sldId id="455" r:id="rId27"/>
    <p:sldId id="352" r:id="rId28"/>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D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962472-1F97-4340-BBC1-41C5A4A42F33}">
  <a:tblStyle styleId="{DE962472-1F97-4340-BBC1-41C5A4A42F3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173C4A3-78BD-40B5-A706-96CED0F2D0B5}"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4012" autoAdjust="0"/>
  </p:normalViewPr>
  <p:slideViewPr>
    <p:cSldViewPr snapToGrid="0">
      <p:cViewPr varScale="1">
        <p:scale>
          <a:sx n="67" d="100"/>
          <a:sy n="67" d="100"/>
        </p:scale>
        <p:origin x="1428" y="72"/>
      </p:cViewPr>
      <p:guideLst/>
    </p:cSldViewPr>
  </p:slideViewPr>
  <p:outlineViewPr>
    <p:cViewPr>
      <p:scale>
        <a:sx n="33" d="100"/>
        <a:sy n="33" d="100"/>
      </p:scale>
      <p:origin x="0" y="-513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CENSOR003\Documents\PWC%20Work\Thought%20Leadership\Firmwide\Global%20CEO%20Survey\22nd%20Global%20CEO%20Survey%202019\Graphs%20and%20data\South%20Africa%20graphs%20k8%203%20.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CENSOR003\Documents\PWC%20Work\Thought%20Leadership\Firmwide\Global%20CEO%20Survey\22nd%20Global%20CEO%20Survey%202019\Graphs%20and%20data\South%20Africa%20graphs%20k8%203%20.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CENSOR003\Documents\PWC%20Work\Thought%20Leadership\Firmwide\Global%20CEO%20Survey\22nd%20Global%20CEO%20Survey%202019\Graphs%20and%20data\South%20Africa%20graphs%20k8%203%20.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3.xml"/><Relationship Id="rId4" Type="http://schemas.openxmlformats.org/officeDocument/2006/relationships/oleObject" Target="file:///C:\Users\CENSOR003\Documents\PWC%20Work\Thought%20Leadership\Firmwide\Global%20CEO%20Survey\22nd%20Global%20CEO%20Survey%202019\Presentations\Presentation%20graphs.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CENSOR003\Documents\PWC%20Work\Thought%20Leadership\Firmwide\Global%20CEO%20Survey\22nd%20Global%20CEO%20Survey%202019\Graphs%20and%20data\South%20Africa%20graphs%20k8%203%20.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CENSOR003\Documents\PWC%20Work\Thought%20Leadership\Firmwide\Global%20CEO%20Survey\22nd%20Global%20CEO%20Survey%202019\Graphs%20and%20data\South%20Africa%20graphs%20k8%203%20.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CENSOR003\Documents\PWC%20Work\Thought%20Leadership\Firmwide\Global%20CEO%20Survey\22nd%20Global%20CEO%20Survey%202019\Graphs%20and%20data\South%20Africa%20graphs%20k8%203%20.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CENSOR003\Documents\PWC%20Work\Thought%20Leadership\Firmwide\Global%20CEO%20Survey\22nd%20Global%20CEO%20Survey%202019\Graphs%20and%20data\South%20Africa%20graphs%20k8%203%20.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CENSOR003\Documents\PWC%20Work\Thought%20Leadership\Firmwide\Global%20CEO%20Survey\22nd%20Global%20CEO%20Survey%202019\Graphs%20and%20data\South%20Africa%20graphs%20k8%203%20.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CENSOR003\Documents\PWC%20Work\Thought%20Leadership\Firmwide\Global%20CEO%20Survey\22nd%20Global%20CEO%20Survey%202019\Graphs%20and%20data\South%20Africa%20graphs%20k8%203%2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CENSOR003\Documents\PWC%20Work\Thought%20Leadership\Firmwide\Global%20CEO%20Survey\22nd%20Global%20CEO%20Survey%202019\Graphs%20and%20data\South%20Africa%20graphs%20k8%202%20.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CENSOR003\Documents\PWC%20Work\Thought%20Leadership\Firmwide\Global%20CEO%20Survey\22nd%20Global%20CEO%20Survey%202019\Presentations\Presentation%20graphs.xlsx" TargetMode="External"/><Relationship Id="rId1" Type="http://schemas.openxmlformats.org/officeDocument/2006/relationships/themeOverride" Target="../theme/themeOverride6.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ENSOR003\Documents\PWC%20Work\Thought%20Leadership\Firmwide\Global%20CEO%20Survey\22nd%20Global%20CEO%20Survey%202019\Presentations\Presentation%20graph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CENSOR003\Documents\PWC%20Work\Thought%20Leadership\Firmwide\Global%20CEO%20Survey\22nd%20Global%20CEO%20Survey%202019\Graphs%20and%20data\South%20Africa%20graphs%20k8%203%20.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C:\Users\CENSOR003\Documents\PWC%20Work\Thought%20Leadership\Firmwide\Global%20CEO%20Survey\22nd%20Global%20CEO%20Survey%202019\Graphs%20and%20data\South%20Africa%20graphs%20k8%203%20.xlsx" TargetMode="External"/><Relationship Id="rId1" Type="http://schemas.openxmlformats.org/officeDocument/2006/relationships/themeOverride" Target="../theme/themeOverride8.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CENSOR003\Documents\PWC%20Work\Thought%20Leadership\Firmwide\Global%20CEO%20Survey\22nd%20Global%20CEO%20Survey%202019\Presentations\Presentation%20graph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file:///C:\Users\CENSOR003\Documents\PWC%20Work\Thought%20Leadership\Firmwide\Global%20CEO%20Survey\22nd%20Global%20CEO%20Survey%202019\Presentations\Presentation%20graph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2.xml"/><Relationship Id="rId4" Type="http://schemas.openxmlformats.org/officeDocument/2006/relationships/oleObject" Target="file:///C:\Users\CENSOR003\Documents\PWC%20Work\Thought%20Leadership\Firmwide\Global%20CEO%20Survey\22nd%20Global%20CEO%20Survey%202019\Graphs%20and%20data\South%20Africa%20graphs%20k8%203%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01551189245086E-2"/>
          <c:y val="7.9411764705882348E-2"/>
          <c:w val="0.89451913133402272"/>
          <c:h val="0.85588235294117643"/>
        </c:manualLayout>
      </c:layout>
      <c:lineChart>
        <c:grouping val="standard"/>
        <c:varyColors val="0"/>
        <c:ser>
          <c:idx val="1"/>
          <c:order val="1"/>
          <c:tx>
            <c:strRef>
              <c:f>Sheet1!$C$1</c:f>
              <c:strCache>
                <c:ptCount val="1"/>
              </c:strCache>
            </c:strRef>
          </c:tx>
          <c:spPr>
            <a:ln w="38098">
              <a:solidFill>
                <a:srgbClr val="464646"/>
              </a:solidFill>
              <a:prstDash val="solid"/>
            </a:ln>
          </c:spPr>
          <c:marker>
            <c:symbol val="none"/>
          </c:marker>
          <c:cat>
            <c:numRef>
              <c:f>Sheet1!$A$2:$A$13</c:f>
              <c:numCache>
                <c:formatCode>General</c:formatCode>
                <c:ptCount val="12"/>
              </c:numCache>
            </c:numRef>
          </c:cat>
          <c:val>
            <c:numRef>
              <c:f>Sheet1!$C$2:$C$13</c:f>
              <c:numCache>
                <c:formatCode>General</c:formatCode>
                <c:ptCount val="12"/>
                <c:pt idx="0">
                  <c:v>3.0100000000003422</c:v>
                </c:pt>
                <c:pt idx="1">
                  <c:v>-0.13000000000001477</c:v>
                </c:pt>
                <c:pt idx="2">
                  <c:v>5.4000000000006141</c:v>
                </c:pt>
                <c:pt idx="3">
                  <c:v>4.2900000000004876</c:v>
                </c:pt>
                <c:pt idx="4">
                  <c:v>3.5200000000004001</c:v>
                </c:pt>
                <c:pt idx="5">
                  <c:v>3.4700000000003945</c:v>
                </c:pt>
                <c:pt idx="6">
                  <c:v>3.5700000000004057</c:v>
                </c:pt>
                <c:pt idx="7">
                  <c:v>3.4000000000003863</c:v>
                </c:pt>
                <c:pt idx="8">
                  <c:v>3.210000000000365</c:v>
                </c:pt>
                <c:pt idx="9">
                  <c:v>3.6200000000004118</c:v>
                </c:pt>
                <c:pt idx="10">
                  <c:v>3.7100000000004218</c:v>
                </c:pt>
                <c:pt idx="11">
                  <c:v>3.7000000000004207</c:v>
                </c:pt>
              </c:numCache>
            </c:numRef>
          </c:val>
          <c:smooth val="0"/>
          <c:extLst>
            <c:ext xmlns:c16="http://schemas.microsoft.com/office/drawing/2014/chart" uri="{C3380CC4-5D6E-409C-BE32-E72D297353CC}">
              <c16:uniqueId val="{00000000-85B5-443E-8B62-3BB2B20933C3}"/>
            </c:ext>
          </c:extLst>
        </c:ser>
        <c:dLbls>
          <c:showLegendKey val="0"/>
          <c:showVal val="0"/>
          <c:showCatName val="0"/>
          <c:showSerName val="0"/>
          <c:showPercent val="0"/>
          <c:showBubbleSize val="0"/>
        </c:dLbls>
        <c:marker val="1"/>
        <c:smooth val="0"/>
        <c:axId val="211547352"/>
        <c:axId val="1"/>
      </c:lineChart>
      <c:lineChart>
        <c:grouping val="standard"/>
        <c:varyColors val="0"/>
        <c:ser>
          <c:idx val="0"/>
          <c:order val="0"/>
          <c:tx>
            <c:strRef>
              <c:f>Sheet1!$B$1</c:f>
              <c:strCache>
                <c:ptCount val="1"/>
              </c:strCache>
            </c:strRef>
          </c:tx>
          <c:spPr>
            <a:ln w="38098">
              <a:solidFill>
                <a:srgbClr val="E0301E"/>
              </a:solidFill>
              <a:prstDash val="solid"/>
            </a:ln>
          </c:spPr>
          <c:marker>
            <c:symbol val="none"/>
          </c:marker>
          <c:cat>
            <c:numRef>
              <c:f>Sheet1!$A$2:$A$13</c:f>
              <c:numCache>
                <c:formatCode>General</c:formatCode>
                <c:ptCount val="12"/>
              </c:numCache>
            </c:numRef>
          </c:cat>
          <c:val>
            <c:numRef>
              <c:f>Sheet1!$B$2:$B$13</c:f>
              <c:numCache>
                <c:formatCode>General</c:formatCode>
                <c:ptCount val="12"/>
                <c:pt idx="0">
                  <c:v>-3.6587518049097598</c:v>
                </c:pt>
                <c:pt idx="1">
                  <c:v>-53.457372737125063</c:v>
                </c:pt>
                <c:pt idx="2">
                  <c:v>34.924310386828985</c:v>
                </c:pt>
                <c:pt idx="3">
                  <c:v>14.247865231952183</c:v>
                </c:pt>
                <c:pt idx="4">
                  <c:v>-8.815653092482215</c:v>
                </c:pt>
                <c:pt idx="5">
                  <c:v>-6.2486103972179237</c:v>
                </c:pt>
                <c:pt idx="6">
                  <c:v>9.0272556390987688</c:v>
                </c:pt>
                <c:pt idx="7">
                  <c:v>-1.3906148692458902</c:v>
                </c:pt>
                <c:pt idx="8">
                  <c:v>-5.3615776685222869</c:v>
                </c:pt>
                <c:pt idx="9">
                  <c:v>6.1108763666295864</c:v>
                </c:pt>
                <c:pt idx="10">
                  <c:v>4.9105267556048862</c:v>
                </c:pt>
                <c:pt idx="11">
                  <c:v>-11.684662585296486</c:v>
                </c:pt>
              </c:numCache>
            </c:numRef>
          </c:val>
          <c:smooth val="0"/>
          <c:extLst>
            <c:ext xmlns:c16="http://schemas.microsoft.com/office/drawing/2014/chart" uri="{C3380CC4-5D6E-409C-BE32-E72D297353CC}">
              <c16:uniqueId val="{00000001-85B5-443E-8B62-3BB2B20933C3}"/>
            </c:ext>
          </c:extLst>
        </c:ser>
        <c:dLbls>
          <c:showLegendKey val="0"/>
          <c:showVal val="0"/>
          <c:showCatName val="0"/>
          <c:showSerName val="0"/>
          <c:showPercent val="0"/>
          <c:showBubbleSize val="0"/>
        </c:dLbls>
        <c:marker val="1"/>
        <c:smooth val="0"/>
        <c:axId val="3"/>
        <c:axId val="4"/>
      </c:lineChart>
      <c:catAx>
        <c:axId val="211547352"/>
        <c:scaling>
          <c:orientation val="minMax"/>
        </c:scaling>
        <c:delete val="0"/>
        <c:axPos val="b"/>
        <c:numFmt formatCode="General" sourceLinked="1"/>
        <c:majorTickMark val="out"/>
        <c:minorTickMark val="none"/>
        <c:tickLblPos val="none"/>
        <c:spPr>
          <a:ln w="12699">
            <a:solidFill>
              <a:schemeClr val="tx1"/>
            </a:solidFill>
            <a:prstDash val="solid"/>
          </a:ln>
        </c:spPr>
        <c:crossAx val="1"/>
        <c:crossesAt val="0"/>
        <c:auto val="1"/>
        <c:lblAlgn val="ctr"/>
        <c:lblOffset val="100"/>
        <c:tickLblSkip val="1"/>
        <c:tickMarkSkip val="1"/>
        <c:noMultiLvlLbl val="0"/>
      </c:catAx>
      <c:valAx>
        <c:axId val="1"/>
        <c:scaling>
          <c:orientation val="minMax"/>
          <c:max val="6"/>
          <c:min val="-2"/>
        </c:scaling>
        <c:delete val="0"/>
        <c:axPos val="l"/>
        <c:numFmt formatCode="#,##0_);\(#,##0\)" sourceLinked="0"/>
        <c:majorTickMark val="out"/>
        <c:minorTickMark val="none"/>
        <c:tickLblPos val="nextTo"/>
        <c:spPr>
          <a:ln w="12699">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211547352"/>
        <c:crosses val="autoZero"/>
        <c:crossBetween val="between"/>
        <c:maj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00"/>
          <c:min val="-100"/>
        </c:scaling>
        <c:delete val="0"/>
        <c:axPos val="r"/>
        <c:numFmt formatCode="#,##0_);\(#,##0\)" sourceLinked="0"/>
        <c:majorTickMark val="out"/>
        <c:minorTickMark val="none"/>
        <c:tickLblPos val="nextTo"/>
        <c:spPr>
          <a:ln w="12699">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50"/>
      </c:valAx>
      <c:spPr>
        <a:noFill/>
        <a:ln w="2539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617072651265999"/>
          <c:y val="2.1446044799917744E-2"/>
          <c:w val="0.61008531974029057"/>
          <c:h val="0.86830204726879157"/>
        </c:manualLayout>
      </c:layout>
      <c:barChart>
        <c:barDir val="bar"/>
        <c:grouping val="clustered"/>
        <c:varyColors val="0"/>
        <c:ser>
          <c:idx val="4"/>
          <c:order val="0"/>
          <c:tx>
            <c:strRef>
              <c:f>'Growth Q1-6'!$C$46</c:f>
              <c:strCache>
                <c:ptCount val="1"/>
                <c:pt idx="0">
                  <c:v>South Africa</c:v>
                </c:pt>
              </c:strCache>
            </c:strRef>
          </c:tx>
          <c:spPr>
            <a:solidFill>
              <a:srgbClr val="E0301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'Growth Q1-6'!$A$47:$A$54</c:f>
              <c:strCache>
                <c:ptCount val="8"/>
                <c:pt idx="0">
                  <c:v>Organic growth</c:v>
                </c:pt>
                <c:pt idx="1">
                  <c:v>Operational efficiencies</c:v>
                </c:pt>
                <c:pt idx="2">
                  <c:v>Launch a new product or service</c:v>
                </c:pt>
                <c:pt idx="3">
                  <c:v>New strategic alliance or joint venture</c:v>
                </c:pt>
                <c:pt idx="4">
                  <c:v>Enter a new market</c:v>
                </c:pt>
                <c:pt idx="5">
                  <c:v>New M&amp;A</c:v>
                </c:pt>
                <c:pt idx="6">
                  <c:v>Collaborate with entrepreneurs or start-ups</c:v>
                </c:pt>
                <c:pt idx="7">
                  <c:v>Sell a business</c:v>
                </c:pt>
              </c:strCache>
            </c:strRef>
          </c:cat>
          <c:val>
            <c:numRef>
              <c:f>'Growth Q1-6'!$C$47:$C$54</c:f>
              <c:numCache>
                <c:formatCode>0%</c:formatCode>
                <c:ptCount val="8"/>
                <c:pt idx="0">
                  <c:v>0.77500000000000002</c:v>
                </c:pt>
                <c:pt idx="1">
                  <c:v>0.65</c:v>
                </c:pt>
                <c:pt idx="2">
                  <c:v>0.55000000000000004</c:v>
                </c:pt>
                <c:pt idx="3">
                  <c:v>0.45</c:v>
                </c:pt>
                <c:pt idx="4">
                  <c:v>0.32500000000000001</c:v>
                </c:pt>
                <c:pt idx="5">
                  <c:v>0.3</c:v>
                </c:pt>
                <c:pt idx="6">
                  <c:v>0.22500000000000001</c:v>
                </c:pt>
                <c:pt idx="7">
                  <c:v>0.15</c:v>
                </c:pt>
              </c:numCache>
            </c:numRef>
          </c:val>
          <c:extLst>
            <c:ext xmlns:c16="http://schemas.microsoft.com/office/drawing/2014/chart" uri="{C3380CC4-5D6E-409C-BE32-E72D297353CC}">
              <c16:uniqueId val="{00000000-41D2-4030-8144-FD56AEE90ED7}"/>
            </c:ext>
          </c:extLst>
        </c:ser>
        <c:ser>
          <c:idx val="3"/>
          <c:order val="1"/>
          <c:tx>
            <c:strRef>
              <c:f>'Growth Q1-6'!$B$46</c:f>
              <c:strCache>
                <c:ptCount val="1"/>
                <c:pt idx="0">
                  <c:v>Global</c:v>
                </c:pt>
              </c:strCache>
            </c:strRef>
          </c:tx>
          <c:spPr>
            <a:solidFill>
              <a:srgbClr val="0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'Growth Q1-6'!$A$47:$A$54</c:f>
              <c:strCache>
                <c:ptCount val="8"/>
                <c:pt idx="0">
                  <c:v>Organic growth</c:v>
                </c:pt>
                <c:pt idx="1">
                  <c:v>Operational efficiencies</c:v>
                </c:pt>
                <c:pt idx="2">
                  <c:v>Launch a new product or service</c:v>
                </c:pt>
                <c:pt idx="3">
                  <c:v>New strategic alliance or joint venture</c:v>
                </c:pt>
                <c:pt idx="4">
                  <c:v>Enter a new market</c:v>
                </c:pt>
                <c:pt idx="5">
                  <c:v>New M&amp;A</c:v>
                </c:pt>
                <c:pt idx="6">
                  <c:v>Collaborate with entrepreneurs or start-ups</c:v>
                </c:pt>
                <c:pt idx="7">
                  <c:v>Sell a business</c:v>
                </c:pt>
              </c:strCache>
            </c:strRef>
          </c:cat>
          <c:val>
            <c:numRef>
              <c:f>'Growth Q1-6'!$B$47:$B$54</c:f>
              <c:numCache>
                <c:formatCode>0%</c:formatCode>
                <c:ptCount val="8"/>
                <c:pt idx="0">
                  <c:v>0.71480406386066764</c:v>
                </c:pt>
                <c:pt idx="1">
                  <c:v>0.77140783744557329</c:v>
                </c:pt>
                <c:pt idx="2">
                  <c:v>0.62046444121915822</c:v>
                </c:pt>
                <c:pt idx="3">
                  <c:v>0.40420899854862119</c:v>
                </c:pt>
                <c:pt idx="4">
                  <c:v>0.37373004354136424</c:v>
                </c:pt>
                <c:pt idx="5">
                  <c:v>0.36574746008708275</c:v>
                </c:pt>
                <c:pt idx="6">
                  <c:v>0.32002902757619739</c:v>
                </c:pt>
                <c:pt idx="7">
                  <c:v>0.13788098693759071</c:v>
                </c:pt>
              </c:numCache>
            </c:numRef>
          </c:val>
          <c:extLst>
            <c:ext xmlns:c16="http://schemas.microsoft.com/office/drawing/2014/chart" uri="{C3380CC4-5D6E-409C-BE32-E72D297353CC}">
              <c16:uniqueId val="{00000001-41D2-4030-8144-FD56AEE90ED7}"/>
            </c:ext>
          </c:extLst>
        </c:ser>
        <c:dLbls>
          <c:dLblPos val="ctr"/>
          <c:showLegendKey val="0"/>
          <c:showVal val="1"/>
          <c:showCatName val="0"/>
          <c:showSerName val="0"/>
          <c:showPercent val="0"/>
          <c:showBubbleSize val="0"/>
        </c:dLbls>
        <c:gapWidth val="50"/>
        <c:axId val="647819752"/>
        <c:axId val="647818112"/>
      </c:barChart>
      <c:catAx>
        <c:axId val="647819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818112"/>
        <c:crosses val="autoZero"/>
        <c:auto val="1"/>
        <c:lblAlgn val="ctr"/>
        <c:lblOffset val="100"/>
        <c:noMultiLvlLbl val="0"/>
      </c:catAx>
      <c:valAx>
        <c:axId val="647818112"/>
        <c:scaling>
          <c:orientation val="minMax"/>
          <c:max val="1"/>
        </c:scaling>
        <c:delete val="1"/>
        <c:axPos val="t"/>
        <c:numFmt formatCode="0%" sourceLinked="0"/>
        <c:majorTickMark val="none"/>
        <c:minorTickMark val="none"/>
        <c:tickLblPos val="nextTo"/>
        <c:crossAx val="647819752"/>
        <c:crosses val="autoZero"/>
        <c:crossBetween val="between"/>
      </c:valAx>
      <c:spPr>
        <a:noFill/>
        <a:ln>
          <a:noFill/>
        </a:ln>
        <a:effectLst/>
      </c:spPr>
    </c:plotArea>
    <c:legend>
      <c:legendPos val="b"/>
      <c:layout>
        <c:manualLayout>
          <c:xMode val="edge"/>
          <c:yMode val="edge"/>
          <c:x val="0.29901551152219807"/>
          <c:y val="0.9146493417592122"/>
          <c:w val="0.44016049281383918"/>
          <c:h val="7.808170645225356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7072651265999"/>
          <c:y val="2.1446044799917744E-2"/>
          <c:w val="0.61008531974029057"/>
          <c:h val="0.86830204726879157"/>
        </c:manualLayout>
      </c:layout>
      <c:barChart>
        <c:barDir val="bar"/>
        <c:grouping val="clustered"/>
        <c:varyColors val="0"/>
        <c:ser>
          <c:idx val="4"/>
          <c:order val="0"/>
          <c:tx>
            <c:strRef>
              <c:f>'Data &amp; Analytics Q7-Q10'!$C$18</c:f>
              <c:strCache>
                <c:ptCount val="1"/>
                <c:pt idx="0">
                  <c:v>South Africa</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&amp; Analytics Q7-Q10'!$A$19:$A$23</c:f>
              <c:strCache>
                <c:ptCount val="5"/>
                <c:pt idx="0">
                  <c:v>Technological advances</c:v>
                </c:pt>
                <c:pt idx="1">
                  <c:v>Demographic shifts</c:v>
                </c:pt>
                <c:pt idx="2">
                  <c:v>Shift in global economic power</c:v>
                </c:pt>
                <c:pt idx="3">
                  <c:v>Resource scarcity and climate change</c:v>
                </c:pt>
                <c:pt idx="4">
                  <c:v>Urbanisation</c:v>
                </c:pt>
              </c:strCache>
            </c:strRef>
          </c:cat>
          <c:val>
            <c:numRef>
              <c:f>'Data &amp; Analytics Q7-Q10'!$C$19:$C$23</c:f>
              <c:numCache>
                <c:formatCode>0.0%</c:formatCode>
                <c:ptCount val="5"/>
                <c:pt idx="0">
                  <c:v>0.95</c:v>
                </c:pt>
                <c:pt idx="1">
                  <c:v>0.7</c:v>
                </c:pt>
                <c:pt idx="2">
                  <c:v>0.4</c:v>
                </c:pt>
                <c:pt idx="3">
                  <c:v>0.35</c:v>
                </c:pt>
                <c:pt idx="4">
                  <c:v>0.32500000000000001</c:v>
                </c:pt>
              </c:numCache>
            </c:numRef>
          </c:val>
          <c:extLst>
            <c:ext xmlns:c16="http://schemas.microsoft.com/office/drawing/2014/chart" uri="{C3380CC4-5D6E-409C-BE32-E72D297353CC}">
              <c16:uniqueId val="{00000000-41D2-4030-8144-FD56AEE90ED7}"/>
            </c:ext>
          </c:extLst>
        </c:ser>
        <c:ser>
          <c:idx val="3"/>
          <c:order val="1"/>
          <c:tx>
            <c:strRef>
              <c:f>'Data &amp; Analytics Q7-Q10'!$B$18</c:f>
              <c:strCache>
                <c:ptCount val="1"/>
                <c:pt idx="0">
                  <c:v>Global</c:v>
                </c:pt>
              </c:strCache>
            </c:strRef>
          </c:tx>
          <c:spPr>
            <a:solidFill>
              <a:schemeClr val="tx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&amp; Analytics Q7-Q10'!$A$19:$A$23</c:f>
              <c:strCache>
                <c:ptCount val="5"/>
                <c:pt idx="0">
                  <c:v>Technological advances</c:v>
                </c:pt>
                <c:pt idx="1">
                  <c:v>Demographic shifts</c:v>
                </c:pt>
                <c:pt idx="2">
                  <c:v>Shift in global economic power</c:v>
                </c:pt>
                <c:pt idx="3">
                  <c:v>Resource scarcity and climate change</c:v>
                </c:pt>
                <c:pt idx="4">
                  <c:v>Urbanisation</c:v>
                </c:pt>
              </c:strCache>
            </c:strRef>
          </c:cat>
          <c:val>
            <c:numRef>
              <c:f>'Data &amp; Analytics Q7-Q10'!$B$19:$B$23</c:f>
              <c:numCache>
                <c:formatCode>0.0%</c:formatCode>
                <c:ptCount val="5"/>
                <c:pt idx="0">
                  <c:v>0.85631349782293176</c:v>
                </c:pt>
                <c:pt idx="1">
                  <c:v>0.56458635703918725</c:v>
                </c:pt>
                <c:pt idx="2">
                  <c:v>0.51306240928882441</c:v>
                </c:pt>
                <c:pt idx="3">
                  <c:v>0.35994194484760522</c:v>
                </c:pt>
                <c:pt idx="4">
                  <c:v>0.36865021770682149</c:v>
                </c:pt>
              </c:numCache>
            </c:numRef>
          </c:val>
          <c:extLst>
            <c:ext xmlns:c16="http://schemas.microsoft.com/office/drawing/2014/chart" uri="{C3380CC4-5D6E-409C-BE32-E72D297353CC}">
              <c16:uniqueId val="{00000001-41D2-4030-8144-FD56AEE90ED7}"/>
            </c:ext>
          </c:extLst>
        </c:ser>
        <c:dLbls>
          <c:dLblPos val="ctr"/>
          <c:showLegendKey val="0"/>
          <c:showVal val="1"/>
          <c:showCatName val="0"/>
          <c:showSerName val="0"/>
          <c:showPercent val="0"/>
          <c:showBubbleSize val="0"/>
        </c:dLbls>
        <c:gapWidth val="50"/>
        <c:axId val="647819752"/>
        <c:axId val="647818112"/>
      </c:barChart>
      <c:catAx>
        <c:axId val="647819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818112"/>
        <c:crosses val="autoZero"/>
        <c:auto val="1"/>
        <c:lblAlgn val="ctr"/>
        <c:lblOffset val="100"/>
        <c:noMultiLvlLbl val="0"/>
      </c:catAx>
      <c:valAx>
        <c:axId val="647818112"/>
        <c:scaling>
          <c:orientation val="minMax"/>
          <c:max val="1"/>
        </c:scaling>
        <c:delete val="1"/>
        <c:axPos val="t"/>
        <c:numFmt formatCode="0%" sourceLinked="0"/>
        <c:majorTickMark val="none"/>
        <c:minorTickMark val="none"/>
        <c:tickLblPos val="nextTo"/>
        <c:crossAx val="647819752"/>
        <c:crosses val="autoZero"/>
        <c:crossBetween val="between"/>
      </c:valAx>
      <c:spPr>
        <a:noFill/>
        <a:ln>
          <a:noFill/>
        </a:ln>
        <a:effectLst/>
      </c:spPr>
    </c:plotArea>
    <c:legend>
      <c:legendPos val="b"/>
      <c:layout>
        <c:manualLayout>
          <c:xMode val="edge"/>
          <c:yMode val="edge"/>
          <c:x val="0.29901551152219807"/>
          <c:y val="0.9146493417592122"/>
          <c:w val="0.44016049281383918"/>
          <c:h val="7.808170645225356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12930406581357"/>
          <c:y val="7.7347999025894953E-2"/>
          <c:w val="0.80267425189183383"/>
          <c:h val="0.63918743404497114"/>
        </c:manualLayout>
      </c:layout>
      <c:areaChart>
        <c:grouping val="standard"/>
        <c:varyColors val="0"/>
        <c:ser>
          <c:idx val="0"/>
          <c:order val="0"/>
          <c:tx>
            <c:strRef>
              <c:f>'Data &amp; Analytics Q7-Q10'!$B$421</c:f>
              <c:strCache>
                <c:ptCount val="1"/>
                <c:pt idx="0">
                  <c:v>Comprehensive</c:v>
                </c:pt>
              </c:strCache>
            </c:strRef>
          </c:tx>
          <c:spPr>
            <a:solidFill>
              <a:srgbClr val="FFFFFF"/>
            </a:solidFill>
            <a:ln>
              <a:noFill/>
            </a:ln>
            <a:effectLst/>
          </c:spPr>
          <c:cat>
            <c:strRef>
              <c:f>'Data &amp; Analytics Q7-Q10'!$A$422:$A$433</c:f>
              <c:strCache>
                <c:ptCount val="12"/>
                <c:pt idx="0">
                  <c:v>Customers' and clients' preferences and needs</c:v>
                </c:pt>
                <c:pt idx="1">
                  <c:v>Your brand and reputation</c:v>
                </c:pt>
                <c:pt idx="2">
                  <c:v>How technology trends benefit or disrupt the industry</c:v>
                </c:pt>
                <c:pt idx="3">
                  <c:v>Financial forecasts and projections</c:v>
                </c:pt>
                <c:pt idx="4">
                  <c:v>The risks to which the business is exposed</c:v>
                </c:pt>
                <c:pt idx="5">
                  <c:v>Employees' views and needs</c:v>
                </c:pt>
                <c:pt idx="6">
                  <c:v>Your supply chain</c:v>
                </c:pt>
                <c:pt idx="7">
                  <c:v>Benchmarking the performance of your industry peers</c:v>
                </c:pt>
                <c:pt idx="8">
                  <c:v>The effectiveness of your R&amp;D processes?</c:v>
                </c:pt>
                <c:pt idx="9">
                  <c:v>How efficiently you utilise the real estate you occupy</c:v>
                </c:pt>
                <c:pt idx="10">
                  <c:v>Tax implications/risks arising from your decisions</c:v>
                </c:pt>
                <c:pt idx="11">
                  <c:v>The impact of climate change on the business</c:v>
                </c:pt>
              </c:strCache>
            </c:strRef>
          </c:cat>
          <c:val>
            <c:numRef>
              <c:f>'Data &amp; Analytics Q7-Q10'!$B$422:$B$433</c:f>
              <c:numCache>
                <c:formatCode>0%</c:formatCode>
                <c:ptCount val="12"/>
                <c:pt idx="0">
                  <c:v>2.5000000000000001E-2</c:v>
                </c:pt>
                <c:pt idx="1">
                  <c:v>0.28205128205128205</c:v>
                </c:pt>
                <c:pt idx="2">
                  <c:v>8.3333333333333315E-2</c:v>
                </c:pt>
                <c:pt idx="3">
                  <c:v>0.48648648648648651</c:v>
                </c:pt>
                <c:pt idx="4">
                  <c:v>0.38888888888888895</c:v>
                </c:pt>
                <c:pt idx="5">
                  <c:v>0.15789473684210525</c:v>
                </c:pt>
                <c:pt idx="6">
                  <c:v>0.19047619047619047</c:v>
                </c:pt>
                <c:pt idx="7">
                  <c:v>0.11428571428571428</c:v>
                </c:pt>
                <c:pt idx="8">
                  <c:v>4.5454545454545456E-2</c:v>
                </c:pt>
                <c:pt idx="9">
                  <c:v>0.25</c:v>
                </c:pt>
                <c:pt idx="10">
                  <c:v>0.40909090909090912</c:v>
                </c:pt>
                <c:pt idx="11">
                  <c:v>0.14285714285714285</c:v>
                </c:pt>
              </c:numCache>
            </c:numRef>
          </c:val>
          <c:extLst>
            <c:ext xmlns:c16="http://schemas.microsoft.com/office/drawing/2014/chart" uri="{C3380CC4-5D6E-409C-BE32-E72D297353CC}">
              <c16:uniqueId val="{00000000-5EBA-4A91-8E95-E9D31DEA6D14}"/>
            </c:ext>
          </c:extLst>
        </c:ser>
        <c:dLbls>
          <c:showLegendKey val="0"/>
          <c:showVal val="0"/>
          <c:showCatName val="0"/>
          <c:showSerName val="0"/>
          <c:showPercent val="0"/>
          <c:showBubbleSize val="0"/>
        </c:dLbls>
        <c:axId val="503950416"/>
        <c:axId val="503950808"/>
      </c:areaChart>
      <c:dateAx>
        <c:axId val="503950416"/>
        <c:scaling>
          <c:orientation val="minMax"/>
        </c:scaling>
        <c:delete val="1"/>
        <c:axPos val="b"/>
        <c:numFmt formatCode="General" sourceLinked="1"/>
        <c:majorTickMark val="none"/>
        <c:minorTickMark val="none"/>
        <c:tickLblPos val="low"/>
        <c:crossAx val="503950808"/>
        <c:crosses val="autoZero"/>
        <c:auto val="0"/>
        <c:lblOffset val="500"/>
        <c:baseTimeUnit val="days"/>
      </c:dateAx>
      <c:valAx>
        <c:axId val="503950808"/>
        <c:scaling>
          <c:orientation val="minMax"/>
        </c:scaling>
        <c:delete val="1"/>
        <c:axPos val="l"/>
        <c:numFmt formatCode="0%" sourceLinked="1"/>
        <c:majorTickMark val="out"/>
        <c:minorTickMark val="none"/>
        <c:tickLblPos val="nextTo"/>
        <c:crossAx val="503950416"/>
        <c:crosses val="autoZero"/>
        <c:crossBetween val="midCat"/>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18909859783243"/>
          <c:y val="3.1668769936531956E-2"/>
          <c:w val="0.85215038239544849"/>
          <c:h val="0.67386300108520503"/>
        </c:manualLayout>
      </c:layout>
      <c:barChart>
        <c:barDir val="col"/>
        <c:grouping val="stacked"/>
        <c:varyColors val="0"/>
        <c:ser>
          <c:idx val="0"/>
          <c:order val="0"/>
          <c:tx>
            <c:strRef>
              <c:f>'Slide 20'!$B$4</c:f>
              <c:strCache>
                <c:ptCount val="1"/>
                <c:pt idx="0">
                  <c:v>Comprehensive</c:v>
                </c:pt>
              </c:strCache>
            </c:strRef>
          </c:tx>
          <c:spPr>
            <a:solidFill>
              <a:schemeClr val="accent1"/>
            </a:solidFill>
            <a:ln>
              <a:noFill/>
            </a:ln>
            <a:effectLst/>
          </c:spPr>
          <c:invertIfNegative val="0"/>
          <c:dLbls>
            <c:dLbl>
              <c:idx val="0"/>
              <c:layout>
                <c:manualLayout>
                  <c:x val="0"/>
                  <c:y val="-4.5679321911276265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8C-456C-A95C-D760E6CF3F68}"/>
                </c:ext>
              </c:extLst>
            </c:dLbl>
            <c:dLbl>
              <c:idx val="6"/>
              <c:layout>
                <c:manualLayout>
                  <c:x val="-9.7012029491656967E-4"/>
                  <c:y val="-6.199336545101779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8C-456C-A95C-D760E6CF3F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20'!$A$5:$A$12</c:f>
              <c:strCache>
                <c:ptCount val="8"/>
                <c:pt idx="0">
                  <c:v>Customers' and clients' preferences and needs</c:v>
                </c:pt>
                <c:pt idx="1">
                  <c:v>How technology trends benefit or disrupt the industry</c:v>
                </c:pt>
                <c:pt idx="2">
                  <c:v>Employees' views and needs</c:v>
                </c:pt>
                <c:pt idx="3">
                  <c:v>Benchmarking the performance of your industry peers</c:v>
                </c:pt>
                <c:pt idx="4">
                  <c:v>Your brand and reputation</c:v>
                </c:pt>
                <c:pt idx="5">
                  <c:v>The risks to which the business is exposed</c:v>
                </c:pt>
                <c:pt idx="6">
                  <c:v>The effectiveness of your R&amp;D processes?</c:v>
                </c:pt>
                <c:pt idx="7">
                  <c:v>Financial forecasts and projections</c:v>
                </c:pt>
              </c:strCache>
            </c:strRef>
          </c:cat>
          <c:val>
            <c:numRef>
              <c:f>'Slide 20'!$B$5:$B$12</c:f>
              <c:numCache>
                <c:formatCode>0%</c:formatCode>
                <c:ptCount val="8"/>
                <c:pt idx="0">
                  <c:v>2.5000000000000001E-2</c:v>
                </c:pt>
                <c:pt idx="1">
                  <c:v>8.3333333333333315E-2</c:v>
                </c:pt>
                <c:pt idx="2">
                  <c:v>0.15789473684210525</c:v>
                </c:pt>
                <c:pt idx="3">
                  <c:v>0.11428571428571428</c:v>
                </c:pt>
                <c:pt idx="4">
                  <c:v>0.28205128205128205</c:v>
                </c:pt>
                <c:pt idx="5">
                  <c:v>0.38888888888888895</c:v>
                </c:pt>
                <c:pt idx="6">
                  <c:v>4.5454545454545456E-2</c:v>
                </c:pt>
                <c:pt idx="7">
                  <c:v>0.48648648648648651</c:v>
                </c:pt>
              </c:numCache>
            </c:numRef>
          </c:val>
          <c:extLst>
            <c:ext xmlns:c16="http://schemas.microsoft.com/office/drawing/2014/chart" uri="{C3380CC4-5D6E-409C-BE32-E72D297353CC}">
              <c16:uniqueId val="{00000002-318C-456C-A95C-D760E6CF3F68}"/>
            </c:ext>
          </c:extLst>
        </c:ser>
        <c:ser>
          <c:idx val="2"/>
          <c:order val="1"/>
          <c:tx>
            <c:strRef>
              <c:f>'Slide 20'!$C$4</c:f>
              <c:strCache>
                <c:ptCount val="1"/>
                <c:pt idx="0">
                  <c:v>Data gap</c:v>
                </c:pt>
              </c:strCache>
            </c:strRef>
          </c:tx>
          <c:spPr>
            <a:solidFill>
              <a:srgbClr val="FFFFFF">
                <a:lumMod val="65000"/>
              </a:srgbClr>
            </a:solidFill>
            <a:ln w="25400">
              <a:noFill/>
            </a:ln>
            <a:effectLst/>
          </c:spPr>
          <c:invertIfNegative val="0"/>
          <c:cat>
            <c:strRef>
              <c:f>'Slide 20'!$A$5:$A$12</c:f>
              <c:strCache>
                <c:ptCount val="8"/>
                <c:pt idx="0">
                  <c:v>Customers' and clients' preferences and needs</c:v>
                </c:pt>
                <c:pt idx="1">
                  <c:v>How technology trends benefit or disrupt the industry</c:v>
                </c:pt>
                <c:pt idx="2">
                  <c:v>Employees' views and needs</c:v>
                </c:pt>
                <c:pt idx="3">
                  <c:v>Benchmarking the performance of your industry peers</c:v>
                </c:pt>
                <c:pt idx="4">
                  <c:v>Your brand and reputation</c:v>
                </c:pt>
                <c:pt idx="5">
                  <c:v>The risks to which the business is exposed</c:v>
                </c:pt>
                <c:pt idx="6">
                  <c:v>The effectiveness of your R&amp;D processes?</c:v>
                </c:pt>
                <c:pt idx="7">
                  <c:v>Financial forecasts and projections</c:v>
                </c:pt>
              </c:strCache>
            </c:strRef>
          </c:cat>
          <c:val>
            <c:numRef>
              <c:f>'Slide 20'!$C$5:$C$12</c:f>
              <c:numCache>
                <c:formatCode>0%</c:formatCode>
                <c:ptCount val="8"/>
                <c:pt idx="0">
                  <c:v>0.97499999999999998</c:v>
                </c:pt>
                <c:pt idx="1">
                  <c:v>0.81666666666666665</c:v>
                </c:pt>
                <c:pt idx="2">
                  <c:v>0.79210526315789465</c:v>
                </c:pt>
                <c:pt idx="3">
                  <c:v>0.76071428571428568</c:v>
                </c:pt>
                <c:pt idx="4">
                  <c:v>0.69294871794871793</c:v>
                </c:pt>
                <c:pt idx="5">
                  <c:v>0.51111111111111107</c:v>
                </c:pt>
                <c:pt idx="6">
                  <c:v>0.50454545454545463</c:v>
                </c:pt>
                <c:pt idx="7">
                  <c:v>0.43851351351351353</c:v>
                </c:pt>
              </c:numCache>
            </c:numRef>
          </c:val>
          <c:extLst>
            <c:ext xmlns:c16="http://schemas.microsoft.com/office/drawing/2014/chart" uri="{C3380CC4-5D6E-409C-BE32-E72D297353CC}">
              <c16:uniqueId val="{00000003-318C-456C-A95C-D760E6CF3F68}"/>
            </c:ext>
          </c:extLst>
        </c:ser>
        <c:dLbls>
          <c:showLegendKey val="0"/>
          <c:showVal val="0"/>
          <c:showCatName val="0"/>
          <c:showSerName val="0"/>
          <c:showPercent val="0"/>
          <c:showBubbleSize val="0"/>
        </c:dLbls>
        <c:gapWidth val="150"/>
        <c:overlap val="100"/>
        <c:axId val="503950416"/>
        <c:axId val="503950808"/>
      </c:barChart>
      <c:lineChart>
        <c:grouping val="stacked"/>
        <c:varyColors val="0"/>
        <c:ser>
          <c:idx val="1"/>
          <c:order val="2"/>
          <c:tx>
            <c:strRef>
              <c:f>'Slide 20'!$D$4</c:f>
              <c:strCache>
                <c:ptCount val="1"/>
                <c:pt idx="0">
                  <c:v>Critical/Important</c:v>
                </c:pt>
              </c:strCache>
            </c:strRef>
          </c:tx>
          <c:spPr>
            <a:ln w="28575" cap="rnd">
              <a:noFill/>
              <a:round/>
            </a:ln>
            <a:effectLst/>
          </c:spPr>
          <c:marker>
            <c:symbol val="x"/>
            <c:size val="10"/>
            <c:spPr>
              <a:solidFill>
                <a:srgbClr val="0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20'!$A$5:$A$12</c:f>
              <c:strCache>
                <c:ptCount val="8"/>
                <c:pt idx="0">
                  <c:v>Customers' and clients' preferences and needs</c:v>
                </c:pt>
                <c:pt idx="1">
                  <c:v>How technology trends benefit or disrupt the industry</c:v>
                </c:pt>
                <c:pt idx="2">
                  <c:v>Employees' views and needs</c:v>
                </c:pt>
                <c:pt idx="3">
                  <c:v>Benchmarking the performance of your industry peers</c:v>
                </c:pt>
                <c:pt idx="4">
                  <c:v>Your brand and reputation</c:v>
                </c:pt>
                <c:pt idx="5">
                  <c:v>The risks to which the business is exposed</c:v>
                </c:pt>
                <c:pt idx="6">
                  <c:v>The effectiveness of your R&amp;D processes?</c:v>
                </c:pt>
                <c:pt idx="7">
                  <c:v>Financial forecasts and projections</c:v>
                </c:pt>
              </c:strCache>
            </c:strRef>
          </c:cat>
          <c:val>
            <c:numRef>
              <c:f>'Slide 20'!$D$5:$D$12</c:f>
              <c:numCache>
                <c:formatCode>0%</c:formatCode>
                <c:ptCount val="8"/>
                <c:pt idx="0">
                  <c:v>1</c:v>
                </c:pt>
                <c:pt idx="1">
                  <c:v>0.9</c:v>
                </c:pt>
                <c:pt idx="2">
                  <c:v>0.95</c:v>
                </c:pt>
                <c:pt idx="3">
                  <c:v>0.875</c:v>
                </c:pt>
                <c:pt idx="4">
                  <c:v>0.97499999999999998</c:v>
                </c:pt>
                <c:pt idx="5">
                  <c:v>0.9</c:v>
                </c:pt>
                <c:pt idx="6">
                  <c:v>0.55000000000000004</c:v>
                </c:pt>
                <c:pt idx="7">
                  <c:v>0.92500000000000004</c:v>
                </c:pt>
              </c:numCache>
            </c:numRef>
          </c:val>
          <c:smooth val="0"/>
          <c:extLst>
            <c:ext xmlns:c16="http://schemas.microsoft.com/office/drawing/2014/chart" uri="{C3380CC4-5D6E-409C-BE32-E72D297353CC}">
              <c16:uniqueId val="{00000004-318C-456C-A95C-D760E6CF3F68}"/>
            </c:ext>
          </c:extLst>
        </c:ser>
        <c:dLbls>
          <c:showLegendKey val="0"/>
          <c:showVal val="0"/>
          <c:showCatName val="0"/>
          <c:showSerName val="0"/>
          <c:showPercent val="0"/>
          <c:showBubbleSize val="0"/>
        </c:dLbls>
        <c:marker val="1"/>
        <c:smooth val="0"/>
        <c:axId val="503950416"/>
        <c:axId val="503950808"/>
      </c:lineChart>
      <c:dateAx>
        <c:axId val="503950416"/>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950808"/>
        <c:crosses val="autoZero"/>
        <c:auto val="0"/>
        <c:lblOffset val="500"/>
        <c:baseTimeUnit val="days"/>
      </c:dateAx>
      <c:valAx>
        <c:axId val="503950808"/>
        <c:scaling>
          <c:orientation val="minMax"/>
        </c:scaling>
        <c:delete val="1"/>
        <c:axPos val="l"/>
        <c:numFmt formatCode="0%" sourceLinked="1"/>
        <c:majorTickMark val="out"/>
        <c:minorTickMark val="none"/>
        <c:tickLblPos val="nextTo"/>
        <c:crossAx val="50395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0502952236119925"/>
          <c:y val="2.1446044799917744E-2"/>
          <c:w val="0.46676307467382844"/>
          <c:h val="0.80012015543511605"/>
        </c:manualLayout>
      </c:layout>
      <c:barChart>
        <c:barDir val="bar"/>
        <c:grouping val="clustered"/>
        <c:varyColors val="0"/>
        <c:ser>
          <c:idx val="4"/>
          <c:order val="0"/>
          <c:tx>
            <c:strRef>
              <c:f>'Data &amp; Analytics Q7-Q10'!$C$442</c:f>
              <c:strCache>
                <c:ptCount val="1"/>
                <c:pt idx="0">
                  <c:v>South Africa</c:v>
                </c:pt>
              </c:strCache>
            </c:strRef>
          </c:tx>
          <c:spPr>
            <a:solidFill>
              <a:srgbClr val="E0301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&amp; Analytics Q7-Q10'!$A$443:$A$450</c:f>
              <c:strCache>
                <c:ptCount val="8"/>
                <c:pt idx="0">
                  <c:v>Data siloing and lack of sharing</c:v>
                </c:pt>
                <c:pt idx="1">
                  <c:v>Lack of analytical talent</c:v>
                </c:pt>
                <c:pt idx="2">
                  <c:v>Unwillingness of customers and clients to share information</c:v>
                </c:pt>
                <c:pt idx="3">
                  <c:v>Poor data reliability (e.g. errors and incomplete data)</c:v>
                </c:pt>
                <c:pt idx="4">
                  <c:v>Inability to quantify external information</c:v>
                </c:pt>
                <c:pt idx="5">
                  <c:v>Inadequate IT infrastructure</c:v>
                </c:pt>
                <c:pt idx="6">
                  <c:v>Inability to navigate customer information privacy rules (e.g. GDPR)</c:v>
                </c:pt>
                <c:pt idx="7">
                  <c:v>Inability to adequately protect and secure the data</c:v>
                </c:pt>
              </c:strCache>
            </c:strRef>
          </c:cat>
          <c:val>
            <c:numRef>
              <c:f>'Data &amp; Analytics Q7-Q10'!$C$443:$C$450</c:f>
              <c:numCache>
                <c:formatCode>0.0%</c:formatCode>
                <c:ptCount val="8"/>
                <c:pt idx="0" formatCode="###0.0%">
                  <c:v>0.625</c:v>
                </c:pt>
                <c:pt idx="1">
                  <c:v>0.5</c:v>
                </c:pt>
                <c:pt idx="2">
                  <c:v>0.5</c:v>
                </c:pt>
                <c:pt idx="3">
                  <c:v>0.40625</c:v>
                </c:pt>
                <c:pt idx="4">
                  <c:v>0.40625</c:v>
                </c:pt>
                <c:pt idx="5">
                  <c:v>0.28125</c:v>
                </c:pt>
                <c:pt idx="6">
                  <c:v>0.15625</c:v>
                </c:pt>
                <c:pt idx="7">
                  <c:v>6.25E-2</c:v>
                </c:pt>
              </c:numCache>
            </c:numRef>
          </c:val>
          <c:extLst>
            <c:ext xmlns:c16="http://schemas.microsoft.com/office/drawing/2014/chart" uri="{C3380CC4-5D6E-409C-BE32-E72D297353CC}">
              <c16:uniqueId val="{00000000-41D2-4030-8144-FD56AEE90ED7}"/>
            </c:ext>
          </c:extLst>
        </c:ser>
        <c:ser>
          <c:idx val="3"/>
          <c:order val="1"/>
          <c:tx>
            <c:strRef>
              <c:f>'Data &amp; Analytics Q7-Q10'!$B$442</c:f>
              <c:strCache>
                <c:ptCount val="1"/>
                <c:pt idx="0">
                  <c:v>Global</c:v>
                </c:pt>
              </c:strCache>
            </c:strRef>
          </c:tx>
          <c:spPr>
            <a:solidFill>
              <a:srgbClr val="0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&amp; Analytics Q7-Q10'!$A$443:$A$450</c:f>
              <c:strCache>
                <c:ptCount val="8"/>
                <c:pt idx="0">
                  <c:v>Data siloing and lack of sharing</c:v>
                </c:pt>
                <c:pt idx="1">
                  <c:v>Lack of analytical talent</c:v>
                </c:pt>
                <c:pt idx="2">
                  <c:v>Unwillingness of customers and clients to share information</c:v>
                </c:pt>
                <c:pt idx="3">
                  <c:v>Poor data reliability (e.g. errors and incomplete data)</c:v>
                </c:pt>
                <c:pt idx="4">
                  <c:v>Inability to quantify external information</c:v>
                </c:pt>
                <c:pt idx="5">
                  <c:v>Inadequate IT infrastructure</c:v>
                </c:pt>
                <c:pt idx="6">
                  <c:v>Inability to navigate customer information privacy rules (e.g. GDPR)</c:v>
                </c:pt>
                <c:pt idx="7">
                  <c:v>Inability to adequately protect and secure the data</c:v>
                </c:pt>
              </c:strCache>
            </c:strRef>
          </c:cat>
          <c:val>
            <c:numRef>
              <c:f>'Data &amp; Analytics Q7-Q10'!$B$443:$B$450</c:f>
              <c:numCache>
                <c:formatCode>0.0%</c:formatCode>
                <c:ptCount val="8"/>
                <c:pt idx="0" formatCode="###0.0%">
                  <c:v>0.51016042780748661</c:v>
                </c:pt>
                <c:pt idx="1">
                  <c:v>0.54224598930481283</c:v>
                </c:pt>
                <c:pt idx="2">
                  <c:v>0.4213903743315508</c:v>
                </c:pt>
                <c:pt idx="3">
                  <c:v>0.49732620320855614</c:v>
                </c:pt>
                <c:pt idx="4">
                  <c:v>0.39679144385026738</c:v>
                </c:pt>
                <c:pt idx="5">
                  <c:v>0.34545454545454546</c:v>
                </c:pt>
                <c:pt idx="6">
                  <c:v>0.14866310160427806</c:v>
                </c:pt>
                <c:pt idx="7">
                  <c:v>8.0213903743315509E-2</c:v>
                </c:pt>
              </c:numCache>
            </c:numRef>
          </c:val>
          <c:extLst>
            <c:ext xmlns:c16="http://schemas.microsoft.com/office/drawing/2014/chart" uri="{C3380CC4-5D6E-409C-BE32-E72D297353CC}">
              <c16:uniqueId val="{00000001-41D2-4030-8144-FD56AEE90ED7}"/>
            </c:ext>
          </c:extLst>
        </c:ser>
        <c:dLbls>
          <c:dLblPos val="ctr"/>
          <c:showLegendKey val="0"/>
          <c:showVal val="1"/>
          <c:showCatName val="0"/>
          <c:showSerName val="0"/>
          <c:showPercent val="0"/>
          <c:showBubbleSize val="0"/>
        </c:dLbls>
        <c:gapWidth val="50"/>
        <c:axId val="647819752"/>
        <c:axId val="647818112"/>
      </c:barChart>
      <c:catAx>
        <c:axId val="647819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818112"/>
        <c:crosses val="autoZero"/>
        <c:auto val="1"/>
        <c:lblAlgn val="ctr"/>
        <c:lblOffset val="100"/>
        <c:noMultiLvlLbl val="0"/>
      </c:catAx>
      <c:valAx>
        <c:axId val="647818112"/>
        <c:scaling>
          <c:orientation val="minMax"/>
          <c:max val="1"/>
        </c:scaling>
        <c:delete val="1"/>
        <c:axPos val="t"/>
        <c:numFmt formatCode="0%" sourceLinked="0"/>
        <c:majorTickMark val="none"/>
        <c:minorTickMark val="none"/>
        <c:tickLblPos val="nextTo"/>
        <c:crossAx val="647819752"/>
        <c:crosses val="autoZero"/>
        <c:crossBetween val="between"/>
      </c:valAx>
      <c:spPr>
        <a:noFill/>
        <a:ln>
          <a:noFill/>
        </a:ln>
        <a:effectLst/>
      </c:spPr>
    </c:plotArea>
    <c:legend>
      <c:legendPos val="b"/>
      <c:layout>
        <c:manualLayout>
          <c:xMode val="edge"/>
          <c:yMode val="edge"/>
          <c:x val="0.42478816608985387"/>
          <c:y val="0.86594794968810707"/>
          <c:w val="0.44016049281383918"/>
          <c:h val="7.808170645225356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1875127008825217"/>
          <c:y val="2.1446044799917744E-2"/>
          <c:w val="0.45304129894942469"/>
          <c:h val="0.86830204726879157"/>
        </c:manualLayout>
      </c:layout>
      <c:barChart>
        <c:barDir val="bar"/>
        <c:grouping val="clustered"/>
        <c:varyColors val="0"/>
        <c:ser>
          <c:idx val="4"/>
          <c:order val="0"/>
          <c:tx>
            <c:strRef>
              <c:f>'Growth Q1-6'!$C$812</c:f>
              <c:strCache>
                <c:ptCount val="1"/>
                <c:pt idx="0">
                  <c:v>South Africa</c:v>
                </c:pt>
              </c:strCache>
            </c:strRef>
          </c:tx>
          <c:spPr>
            <a:solidFill>
              <a:srgbClr val="E0301E"/>
            </a:solidFill>
            <a:ln>
              <a:noFill/>
            </a:ln>
            <a:effectLst/>
          </c:spPr>
          <c:invertIfNegative val="0"/>
          <c:dLbls>
            <c:dLbl>
              <c:idx val="6"/>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262-412D-936A-92D77B607554}"/>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'Growth Q1-6'!$A$813:$A$819</c:f>
              <c:strCache>
                <c:ptCount val="7"/>
                <c:pt idx="0">
                  <c:v>We are not able to innovate effectively</c:v>
                </c:pt>
                <c:pt idx="1">
                  <c:v>We are unable to pursue a market opportunity</c:v>
                </c:pt>
                <c:pt idx="2">
                  <c:v>Our people costs are rising more than expected</c:v>
                </c:pt>
                <c:pt idx="3">
                  <c:v>We are missing our growth targets</c:v>
                </c:pt>
                <c:pt idx="4">
                  <c:v>Our quality standards and/or customer experience are impacted</c:v>
                </c:pt>
                <c:pt idx="5">
                  <c:v>We cancelled or delayed a key strategic initiative</c:v>
                </c:pt>
                <c:pt idx="6">
                  <c:v>There is no impact on my organisation's growth and profitability</c:v>
                </c:pt>
              </c:strCache>
            </c:strRef>
          </c:cat>
          <c:val>
            <c:numRef>
              <c:f>'Growth Q1-6'!$C$813:$C$819</c:f>
              <c:numCache>
                <c:formatCode>0.0%</c:formatCode>
                <c:ptCount val="7"/>
                <c:pt idx="0">
                  <c:v>0.84615384615384615</c:v>
                </c:pt>
                <c:pt idx="1">
                  <c:v>0.46153846153846151</c:v>
                </c:pt>
                <c:pt idx="2">
                  <c:v>0.46153846153846151</c:v>
                </c:pt>
                <c:pt idx="3">
                  <c:v>0.38461538461538469</c:v>
                </c:pt>
                <c:pt idx="4">
                  <c:v>0.38461538461538469</c:v>
                </c:pt>
                <c:pt idx="5">
                  <c:v>0.30769230769230771</c:v>
                </c:pt>
                <c:pt idx="6">
                  <c:v>0</c:v>
                </c:pt>
              </c:numCache>
            </c:numRef>
          </c:val>
          <c:extLst>
            <c:ext xmlns:c16="http://schemas.microsoft.com/office/drawing/2014/chart" uri="{C3380CC4-5D6E-409C-BE32-E72D297353CC}">
              <c16:uniqueId val="{00000000-41D2-4030-8144-FD56AEE90ED7}"/>
            </c:ext>
          </c:extLst>
        </c:ser>
        <c:ser>
          <c:idx val="3"/>
          <c:order val="1"/>
          <c:tx>
            <c:strRef>
              <c:f>'Growth Q1-6'!$B$812</c:f>
              <c:strCache>
                <c:ptCount val="1"/>
                <c:pt idx="0">
                  <c:v>Global</c:v>
                </c:pt>
              </c:strCache>
            </c:strRef>
          </c:tx>
          <c:spPr>
            <a:solidFill>
              <a:srgbClr val="000000"/>
            </a:solidFill>
            <a:ln>
              <a:noFill/>
            </a:ln>
            <a:effectLst/>
          </c:spPr>
          <c:invertIfNegative val="0"/>
          <c:dLbls>
            <c:dLbl>
              <c:idx val="6"/>
              <c:layout>
                <c:manualLayout>
                  <c:x val="1.3787526967029E-3"/>
                  <c:y val="2.6257091461428573E-3"/>
                </c:manualLayout>
              </c:layout>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accent4">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4894181993739048E-2"/>
                      <c:h val="5.540028187015076E-2"/>
                    </c:manualLayout>
                  </c15:layout>
                </c:ext>
                <c:ext xmlns:c16="http://schemas.microsoft.com/office/drawing/2014/chart" uri="{C3380CC4-5D6E-409C-BE32-E72D297353CC}">
                  <c16:uniqueId val="{00000001-0262-412D-936A-92D77B607554}"/>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Q1-6'!$A$813:$A$819</c:f>
              <c:strCache>
                <c:ptCount val="7"/>
                <c:pt idx="0">
                  <c:v>We are not able to innovate effectively</c:v>
                </c:pt>
                <c:pt idx="1">
                  <c:v>We are unable to pursue a market opportunity</c:v>
                </c:pt>
                <c:pt idx="2">
                  <c:v>Our people costs are rising more than expected</c:v>
                </c:pt>
                <c:pt idx="3">
                  <c:v>We are missing our growth targets</c:v>
                </c:pt>
                <c:pt idx="4">
                  <c:v>Our quality standards and/or customer experience are impacted</c:v>
                </c:pt>
                <c:pt idx="5">
                  <c:v>We cancelled or delayed a key strategic initiative</c:v>
                </c:pt>
                <c:pt idx="6">
                  <c:v>There is no impact on my organisation's growth and profitability</c:v>
                </c:pt>
              </c:strCache>
            </c:strRef>
          </c:cat>
          <c:val>
            <c:numRef>
              <c:f>'Growth Q1-6'!$B$813:$B$819</c:f>
              <c:numCache>
                <c:formatCode>0.0%</c:formatCode>
                <c:ptCount val="7"/>
                <c:pt idx="0">
                  <c:v>0.55391120507399583</c:v>
                </c:pt>
                <c:pt idx="1">
                  <c:v>0.43551797040169132</c:v>
                </c:pt>
                <c:pt idx="2">
                  <c:v>0.52431289640591972</c:v>
                </c:pt>
                <c:pt idx="3">
                  <c:v>0.43551797040169132</c:v>
                </c:pt>
                <c:pt idx="4">
                  <c:v>0.47357293868921774</c:v>
                </c:pt>
                <c:pt idx="5">
                  <c:v>0.21775898520084566</c:v>
                </c:pt>
                <c:pt idx="6">
                  <c:v>4.2283298097251586E-2</c:v>
                </c:pt>
              </c:numCache>
            </c:numRef>
          </c:val>
          <c:extLst>
            <c:ext xmlns:c16="http://schemas.microsoft.com/office/drawing/2014/chart" uri="{C3380CC4-5D6E-409C-BE32-E72D297353CC}">
              <c16:uniqueId val="{00000001-41D2-4030-8144-FD56AEE90ED7}"/>
            </c:ext>
          </c:extLst>
        </c:ser>
        <c:dLbls>
          <c:dLblPos val="ctr"/>
          <c:showLegendKey val="0"/>
          <c:showVal val="1"/>
          <c:showCatName val="0"/>
          <c:showSerName val="0"/>
          <c:showPercent val="0"/>
          <c:showBubbleSize val="0"/>
        </c:dLbls>
        <c:gapWidth val="50"/>
        <c:axId val="647819752"/>
        <c:axId val="647818112"/>
      </c:barChart>
      <c:catAx>
        <c:axId val="647819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818112"/>
        <c:crosses val="autoZero"/>
        <c:auto val="1"/>
        <c:lblAlgn val="ctr"/>
        <c:lblOffset val="100"/>
        <c:noMultiLvlLbl val="0"/>
      </c:catAx>
      <c:valAx>
        <c:axId val="647818112"/>
        <c:scaling>
          <c:orientation val="minMax"/>
          <c:max val="1"/>
        </c:scaling>
        <c:delete val="1"/>
        <c:axPos val="t"/>
        <c:numFmt formatCode="0%" sourceLinked="0"/>
        <c:majorTickMark val="none"/>
        <c:minorTickMark val="none"/>
        <c:tickLblPos val="nextTo"/>
        <c:crossAx val="647819752"/>
        <c:crosses val="autoZero"/>
        <c:crossBetween val="between"/>
      </c:valAx>
      <c:spPr>
        <a:noFill/>
        <a:ln>
          <a:noFill/>
        </a:ln>
        <a:effectLst/>
      </c:spPr>
    </c:plotArea>
    <c:legend>
      <c:legendPos val="b"/>
      <c:layout>
        <c:manualLayout>
          <c:xMode val="edge"/>
          <c:yMode val="edge"/>
          <c:x val="0.29901551152219807"/>
          <c:y val="0.9146493417592122"/>
          <c:w val="0.44016049281383918"/>
          <c:h val="7.808170645225356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6078487845722151"/>
          <c:y val="2.1446110212932665E-2"/>
          <c:w val="0.61008531974029057"/>
          <c:h val="0.86830204726879157"/>
        </c:manualLayout>
      </c:layout>
      <c:barChart>
        <c:barDir val="bar"/>
        <c:grouping val="clustered"/>
        <c:varyColors val="0"/>
        <c:ser>
          <c:idx val="4"/>
          <c:order val="0"/>
          <c:tx>
            <c:strRef>
              <c:f>'Talent Q11-12'!$C$47</c:f>
              <c:strCache>
                <c:ptCount val="1"/>
                <c:pt idx="0">
                  <c:v>South Africa</c:v>
                </c:pt>
              </c:strCache>
            </c:strRef>
          </c:tx>
          <c:spPr>
            <a:solidFill>
              <a:srgbClr val="E0301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'Talent Q11-12'!$A$48:$A$52</c:f>
              <c:strCache>
                <c:ptCount val="5"/>
                <c:pt idx="0">
                  <c:v>Significant retraining / upskilling</c:v>
                </c:pt>
                <c:pt idx="1">
                  <c:v>Establishing a strong pipeline direct from education</c:v>
                </c:pt>
                <c:pt idx="2">
                  <c:v>Hiring from outside my industry</c:v>
                </c:pt>
                <c:pt idx="3">
                  <c:v>Hiring from competitors</c:v>
                </c:pt>
                <c:pt idx="4">
                  <c:v>Changing composition of workforce between permanent and contingent</c:v>
                </c:pt>
              </c:strCache>
            </c:strRef>
          </c:cat>
          <c:val>
            <c:numRef>
              <c:f>'Talent Q11-12'!$C$48:$C$52</c:f>
              <c:numCache>
                <c:formatCode>0.0%</c:formatCode>
                <c:ptCount val="5"/>
                <c:pt idx="0">
                  <c:v>0.375</c:v>
                </c:pt>
                <c:pt idx="1">
                  <c:v>0.2</c:v>
                </c:pt>
                <c:pt idx="2">
                  <c:v>0.17499999999999999</c:v>
                </c:pt>
                <c:pt idx="3">
                  <c:v>0.15</c:v>
                </c:pt>
                <c:pt idx="4">
                  <c:v>0.1</c:v>
                </c:pt>
              </c:numCache>
            </c:numRef>
          </c:val>
          <c:extLst>
            <c:ext xmlns:c16="http://schemas.microsoft.com/office/drawing/2014/chart" uri="{C3380CC4-5D6E-409C-BE32-E72D297353CC}">
              <c16:uniqueId val="{00000000-41D2-4030-8144-FD56AEE90ED7}"/>
            </c:ext>
          </c:extLst>
        </c:ser>
        <c:ser>
          <c:idx val="3"/>
          <c:order val="1"/>
          <c:tx>
            <c:strRef>
              <c:f>'Talent Q11-12'!$B$47</c:f>
              <c:strCache>
                <c:ptCount val="1"/>
                <c:pt idx="0">
                  <c:v>Global</c:v>
                </c:pt>
              </c:strCache>
            </c:strRef>
          </c:tx>
          <c:spPr>
            <a:solidFill>
              <a:srgbClr val="0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'Talent Q11-12'!$A$48:$A$52</c:f>
              <c:strCache>
                <c:ptCount val="5"/>
                <c:pt idx="0">
                  <c:v>Significant retraining / upskilling</c:v>
                </c:pt>
                <c:pt idx="1">
                  <c:v>Establishing a strong pipeline direct from education</c:v>
                </c:pt>
                <c:pt idx="2">
                  <c:v>Hiring from outside my industry</c:v>
                </c:pt>
                <c:pt idx="3">
                  <c:v>Hiring from competitors</c:v>
                </c:pt>
                <c:pt idx="4">
                  <c:v>Changing composition of workforce between permanent and contingent</c:v>
                </c:pt>
              </c:strCache>
            </c:strRef>
          </c:cat>
          <c:val>
            <c:numRef>
              <c:f>'Talent Q11-12'!$B$48:$B$52</c:f>
              <c:numCache>
                <c:formatCode>0.0%</c:formatCode>
                <c:ptCount val="5"/>
                <c:pt idx="0">
                  <c:v>0.46008708272859217</c:v>
                </c:pt>
                <c:pt idx="1">
                  <c:v>0.1676342525399129</c:v>
                </c:pt>
                <c:pt idx="2">
                  <c:v>0.18069666182873731</c:v>
                </c:pt>
                <c:pt idx="3">
                  <c:v>0.14223512336719885</c:v>
                </c:pt>
                <c:pt idx="4">
                  <c:v>4.9346879535558781E-2</c:v>
                </c:pt>
              </c:numCache>
            </c:numRef>
          </c:val>
          <c:extLst>
            <c:ext xmlns:c16="http://schemas.microsoft.com/office/drawing/2014/chart" uri="{C3380CC4-5D6E-409C-BE32-E72D297353CC}">
              <c16:uniqueId val="{00000001-41D2-4030-8144-FD56AEE90ED7}"/>
            </c:ext>
          </c:extLst>
        </c:ser>
        <c:dLbls>
          <c:dLblPos val="ctr"/>
          <c:showLegendKey val="0"/>
          <c:showVal val="1"/>
          <c:showCatName val="0"/>
          <c:showSerName val="0"/>
          <c:showPercent val="0"/>
          <c:showBubbleSize val="0"/>
        </c:dLbls>
        <c:gapWidth val="50"/>
        <c:axId val="647819752"/>
        <c:axId val="647818112"/>
      </c:barChart>
      <c:catAx>
        <c:axId val="647819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818112"/>
        <c:crosses val="autoZero"/>
        <c:auto val="1"/>
        <c:lblAlgn val="ctr"/>
        <c:lblOffset val="100"/>
        <c:noMultiLvlLbl val="0"/>
      </c:catAx>
      <c:valAx>
        <c:axId val="647818112"/>
        <c:scaling>
          <c:orientation val="minMax"/>
          <c:max val="1"/>
        </c:scaling>
        <c:delete val="1"/>
        <c:axPos val="t"/>
        <c:numFmt formatCode="0%" sourceLinked="0"/>
        <c:majorTickMark val="none"/>
        <c:minorTickMark val="none"/>
        <c:tickLblPos val="nextTo"/>
        <c:crossAx val="647819752"/>
        <c:crosses val="autoZero"/>
        <c:crossBetween val="between"/>
      </c:valAx>
      <c:spPr>
        <a:noFill/>
        <a:ln>
          <a:noFill/>
        </a:ln>
        <a:effectLst/>
      </c:spPr>
    </c:plotArea>
    <c:legend>
      <c:legendPos val="b"/>
      <c:layout>
        <c:manualLayout>
          <c:xMode val="edge"/>
          <c:yMode val="edge"/>
          <c:x val="0.29901551152219807"/>
          <c:y val="0.9146493417592122"/>
          <c:w val="0.44016049281383918"/>
          <c:h val="7.808170645225356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617072651265999"/>
          <c:y val="2.1446044799917744E-2"/>
          <c:w val="0.61008531974029057"/>
          <c:h val="0.86830204726879157"/>
        </c:manualLayout>
      </c:layout>
      <c:barChart>
        <c:barDir val="bar"/>
        <c:grouping val="stacked"/>
        <c:varyColors val="0"/>
        <c:ser>
          <c:idx val="4"/>
          <c:order val="0"/>
          <c:tx>
            <c:strRef>
              <c:f>'AI Q 13-16 '!$C$27</c:f>
              <c:strCache>
                <c:ptCount val="1"/>
                <c:pt idx="0">
                  <c:v>Agree</c:v>
                </c:pt>
              </c:strCache>
            </c:strRef>
          </c:tx>
          <c:spPr>
            <a:solidFill>
              <a:srgbClr val="0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 Q 13-16 '!$A$28:$A$34</c:f>
              <c:strCache>
                <c:ptCount val="7"/>
                <c:pt idx="0">
                  <c:v>Significantly change the way you do business in the next 5 years</c:v>
                </c:pt>
                <c:pt idx="1">
                  <c:v>Need to be explainable in order to be trusted</c:v>
                </c:pt>
                <c:pt idx="2">
                  <c:v>Be good for society</c:v>
                </c:pt>
                <c:pt idx="3">
                  <c:v>Have a larger impact on the world than the Internet revolution</c:v>
                </c:pt>
                <c:pt idx="4">
                  <c:v>Displace more jobs than it creates in the long run</c:v>
                </c:pt>
                <c:pt idx="5">
                  <c:v> Become as smart as humans</c:v>
                </c:pt>
                <c:pt idx="6">
                  <c:v>Eliminate human bias such as gender bias</c:v>
                </c:pt>
              </c:strCache>
            </c:strRef>
          </c:cat>
          <c:val>
            <c:numRef>
              <c:f>'AI Q 13-16 '!$C$28:$C$34</c:f>
              <c:numCache>
                <c:formatCode>0%</c:formatCode>
                <c:ptCount val="7"/>
                <c:pt idx="0">
                  <c:v>0.4</c:v>
                </c:pt>
                <c:pt idx="1">
                  <c:v>0.57499999999999996</c:v>
                </c:pt>
                <c:pt idx="2">
                  <c:v>0.57499999999999996</c:v>
                </c:pt>
                <c:pt idx="3">
                  <c:v>0.3</c:v>
                </c:pt>
                <c:pt idx="4">
                  <c:v>0.45</c:v>
                </c:pt>
                <c:pt idx="5">
                  <c:v>0.35</c:v>
                </c:pt>
                <c:pt idx="6">
                  <c:v>0.4</c:v>
                </c:pt>
              </c:numCache>
            </c:numRef>
          </c:val>
          <c:extLst>
            <c:ext xmlns:c16="http://schemas.microsoft.com/office/drawing/2014/chart" uri="{C3380CC4-5D6E-409C-BE32-E72D297353CC}">
              <c16:uniqueId val="{00000000-41D2-4030-8144-FD56AEE90ED7}"/>
            </c:ext>
          </c:extLst>
        </c:ser>
        <c:ser>
          <c:idx val="3"/>
          <c:order val="1"/>
          <c:tx>
            <c:strRef>
              <c:f>'AI Q 13-16 '!$B$27</c:f>
              <c:strCache>
                <c:ptCount val="1"/>
                <c:pt idx="0">
                  <c:v>Strongly agree</c:v>
                </c:pt>
              </c:strCache>
            </c:strRef>
          </c:tx>
          <c:spPr>
            <a:solidFill>
              <a:srgbClr val="E0301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 Q 13-16 '!$A$28:$A$34</c:f>
              <c:strCache>
                <c:ptCount val="7"/>
                <c:pt idx="0">
                  <c:v>Significantly change the way you do business in the next 5 years</c:v>
                </c:pt>
                <c:pt idx="1">
                  <c:v>Need to be explainable in order to be trusted</c:v>
                </c:pt>
                <c:pt idx="2">
                  <c:v>Be good for society</c:v>
                </c:pt>
                <c:pt idx="3">
                  <c:v>Have a larger impact on the world than the Internet revolution</c:v>
                </c:pt>
                <c:pt idx="4">
                  <c:v>Displace more jobs than it creates in the long run</c:v>
                </c:pt>
                <c:pt idx="5">
                  <c:v> Become as smart as humans</c:v>
                </c:pt>
                <c:pt idx="6">
                  <c:v>Eliminate human bias such as gender bias</c:v>
                </c:pt>
              </c:strCache>
            </c:strRef>
          </c:cat>
          <c:val>
            <c:numRef>
              <c:f>'AI Q 13-16 '!$B$28:$B$34</c:f>
              <c:numCache>
                <c:formatCode>0%</c:formatCode>
                <c:ptCount val="7"/>
                <c:pt idx="0">
                  <c:v>0.5</c:v>
                </c:pt>
                <c:pt idx="1">
                  <c:v>0.25</c:v>
                </c:pt>
                <c:pt idx="2">
                  <c:v>0.2</c:v>
                </c:pt>
                <c:pt idx="3">
                  <c:v>0.3</c:v>
                </c:pt>
                <c:pt idx="4">
                  <c:v>0.1</c:v>
                </c:pt>
                <c:pt idx="5">
                  <c:v>0.15</c:v>
                </c:pt>
                <c:pt idx="6">
                  <c:v>7.4999999999999997E-2</c:v>
                </c:pt>
              </c:numCache>
            </c:numRef>
          </c:val>
          <c:extLst>
            <c:ext xmlns:c16="http://schemas.microsoft.com/office/drawing/2014/chart" uri="{C3380CC4-5D6E-409C-BE32-E72D297353CC}">
              <c16:uniqueId val="{00000001-41D2-4030-8144-FD56AEE90ED7}"/>
            </c:ext>
          </c:extLst>
        </c:ser>
        <c:dLbls>
          <c:dLblPos val="ctr"/>
          <c:showLegendKey val="0"/>
          <c:showVal val="1"/>
          <c:showCatName val="0"/>
          <c:showSerName val="0"/>
          <c:showPercent val="0"/>
          <c:showBubbleSize val="0"/>
        </c:dLbls>
        <c:gapWidth val="50"/>
        <c:overlap val="100"/>
        <c:axId val="647819752"/>
        <c:axId val="647818112"/>
      </c:barChart>
      <c:catAx>
        <c:axId val="647819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818112"/>
        <c:crosses val="autoZero"/>
        <c:auto val="1"/>
        <c:lblAlgn val="ctr"/>
        <c:lblOffset val="100"/>
        <c:noMultiLvlLbl val="0"/>
      </c:catAx>
      <c:valAx>
        <c:axId val="647818112"/>
        <c:scaling>
          <c:orientation val="minMax"/>
          <c:max val="1"/>
        </c:scaling>
        <c:delete val="1"/>
        <c:axPos val="t"/>
        <c:numFmt formatCode="0%" sourceLinked="0"/>
        <c:majorTickMark val="none"/>
        <c:minorTickMark val="none"/>
        <c:tickLblPos val="nextTo"/>
        <c:crossAx val="647819752"/>
        <c:crosses val="autoZero"/>
        <c:crossBetween val="between"/>
      </c:valAx>
      <c:spPr>
        <a:noFill/>
        <a:ln>
          <a:noFill/>
        </a:ln>
        <a:effectLst/>
      </c:spPr>
    </c:plotArea>
    <c:legend>
      <c:legendPos val="b"/>
      <c:layout>
        <c:manualLayout>
          <c:xMode val="edge"/>
          <c:yMode val="edge"/>
          <c:x val="0.34061493293861023"/>
          <c:y val="0.91164740312967274"/>
          <c:w val="0.21102271891044327"/>
          <c:h val="8.835259687032742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46879099948992475"/>
          <c:y val="2.1446044799917744E-2"/>
          <c:w val="0.53120900051007525"/>
          <c:h val="0.84761488559725717"/>
        </c:manualLayout>
      </c:layout>
      <c:barChart>
        <c:barDir val="bar"/>
        <c:grouping val="clustered"/>
        <c:varyColors val="0"/>
        <c:ser>
          <c:idx val="4"/>
          <c:order val="0"/>
          <c:tx>
            <c:strRef>
              <c:f>'AI Q 13-16 '!$C$18</c:f>
              <c:strCache>
                <c:ptCount val="1"/>
                <c:pt idx="0">
                  <c:v>South Africa</c:v>
                </c:pt>
              </c:strCache>
            </c:strRef>
          </c:tx>
          <c:spPr>
            <a:solidFill>
              <a:srgbClr val="E0301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 Q 13-16 '!$A$19:$A$23</c:f>
              <c:strCache>
                <c:ptCount val="5"/>
                <c:pt idx="0">
                  <c:v>We have plans to start introducing AI initiatives in our organisation in the next 3 years</c:v>
                </c:pt>
                <c:pt idx="1">
                  <c:v>We have introduced AI initiatives in our business, but only for limited uses</c:v>
                </c:pt>
                <c:pt idx="2">
                  <c:v>AI initiatives are present on a wide-scale in our organisation</c:v>
                </c:pt>
                <c:pt idx="3">
                  <c:v>AI initiatives are fundamental to our organisation's operations</c:v>
                </c:pt>
                <c:pt idx="4">
                  <c:v>We have no plans to pursue any AI initiatives at the moment</c:v>
                </c:pt>
              </c:strCache>
            </c:strRef>
          </c:cat>
          <c:val>
            <c:numRef>
              <c:f>'AI Q 13-16 '!$C$19:$C$23</c:f>
              <c:numCache>
                <c:formatCode>0.0%</c:formatCode>
                <c:ptCount val="5"/>
                <c:pt idx="0">
                  <c:v>0.35</c:v>
                </c:pt>
                <c:pt idx="1">
                  <c:v>0.32500000000000001</c:v>
                </c:pt>
                <c:pt idx="2">
                  <c:v>2.5000000000000001E-2</c:v>
                </c:pt>
                <c:pt idx="3">
                  <c:v>2.5000000000000001E-2</c:v>
                </c:pt>
                <c:pt idx="4">
                  <c:v>0.27500000000000002</c:v>
                </c:pt>
              </c:numCache>
            </c:numRef>
          </c:val>
          <c:extLst>
            <c:ext xmlns:c16="http://schemas.microsoft.com/office/drawing/2014/chart" uri="{C3380CC4-5D6E-409C-BE32-E72D297353CC}">
              <c16:uniqueId val="{00000000-41D2-4030-8144-FD56AEE90ED7}"/>
            </c:ext>
          </c:extLst>
        </c:ser>
        <c:ser>
          <c:idx val="3"/>
          <c:order val="1"/>
          <c:tx>
            <c:strRef>
              <c:f>'AI Q 13-16 '!$B$18</c:f>
              <c:strCache>
                <c:ptCount val="1"/>
                <c:pt idx="0">
                  <c:v>Global</c:v>
                </c:pt>
              </c:strCache>
            </c:strRef>
          </c:tx>
          <c:spPr>
            <a:solidFill>
              <a:srgbClr val="0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 Q 13-16 '!$A$19:$A$23</c:f>
              <c:strCache>
                <c:ptCount val="5"/>
                <c:pt idx="0">
                  <c:v>We have plans to start introducing AI initiatives in our organisation in the next 3 years</c:v>
                </c:pt>
                <c:pt idx="1">
                  <c:v>We have introduced AI initiatives in our business, but only for limited uses</c:v>
                </c:pt>
                <c:pt idx="2">
                  <c:v>AI initiatives are present on a wide-scale in our organisation</c:v>
                </c:pt>
                <c:pt idx="3">
                  <c:v>AI initiatives are fundamental to our organisation's operations</c:v>
                </c:pt>
                <c:pt idx="4">
                  <c:v>We have no plans to pursue any AI initiatives at the moment</c:v>
                </c:pt>
              </c:strCache>
            </c:strRef>
          </c:cat>
          <c:val>
            <c:numRef>
              <c:f>'AI Q 13-16 '!$B$19:$B$23</c:f>
              <c:numCache>
                <c:formatCode>0.0%</c:formatCode>
                <c:ptCount val="5"/>
                <c:pt idx="0">
                  <c:v>0.3512336719883889</c:v>
                </c:pt>
                <c:pt idx="1">
                  <c:v>0.32873730043541366</c:v>
                </c:pt>
                <c:pt idx="2">
                  <c:v>6.3134978229317851E-2</c:v>
                </c:pt>
                <c:pt idx="3">
                  <c:v>2.9753265602322207E-2</c:v>
                </c:pt>
                <c:pt idx="4">
                  <c:v>0.22714078374455732</c:v>
                </c:pt>
              </c:numCache>
            </c:numRef>
          </c:val>
          <c:extLst>
            <c:ext xmlns:c16="http://schemas.microsoft.com/office/drawing/2014/chart" uri="{C3380CC4-5D6E-409C-BE32-E72D297353CC}">
              <c16:uniqueId val="{00000001-41D2-4030-8144-FD56AEE90ED7}"/>
            </c:ext>
          </c:extLst>
        </c:ser>
        <c:dLbls>
          <c:dLblPos val="ctr"/>
          <c:showLegendKey val="0"/>
          <c:showVal val="1"/>
          <c:showCatName val="0"/>
          <c:showSerName val="0"/>
          <c:showPercent val="0"/>
          <c:showBubbleSize val="0"/>
        </c:dLbls>
        <c:gapWidth val="50"/>
        <c:axId val="647819752"/>
        <c:axId val="647818112"/>
      </c:barChart>
      <c:catAx>
        <c:axId val="6478197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818112"/>
        <c:crosses val="autoZero"/>
        <c:auto val="1"/>
        <c:lblAlgn val="ctr"/>
        <c:lblOffset val="100"/>
        <c:noMultiLvlLbl val="0"/>
      </c:catAx>
      <c:valAx>
        <c:axId val="647818112"/>
        <c:scaling>
          <c:orientation val="minMax"/>
          <c:max val="0.38000000000000006"/>
        </c:scaling>
        <c:delete val="1"/>
        <c:axPos val="t"/>
        <c:numFmt formatCode="0%" sourceLinked="0"/>
        <c:majorTickMark val="out"/>
        <c:minorTickMark val="none"/>
        <c:tickLblPos val="nextTo"/>
        <c:crossAx val="647819752"/>
        <c:crosses val="autoZero"/>
        <c:crossBetween val="between"/>
      </c:valAx>
      <c:spPr>
        <a:noFill/>
        <a:ln>
          <a:noFill/>
        </a:ln>
        <a:effectLst/>
      </c:spPr>
    </c:plotArea>
    <c:legend>
      <c:legendPos val="b"/>
      <c:layout>
        <c:manualLayout>
          <c:xMode val="edge"/>
          <c:yMode val="edge"/>
          <c:x val="0.4283223990430009"/>
          <c:y val="0.87100179133151945"/>
          <c:w val="0.33681877381165604"/>
          <c:h val="7.808170645225356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47589012199085901"/>
          <c:y val="2.1446044799917744E-2"/>
          <c:w val="0.43871459622728287"/>
          <c:h val="0.81924863847796459"/>
        </c:manualLayout>
      </c:layout>
      <c:barChart>
        <c:barDir val="bar"/>
        <c:grouping val="stacked"/>
        <c:varyColors val="0"/>
        <c:ser>
          <c:idx val="4"/>
          <c:order val="0"/>
          <c:tx>
            <c:strRef>
              <c:f>'AI Q 13-16 '!$C$41</c:f>
              <c:strCache>
                <c:ptCount val="1"/>
                <c:pt idx="0">
                  <c:v>Agree</c:v>
                </c:pt>
              </c:strCache>
            </c:strRef>
          </c:tx>
          <c:spPr>
            <a:solidFill>
              <a:srgbClr val="0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 Q 13-16 '!$A$42:$A$48</c:f>
              <c:strCache>
                <c:ptCount val="7"/>
                <c:pt idx="0">
                  <c:v>Incentivise organisations to retrain workers whose jobs are automated by AI</c:v>
                </c:pt>
                <c:pt idx="1">
                  <c:v>Individually develop a national strategy and policies for AI including expected impact on communities</c:v>
                </c:pt>
                <c:pt idx="2">
                  <c:v>Play a critical and integral role in AI development</c:v>
                </c:pt>
                <c:pt idx="3">
                  <c:v>Provide a safety net to people displaced by AI</c:v>
                </c:pt>
                <c:pt idx="4">
                  <c:v>Allow organisations to self-regulate the use of AI</c:v>
                </c:pt>
                <c:pt idx="5">
                  <c:v>Introduce incentives to accelerate the development and use of AI</c:v>
                </c:pt>
                <c:pt idx="6">
                  <c:v>Limit regulations around data collection to facilitate the development of AI</c:v>
                </c:pt>
              </c:strCache>
            </c:strRef>
          </c:cat>
          <c:val>
            <c:numRef>
              <c:f>'AI Q 13-16 '!$C$42:$C$48</c:f>
              <c:numCache>
                <c:formatCode>0%</c:formatCode>
                <c:ptCount val="7"/>
                <c:pt idx="0">
                  <c:v>0.47499999999999998</c:v>
                </c:pt>
                <c:pt idx="1">
                  <c:v>0.52500000000000002</c:v>
                </c:pt>
                <c:pt idx="2">
                  <c:v>0.4</c:v>
                </c:pt>
                <c:pt idx="3">
                  <c:v>0.375</c:v>
                </c:pt>
                <c:pt idx="4">
                  <c:v>0.45</c:v>
                </c:pt>
                <c:pt idx="5">
                  <c:v>0.375</c:v>
                </c:pt>
                <c:pt idx="6">
                  <c:v>0.4</c:v>
                </c:pt>
              </c:numCache>
            </c:numRef>
          </c:val>
          <c:extLst>
            <c:ext xmlns:c16="http://schemas.microsoft.com/office/drawing/2014/chart" uri="{C3380CC4-5D6E-409C-BE32-E72D297353CC}">
              <c16:uniqueId val="{00000000-41D2-4030-8144-FD56AEE90ED7}"/>
            </c:ext>
          </c:extLst>
        </c:ser>
        <c:ser>
          <c:idx val="3"/>
          <c:order val="1"/>
          <c:tx>
            <c:strRef>
              <c:f>'AI Q 13-16 '!$B$41</c:f>
              <c:strCache>
                <c:ptCount val="1"/>
                <c:pt idx="0">
                  <c:v>Strongly agree</c:v>
                </c:pt>
              </c:strCache>
            </c:strRef>
          </c:tx>
          <c:spPr>
            <a:solidFill>
              <a:srgbClr val="E0301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 Q 13-16 '!$A$42:$A$48</c:f>
              <c:strCache>
                <c:ptCount val="7"/>
                <c:pt idx="0">
                  <c:v>Incentivise organisations to retrain workers whose jobs are automated by AI</c:v>
                </c:pt>
                <c:pt idx="1">
                  <c:v>Individually develop a national strategy and policies for AI including expected impact on communities</c:v>
                </c:pt>
                <c:pt idx="2">
                  <c:v>Play a critical and integral role in AI development</c:v>
                </c:pt>
                <c:pt idx="3">
                  <c:v>Provide a safety net to people displaced by AI</c:v>
                </c:pt>
                <c:pt idx="4">
                  <c:v>Allow organisations to self-regulate the use of AI</c:v>
                </c:pt>
                <c:pt idx="5">
                  <c:v>Introduce incentives to accelerate the development and use of AI</c:v>
                </c:pt>
                <c:pt idx="6">
                  <c:v>Limit regulations around data collection to facilitate the development of AI</c:v>
                </c:pt>
              </c:strCache>
            </c:strRef>
          </c:cat>
          <c:val>
            <c:numRef>
              <c:f>'AI Q 13-16 '!$B$42:$B$48</c:f>
              <c:numCache>
                <c:formatCode>0%</c:formatCode>
                <c:ptCount val="7"/>
                <c:pt idx="0">
                  <c:v>0.2</c:v>
                </c:pt>
                <c:pt idx="1">
                  <c:v>0.15</c:v>
                </c:pt>
                <c:pt idx="2">
                  <c:v>0.17499999999999999</c:v>
                </c:pt>
                <c:pt idx="3">
                  <c:v>0.17499999999999999</c:v>
                </c:pt>
                <c:pt idx="4">
                  <c:v>0.1</c:v>
                </c:pt>
                <c:pt idx="5">
                  <c:v>0.15</c:v>
                </c:pt>
                <c:pt idx="6">
                  <c:v>0.05</c:v>
                </c:pt>
              </c:numCache>
            </c:numRef>
          </c:val>
          <c:extLst>
            <c:ext xmlns:c16="http://schemas.microsoft.com/office/drawing/2014/chart" uri="{C3380CC4-5D6E-409C-BE32-E72D297353CC}">
              <c16:uniqueId val="{00000001-41D2-4030-8144-FD56AEE90ED7}"/>
            </c:ext>
          </c:extLst>
        </c:ser>
        <c:dLbls>
          <c:dLblPos val="ctr"/>
          <c:showLegendKey val="0"/>
          <c:showVal val="1"/>
          <c:showCatName val="0"/>
          <c:showSerName val="0"/>
          <c:showPercent val="0"/>
          <c:showBubbleSize val="0"/>
        </c:dLbls>
        <c:gapWidth val="50"/>
        <c:overlap val="100"/>
        <c:axId val="647819752"/>
        <c:axId val="647818112"/>
      </c:barChart>
      <c:catAx>
        <c:axId val="6478197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818112"/>
        <c:crosses val="autoZero"/>
        <c:auto val="1"/>
        <c:lblAlgn val="ctr"/>
        <c:lblOffset val="100"/>
        <c:noMultiLvlLbl val="0"/>
      </c:catAx>
      <c:valAx>
        <c:axId val="647818112"/>
        <c:scaling>
          <c:orientation val="minMax"/>
          <c:max val="0.70000000000000007"/>
        </c:scaling>
        <c:delete val="1"/>
        <c:axPos val="t"/>
        <c:numFmt formatCode="0%" sourceLinked="0"/>
        <c:majorTickMark val="out"/>
        <c:minorTickMark val="none"/>
        <c:tickLblPos val="nextTo"/>
        <c:crossAx val="647819752"/>
        <c:crosses val="autoZero"/>
        <c:crossBetween val="between"/>
      </c:valAx>
      <c:spPr>
        <a:noFill/>
        <a:ln>
          <a:noFill/>
        </a:ln>
        <a:effectLst/>
      </c:spPr>
    </c:plotArea>
    <c:legend>
      <c:legendPos val="b"/>
      <c:layout>
        <c:manualLayout>
          <c:xMode val="edge"/>
          <c:yMode val="edge"/>
          <c:x val="0.29901551152219807"/>
          <c:y val="0.9146493417592122"/>
          <c:w val="0.21102273757482085"/>
          <c:h val="7.52746494804972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15017236155E-2"/>
          <c:y val="7.2920800547382827E-2"/>
          <c:w val="0.93888888888888888"/>
          <c:h val="0.65742501995666558"/>
        </c:manualLayout>
      </c:layout>
      <c:lineChart>
        <c:grouping val="standard"/>
        <c:varyColors val="0"/>
        <c:ser>
          <c:idx val="0"/>
          <c:order val="0"/>
          <c:tx>
            <c:strRef>
              <c:f>'Q1'!$B$15</c:f>
              <c:strCache>
                <c:ptCount val="1"/>
                <c:pt idx="0">
                  <c:v>South Africa</c:v>
                </c:pt>
              </c:strCache>
            </c:strRef>
          </c:tx>
          <c:spPr>
            <a:ln w="28575" cap="rnd">
              <a:solidFill>
                <a:schemeClr val="accent1"/>
              </a:solidFill>
              <a:round/>
            </a:ln>
            <a:effectLst/>
          </c:spPr>
          <c:marker>
            <c:symbol val="x"/>
            <c:size val="10"/>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'Q1'!$A$16:$A$23</c:f>
              <c:strCache>
                <c:ptCount val="8"/>
                <c:pt idx="0">
                  <c:v>2011</c:v>
                </c:pt>
                <c:pt idx="1">
                  <c:v>2012</c:v>
                </c:pt>
                <c:pt idx="2">
                  <c:v>2013</c:v>
                </c:pt>
                <c:pt idx="3">
                  <c:v>2014</c:v>
                </c:pt>
                <c:pt idx="4">
                  <c:v>2015</c:v>
                </c:pt>
                <c:pt idx="5">
                  <c:v>2016</c:v>
                </c:pt>
                <c:pt idx="6">
                  <c:v>2017</c:v>
                </c:pt>
                <c:pt idx="7">
                  <c:v>2018</c:v>
                </c:pt>
              </c:strCache>
            </c:strRef>
          </c:cat>
          <c:val>
            <c:numRef>
              <c:f>'Q1'!$B$16:$B$23</c:f>
              <c:numCache>
                <c:formatCode>###0%</c:formatCode>
                <c:ptCount val="8"/>
                <c:pt idx="0">
                  <c:v>3.125E-2</c:v>
                </c:pt>
                <c:pt idx="1">
                  <c:v>0.16071428571428573</c:v>
                </c:pt>
                <c:pt idx="2">
                  <c:v>0.38095238095238093</c:v>
                </c:pt>
                <c:pt idx="3" formatCode="0%">
                  <c:v>0.28999999999999998</c:v>
                </c:pt>
                <c:pt idx="4" formatCode="0%">
                  <c:v>0.2</c:v>
                </c:pt>
                <c:pt idx="5" formatCode="0%">
                  <c:v>0.19</c:v>
                </c:pt>
                <c:pt idx="6" formatCode="0%">
                  <c:v>0.37</c:v>
                </c:pt>
                <c:pt idx="7" formatCode="0%">
                  <c:v>0.3</c:v>
                </c:pt>
              </c:numCache>
            </c:numRef>
          </c:val>
          <c:smooth val="0"/>
          <c:extLst>
            <c:ext xmlns:c16="http://schemas.microsoft.com/office/drawing/2014/chart" uri="{C3380CC4-5D6E-409C-BE32-E72D297353CC}">
              <c16:uniqueId val="{00000000-2E5C-4F2A-9BFB-FDEA0BEEBE1A}"/>
            </c:ext>
          </c:extLst>
        </c:ser>
        <c:ser>
          <c:idx val="1"/>
          <c:order val="1"/>
          <c:tx>
            <c:strRef>
              <c:f>'Q1'!$C$15</c:f>
              <c:strCache>
                <c:ptCount val="1"/>
                <c:pt idx="0">
                  <c:v>Global</c:v>
                </c:pt>
              </c:strCache>
            </c:strRef>
          </c:tx>
          <c:spPr>
            <a:ln w="28575" cap="rnd">
              <a:solidFill>
                <a:schemeClr val="accent4"/>
              </a:solidFill>
              <a:round/>
            </a:ln>
            <a:effectLst/>
          </c:spPr>
          <c:marker>
            <c:symbol val="square"/>
            <c:size val="10"/>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'Q1'!$A$16:$A$23</c:f>
              <c:strCache>
                <c:ptCount val="8"/>
                <c:pt idx="0">
                  <c:v>2011</c:v>
                </c:pt>
                <c:pt idx="1">
                  <c:v>2012</c:v>
                </c:pt>
                <c:pt idx="2">
                  <c:v>2013</c:v>
                </c:pt>
                <c:pt idx="3">
                  <c:v>2014</c:v>
                </c:pt>
                <c:pt idx="4">
                  <c:v>2015</c:v>
                </c:pt>
                <c:pt idx="5">
                  <c:v>2016</c:v>
                </c:pt>
                <c:pt idx="6">
                  <c:v>2017</c:v>
                </c:pt>
                <c:pt idx="7">
                  <c:v>2018</c:v>
                </c:pt>
              </c:strCache>
            </c:strRef>
          </c:cat>
          <c:val>
            <c:numRef>
              <c:f>'Q1'!$C$16:$C$23</c:f>
              <c:numCache>
                <c:formatCode>###0%</c:formatCode>
                <c:ptCount val="8"/>
                <c:pt idx="0">
                  <c:v>0.14785373608903021</c:v>
                </c:pt>
                <c:pt idx="1">
                  <c:v>0.17669172932330826</c:v>
                </c:pt>
                <c:pt idx="2">
                  <c:v>0.43526785714285715</c:v>
                </c:pt>
                <c:pt idx="3" formatCode="0%">
                  <c:v>0.37</c:v>
                </c:pt>
                <c:pt idx="4" formatCode="0%">
                  <c:v>0.27</c:v>
                </c:pt>
                <c:pt idx="5" formatCode="0%">
                  <c:v>0.28999999999999998</c:v>
                </c:pt>
                <c:pt idx="6" formatCode="0%">
                  <c:v>0.56999999999999995</c:v>
                </c:pt>
                <c:pt idx="7" formatCode="0%">
                  <c:v>0.42</c:v>
                </c:pt>
              </c:numCache>
            </c:numRef>
          </c:val>
          <c:smooth val="0"/>
          <c:extLst>
            <c:ext xmlns:c16="http://schemas.microsoft.com/office/drawing/2014/chart" uri="{C3380CC4-5D6E-409C-BE32-E72D297353CC}">
              <c16:uniqueId val="{00000001-2E5C-4F2A-9BFB-FDEA0BEEBE1A}"/>
            </c:ext>
          </c:extLst>
        </c:ser>
        <c:dLbls>
          <c:showLegendKey val="0"/>
          <c:showVal val="0"/>
          <c:showCatName val="0"/>
          <c:showSerName val="0"/>
          <c:showPercent val="0"/>
          <c:showBubbleSize val="0"/>
        </c:dLbls>
        <c:marker val="1"/>
        <c:smooth val="0"/>
        <c:axId val="503950416"/>
        <c:axId val="503950808"/>
      </c:lineChart>
      <c:dateAx>
        <c:axId val="5039504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03950808"/>
        <c:crosses val="autoZero"/>
        <c:auto val="0"/>
        <c:lblOffset val="500"/>
        <c:baseTimeUnit val="days"/>
      </c:dateAx>
      <c:valAx>
        <c:axId val="503950808"/>
        <c:scaling>
          <c:orientation val="minMax"/>
        </c:scaling>
        <c:delete val="1"/>
        <c:axPos val="l"/>
        <c:numFmt formatCode="###0%" sourceLinked="1"/>
        <c:majorTickMark val="none"/>
        <c:minorTickMark val="none"/>
        <c:tickLblPos val="nextTo"/>
        <c:crossAx val="5039504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3.7353115182481841E-2"/>
          <c:y val="0.16626156087383628"/>
          <c:w val="0.96264688481751814"/>
          <c:h val="0.63672168441285515"/>
        </c:manualLayout>
      </c:layout>
      <c:barChart>
        <c:barDir val="col"/>
        <c:grouping val="stacked"/>
        <c:varyColors val="0"/>
        <c:ser>
          <c:idx val="0"/>
          <c:order val="0"/>
          <c:tx>
            <c:strRef>
              <c:f>'Slide 9'!$B$6</c:f>
              <c:strCache>
                <c:ptCount val="1"/>
                <c:pt idx="0">
                  <c:v>Somewhat confident</c:v>
                </c:pt>
              </c:strCache>
            </c:strRef>
          </c:tx>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'Slide 9'!$A$7:$A$16</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'Slide 9'!$B$7:$B$16</c:f>
              <c:numCache>
                <c:formatCode>0%</c:formatCode>
                <c:ptCount val="10"/>
                <c:pt idx="0">
                  <c:v>0.67</c:v>
                </c:pt>
                <c:pt idx="1">
                  <c:v>0.44</c:v>
                </c:pt>
                <c:pt idx="2">
                  <c:v>0.34</c:v>
                </c:pt>
                <c:pt idx="3">
                  <c:v>0.45</c:v>
                </c:pt>
                <c:pt idx="4">
                  <c:v>0.55000000000000004</c:v>
                </c:pt>
                <c:pt idx="5">
                  <c:v>0.34</c:v>
                </c:pt>
                <c:pt idx="6">
                  <c:v>0.53</c:v>
                </c:pt>
                <c:pt idx="7">
                  <c:v>0.5</c:v>
                </c:pt>
                <c:pt idx="8">
                  <c:v>0.49</c:v>
                </c:pt>
                <c:pt idx="9">
                  <c:v>0.57999999999999996</c:v>
                </c:pt>
              </c:numCache>
            </c:numRef>
          </c:val>
          <c:extLst>
            <c:ext xmlns:c16="http://schemas.microsoft.com/office/drawing/2014/chart" uri="{C3380CC4-5D6E-409C-BE32-E72D297353CC}">
              <c16:uniqueId val="{00000000-3F7D-4DB2-8AF1-5285A84F5F5E}"/>
            </c:ext>
          </c:extLst>
        </c:ser>
        <c:ser>
          <c:idx val="1"/>
          <c:order val="1"/>
          <c:tx>
            <c:strRef>
              <c:f>'Slide 9'!$C$6</c:f>
              <c:strCache>
                <c:ptCount val="1"/>
                <c:pt idx="0">
                  <c:v>Very confident</c:v>
                </c:pt>
              </c:strCache>
            </c:strRef>
          </c:tx>
          <c:spPr>
            <a:solidFill>
              <a:srgbClr val="DC6900"/>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'Slide 9'!$A$7:$A$16</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'Slide 9'!$C$7:$C$16</c:f>
              <c:numCache>
                <c:formatCode>0%</c:formatCode>
                <c:ptCount val="10"/>
                <c:pt idx="0">
                  <c:v>0.23</c:v>
                </c:pt>
                <c:pt idx="1">
                  <c:v>0.38</c:v>
                </c:pt>
                <c:pt idx="2">
                  <c:v>0.47</c:v>
                </c:pt>
                <c:pt idx="3">
                  <c:v>0.45</c:v>
                </c:pt>
                <c:pt idx="4">
                  <c:v>0.25</c:v>
                </c:pt>
                <c:pt idx="5">
                  <c:v>0.39</c:v>
                </c:pt>
                <c:pt idx="6">
                  <c:v>0.37</c:v>
                </c:pt>
                <c:pt idx="7">
                  <c:v>0.33</c:v>
                </c:pt>
                <c:pt idx="8">
                  <c:v>0.22</c:v>
                </c:pt>
                <c:pt idx="9">
                  <c:v>0.18</c:v>
                </c:pt>
              </c:numCache>
            </c:numRef>
          </c:val>
          <c:extLst>
            <c:ext xmlns:c16="http://schemas.microsoft.com/office/drawing/2014/chart" uri="{C3380CC4-5D6E-409C-BE32-E72D297353CC}">
              <c16:uniqueId val="{00000001-3F7D-4DB2-8AF1-5285A84F5F5E}"/>
            </c:ext>
          </c:extLst>
        </c:ser>
        <c:dLbls>
          <c:dLblPos val="ctr"/>
          <c:showLegendKey val="0"/>
          <c:showVal val="1"/>
          <c:showCatName val="0"/>
          <c:showSerName val="0"/>
          <c:showPercent val="0"/>
          <c:showBubbleSize val="0"/>
        </c:dLbls>
        <c:gapWidth val="150"/>
        <c:overlap val="100"/>
        <c:axId val="512602704"/>
        <c:axId val="512598784"/>
      </c:barChart>
      <c:lineChart>
        <c:grouping val="stacked"/>
        <c:varyColors val="0"/>
        <c:ser>
          <c:idx val="2"/>
          <c:order val="2"/>
          <c:tx>
            <c:strRef>
              <c:f>'Slide 9'!$E$6</c:f>
              <c:strCache>
                <c:ptCount val="1"/>
                <c:pt idx="0">
                  <c:v>Global </c:v>
                </c:pt>
              </c:strCache>
            </c:strRef>
          </c:tx>
          <c:spPr>
            <a:ln>
              <a:solidFill>
                <a:srgbClr val="602320"/>
              </a:solidFill>
            </a:ln>
          </c:spPr>
          <c:marker>
            <c:symbol val="square"/>
            <c:size val="10"/>
            <c:spPr>
              <a:solidFill>
                <a:srgbClr val="602320"/>
              </a:solidFill>
              <a:ln>
                <a:solidFill>
                  <a:srgbClr val="602320"/>
                </a:solidFill>
              </a:ln>
            </c:spPr>
          </c:marker>
          <c:dLbls>
            <c:dLbl>
              <c:idx val="0"/>
              <c:layout>
                <c:manualLayout>
                  <c:x val="-2.4716593180643683E-2"/>
                  <c:y val="-8.3067018737306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B6-41EB-98B8-BDA416C21DDF}"/>
                </c:ext>
              </c:extLst>
            </c:dLbl>
            <c:dLbl>
              <c:idx val="3"/>
              <c:spPr>
                <a:noFill/>
                <a:ln>
                  <a:noFill/>
                </a:ln>
                <a:effectLst/>
              </c:spPr>
              <c:txPr>
                <a:bodyPr wrap="square" lIns="38100" tIns="19050" rIns="38100" bIns="19050" anchor="ctr">
                  <a:noAutofit/>
                </a:bodyPr>
                <a:lstStyle/>
                <a:p>
                  <a:pPr>
                    <a:defRPr sz="1200">
                      <a:solidFill>
                        <a:schemeClr val="accent4"/>
                      </a:solidFill>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3.2246507052712862E-2"/>
                      <c:h val="0.10680553732668047"/>
                    </c:manualLayout>
                  </c15:layout>
                </c:ext>
                <c:ext xmlns:c16="http://schemas.microsoft.com/office/drawing/2014/chart" uri="{C3380CC4-5D6E-409C-BE32-E72D297353CC}">
                  <c16:uniqueId val="{00000001-47B6-41EB-98B8-BDA416C21DDF}"/>
                </c:ext>
              </c:extLst>
            </c:dLbl>
            <c:dLbl>
              <c:idx val="6"/>
              <c:spPr>
                <a:noFill/>
                <a:ln>
                  <a:noFill/>
                </a:ln>
                <a:effectLst/>
              </c:spPr>
              <c:txPr>
                <a:bodyPr wrap="square" lIns="38100" tIns="19050" rIns="38100" bIns="19050" anchor="ctr">
                  <a:noAutofit/>
                </a:bodyPr>
                <a:lstStyle/>
                <a:p>
                  <a:pPr>
                    <a:defRPr sz="1200">
                      <a:solidFill>
                        <a:schemeClr val="accent4"/>
                      </a:solidFill>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3.2246507052712862E-2"/>
                      <c:h val="0.10680553732668047"/>
                    </c:manualLayout>
                  </c15:layout>
                </c:ext>
                <c:ext xmlns:c16="http://schemas.microsoft.com/office/drawing/2014/chart" uri="{C3380CC4-5D6E-409C-BE32-E72D297353CC}">
                  <c16:uniqueId val="{00000002-47B6-41EB-98B8-BDA416C21DDF}"/>
                </c:ext>
              </c:extLst>
            </c:dLbl>
            <c:spPr>
              <a:noFill/>
              <a:ln>
                <a:noFill/>
              </a:ln>
              <a:effectLst/>
            </c:spPr>
            <c:txPr>
              <a:bodyPr wrap="square" lIns="38100" tIns="19050" rIns="38100" bIns="19050" anchor="ctr">
                <a:spAutoFit/>
              </a:bodyPr>
              <a:lstStyle/>
              <a:p>
                <a:pPr>
                  <a:defRPr sz="1200">
                    <a:solidFill>
                      <a:schemeClr val="accent4"/>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9'!$A$7:$A$16</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'Slide 9'!$E$7:$E$16</c:f>
              <c:numCache>
                <c:formatCode>0%</c:formatCode>
                <c:ptCount val="10"/>
                <c:pt idx="0">
                  <c:v>0.81</c:v>
                </c:pt>
                <c:pt idx="1">
                  <c:v>0.88</c:v>
                </c:pt>
                <c:pt idx="2">
                  <c:v>0.84</c:v>
                </c:pt>
                <c:pt idx="3">
                  <c:v>0.81</c:v>
                </c:pt>
                <c:pt idx="4">
                  <c:v>0.85</c:v>
                </c:pt>
                <c:pt idx="5">
                  <c:v>0.84</c:v>
                </c:pt>
                <c:pt idx="6">
                  <c:v>0.82</c:v>
                </c:pt>
                <c:pt idx="7">
                  <c:v>0.85</c:v>
                </c:pt>
                <c:pt idx="8">
                  <c:v>0.87</c:v>
                </c:pt>
                <c:pt idx="9">
                  <c:v>0.82</c:v>
                </c:pt>
              </c:numCache>
            </c:numRef>
          </c:val>
          <c:smooth val="0"/>
          <c:extLst>
            <c:ext xmlns:c16="http://schemas.microsoft.com/office/drawing/2014/chart" uri="{C3380CC4-5D6E-409C-BE32-E72D297353CC}">
              <c16:uniqueId val="{00000002-3F7D-4DB2-8AF1-5285A84F5F5E}"/>
            </c:ext>
          </c:extLst>
        </c:ser>
        <c:dLbls>
          <c:showLegendKey val="0"/>
          <c:showVal val="0"/>
          <c:showCatName val="0"/>
          <c:showSerName val="0"/>
          <c:showPercent val="0"/>
          <c:showBubbleSize val="0"/>
        </c:dLbls>
        <c:marker val="1"/>
        <c:smooth val="0"/>
        <c:axId val="512602704"/>
        <c:axId val="512598784"/>
      </c:lineChart>
      <c:catAx>
        <c:axId val="512602704"/>
        <c:scaling>
          <c:orientation val="minMax"/>
        </c:scaling>
        <c:delete val="0"/>
        <c:axPos val="b"/>
        <c:numFmt formatCode="General" sourceLinked="1"/>
        <c:majorTickMark val="out"/>
        <c:minorTickMark val="none"/>
        <c:tickLblPos val="low"/>
        <c:spPr>
          <a:solidFill>
            <a:sysClr val="window" lastClr="FFFFFF"/>
          </a:solidFill>
          <a:ln>
            <a:solidFill>
              <a:schemeClr val="bg1"/>
            </a:solidFill>
          </a:ln>
        </c:spPr>
        <c:txPr>
          <a:bodyPr/>
          <a:lstStyle/>
          <a:p>
            <a:pPr>
              <a:defRPr sz="1200"/>
            </a:pPr>
            <a:endParaRPr lang="en-US"/>
          </a:p>
        </c:txPr>
        <c:crossAx val="512598784"/>
        <c:crosses val="autoZero"/>
        <c:auto val="1"/>
        <c:lblAlgn val="ctr"/>
        <c:lblOffset val="100"/>
        <c:noMultiLvlLbl val="0"/>
      </c:catAx>
      <c:valAx>
        <c:axId val="512598784"/>
        <c:scaling>
          <c:orientation val="minMax"/>
        </c:scaling>
        <c:delete val="1"/>
        <c:axPos val="l"/>
        <c:numFmt formatCode="0%" sourceLinked="1"/>
        <c:majorTickMark val="out"/>
        <c:minorTickMark val="none"/>
        <c:tickLblPos val="nextTo"/>
        <c:crossAx val="512602704"/>
        <c:crosses val="autoZero"/>
        <c:crossBetween val="between"/>
      </c:valAx>
      <c:spPr>
        <a:noFill/>
        <a:ln w="25400">
          <a:noFill/>
        </a:ln>
      </c:spPr>
    </c:plotArea>
    <c:legend>
      <c:legendPos val="b"/>
      <c:overlay val="0"/>
      <c:txPr>
        <a:bodyPr/>
        <a:lstStyle/>
        <a:p>
          <a:pPr>
            <a:defRPr sz="1200"/>
          </a:pPr>
          <a:endParaRPr lang="en-US"/>
        </a:p>
      </c:txPr>
    </c:legend>
    <c:plotVisOnly val="1"/>
    <c:dispBlanksAs val="gap"/>
    <c:showDLblsOverMax val="0"/>
  </c:chart>
  <c:txPr>
    <a:bodyPr/>
    <a:lstStyle/>
    <a:p>
      <a:pPr>
        <a:defRPr sz="9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15017236155E-2"/>
          <c:y val="6.6377160261869267E-2"/>
          <c:w val="0.93888888888888888"/>
          <c:h val="0.68273336342399049"/>
        </c:manualLayout>
      </c:layout>
      <c:barChart>
        <c:barDir val="col"/>
        <c:grouping val="clustered"/>
        <c:varyColors val="0"/>
        <c:ser>
          <c:idx val="0"/>
          <c:order val="0"/>
          <c:tx>
            <c:strRef>
              <c:f>'slide 10'!$C$5</c:f>
              <c:strCache>
                <c:ptCount val="1"/>
                <c:pt idx="0">
                  <c:v>Very confident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Moving average trend</c:name>
            <c:spPr>
              <a:ln w="41275" cap="rnd">
                <a:solidFill>
                  <a:schemeClr val="tx1"/>
                </a:solidFill>
                <a:prstDash val="sysDot"/>
              </a:ln>
              <a:effectLst/>
            </c:spPr>
            <c:trendlineType val="movingAvg"/>
            <c:period val="2"/>
            <c:dispRSqr val="0"/>
            <c:dispEq val="0"/>
          </c:trendline>
          <c:cat>
            <c:numRef>
              <c:f>'slide 10'!$A$6:$A$15</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'slide 10'!$C$6:$C$15</c:f>
              <c:numCache>
                <c:formatCode>0%</c:formatCode>
                <c:ptCount val="10"/>
                <c:pt idx="0">
                  <c:v>0.23</c:v>
                </c:pt>
                <c:pt idx="1">
                  <c:v>0.375</c:v>
                </c:pt>
                <c:pt idx="2">
                  <c:v>0.46875</c:v>
                </c:pt>
                <c:pt idx="3">
                  <c:v>0.44642857142857145</c:v>
                </c:pt>
                <c:pt idx="4">
                  <c:v>0.24761904761904763</c:v>
                </c:pt>
                <c:pt idx="5">
                  <c:v>0.3902439024390244</c:v>
                </c:pt>
                <c:pt idx="6">
                  <c:v>0.37</c:v>
                </c:pt>
                <c:pt idx="7">
                  <c:v>0.33333333333300003</c:v>
                </c:pt>
                <c:pt idx="8">
                  <c:v>0.21951219512199999</c:v>
                </c:pt>
                <c:pt idx="9">
                  <c:v>0.18</c:v>
                </c:pt>
              </c:numCache>
            </c:numRef>
          </c:val>
          <c:extLst>
            <c:ext xmlns:c16="http://schemas.microsoft.com/office/drawing/2014/chart" uri="{C3380CC4-5D6E-409C-BE32-E72D297353CC}">
              <c16:uniqueId val="{00000000-29B2-4F63-AC7E-805C0302D436}"/>
            </c:ext>
          </c:extLst>
        </c:ser>
        <c:dLbls>
          <c:dLblPos val="ctr"/>
          <c:showLegendKey val="0"/>
          <c:showVal val="1"/>
          <c:showCatName val="0"/>
          <c:showSerName val="0"/>
          <c:showPercent val="0"/>
          <c:showBubbleSize val="0"/>
        </c:dLbls>
        <c:gapWidth val="120"/>
        <c:axId val="503949240"/>
        <c:axId val="503949632"/>
      </c:barChart>
      <c:catAx>
        <c:axId val="5039492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3949632"/>
        <c:crosses val="autoZero"/>
        <c:auto val="1"/>
        <c:lblAlgn val="ctr"/>
        <c:lblOffset val="100"/>
        <c:noMultiLvlLbl val="0"/>
      </c:catAx>
      <c:valAx>
        <c:axId val="5039496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503949240"/>
        <c:crosses val="autoZero"/>
        <c:crossBetween val="between"/>
        <c:majorUnit val="0.1"/>
      </c:valAx>
      <c:spPr>
        <a:noFill/>
        <a:ln>
          <a:noFill/>
        </a:ln>
        <a:effectLst/>
      </c:spPr>
    </c:plotArea>
    <c:legend>
      <c:legendPos val="b"/>
      <c:layout>
        <c:manualLayout>
          <c:xMode val="edge"/>
          <c:yMode val="edge"/>
          <c:x val="0.33464110527448215"/>
          <c:y val="0.88630109961744974"/>
          <c:w val="0.38745924079390709"/>
          <c:h val="9.19124080078225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12314685354E-2"/>
          <c:y val="0.10105014563053036"/>
          <c:w val="0.93888888888888888"/>
          <c:h val="0.51005297535737337"/>
        </c:manualLayout>
      </c:layout>
      <c:lineChart>
        <c:grouping val="standard"/>
        <c:varyColors val="0"/>
        <c:ser>
          <c:idx val="0"/>
          <c:order val="0"/>
          <c:tx>
            <c:strRef>
              <c:f>'Q4'!$B$14</c:f>
              <c:strCache>
                <c:ptCount val="1"/>
                <c:pt idx="0">
                  <c:v>CEOs confident about  company's prospects for revenue growth over the next 12 months</c:v>
                </c:pt>
              </c:strCache>
            </c:strRef>
          </c:tx>
          <c:spPr>
            <a:ln w="28575" cap="rnd">
              <a:solidFill>
                <a:schemeClr val="accent1"/>
              </a:solidFill>
              <a:round/>
            </a:ln>
            <a:effectLst/>
          </c:spPr>
          <c:marker>
            <c:symbol val="x"/>
            <c:size val="10"/>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'Q4'!$A$15:$A$22</c:f>
              <c:strCache>
                <c:ptCount val="8"/>
                <c:pt idx="0">
                  <c:v>2011</c:v>
                </c:pt>
                <c:pt idx="1">
                  <c:v>2012</c:v>
                </c:pt>
                <c:pt idx="2">
                  <c:v>2013</c:v>
                </c:pt>
                <c:pt idx="3">
                  <c:v>2014</c:v>
                </c:pt>
                <c:pt idx="4">
                  <c:v>2015</c:v>
                </c:pt>
                <c:pt idx="5">
                  <c:v>2016</c:v>
                </c:pt>
                <c:pt idx="6">
                  <c:v>2017</c:v>
                </c:pt>
                <c:pt idx="7">
                  <c:v>2018</c:v>
                </c:pt>
              </c:strCache>
            </c:strRef>
          </c:cat>
          <c:val>
            <c:numRef>
              <c:f>'Q4'!$B$15:$B$22</c:f>
              <c:numCache>
                <c:formatCode>0%</c:formatCode>
                <c:ptCount val="8"/>
                <c:pt idx="0">
                  <c:v>0.81</c:v>
                </c:pt>
                <c:pt idx="1">
                  <c:v>0.9</c:v>
                </c:pt>
                <c:pt idx="2">
                  <c:v>0.8</c:v>
                </c:pt>
                <c:pt idx="3">
                  <c:v>0.73</c:v>
                </c:pt>
                <c:pt idx="4">
                  <c:v>0.9</c:v>
                </c:pt>
                <c:pt idx="5">
                  <c:v>0.83</c:v>
                </c:pt>
                <c:pt idx="6">
                  <c:v>0.71</c:v>
                </c:pt>
                <c:pt idx="7">
                  <c:v>0.75</c:v>
                </c:pt>
              </c:numCache>
            </c:numRef>
          </c:val>
          <c:smooth val="0"/>
          <c:extLst>
            <c:ext xmlns:c16="http://schemas.microsoft.com/office/drawing/2014/chart" uri="{C3380CC4-5D6E-409C-BE32-E72D297353CC}">
              <c16:uniqueId val="{00000000-9CBA-433B-AEFE-31B4802AC78B}"/>
            </c:ext>
          </c:extLst>
        </c:ser>
        <c:ser>
          <c:idx val="1"/>
          <c:order val="1"/>
          <c:tx>
            <c:strRef>
              <c:f>'Q4'!$C$14</c:f>
              <c:strCache>
                <c:ptCount val="1"/>
                <c:pt idx="0">
                  <c:v> CEOs who expect headcount to increase in the next 12 months</c:v>
                </c:pt>
              </c:strCache>
            </c:strRef>
          </c:tx>
          <c:spPr>
            <a:ln w="28575" cap="rnd">
              <a:solidFill>
                <a:srgbClr val="602320"/>
              </a:solidFill>
              <a:round/>
            </a:ln>
            <a:effectLst/>
          </c:spPr>
          <c:marker>
            <c:symbol val="square"/>
            <c:size val="10"/>
            <c:spPr>
              <a:solidFill>
                <a:srgbClr val="602320"/>
              </a:solidFill>
              <a:ln w="9525">
                <a:solidFill>
                  <a:srgbClr val="60232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'Q4'!$A$15:$A$22</c:f>
              <c:strCache>
                <c:ptCount val="8"/>
                <c:pt idx="0">
                  <c:v>2011</c:v>
                </c:pt>
                <c:pt idx="1">
                  <c:v>2012</c:v>
                </c:pt>
                <c:pt idx="2">
                  <c:v>2013</c:v>
                </c:pt>
                <c:pt idx="3">
                  <c:v>2014</c:v>
                </c:pt>
                <c:pt idx="4">
                  <c:v>2015</c:v>
                </c:pt>
                <c:pt idx="5">
                  <c:v>2016</c:v>
                </c:pt>
                <c:pt idx="6">
                  <c:v>2017</c:v>
                </c:pt>
                <c:pt idx="7">
                  <c:v>2018</c:v>
                </c:pt>
              </c:strCache>
            </c:strRef>
          </c:cat>
          <c:val>
            <c:numRef>
              <c:f>'Q4'!$C$15:$C$22</c:f>
              <c:numCache>
                <c:formatCode>###0%</c:formatCode>
                <c:ptCount val="8"/>
                <c:pt idx="0">
                  <c:v>0.63</c:v>
                </c:pt>
                <c:pt idx="1">
                  <c:v>0.4285714285714286</c:v>
                </c:pt>
                <c:pt idx="2">
                  <c:v>0.38</c:v>
                </c:pt>
                <c:pt idx="3">
                  <c:v>0.39</c:v>
                </c:pt>
                <c:pt idx="4">
                  <c:v>0.56999999999999995</c:v>
                </c:pt>
                <c:pt idx="5">
                  <c:v>0.57999999999999996</c:v>
                </c:pt>
                <c:pt idx="6" formatCode="0%">
                  <c:v>0.37</c:v>
                </c:pt>
                <c:pt idx="7" formatCode="0%">
                  <c:v>0.4</c:v>
                </c:pt>
              </c:numCache>
            </c:numRef>
          </c:val>
          <c:smooth val="0"/>
          <c:extLst>
            <c:ext xmlns:c16="http://schemas.microsoft.com/office/drawing/2014/chart" uri="{C3380CC4-5D6E-409C-BE32-E72D297353CC}">
              <c16:uniqueId val="{00000001-9CBA-433B-AEFE-31B4802AC78B}"/>
            </c:ext>
          </c:extLst>
        </c:ser>
        <c:dLbls>
          <c:showLegendKey val="0"/>
          <c:showVal val="0"/>
          <c:showCatName val="0"/>
          <c:showSerName val="0"/>
          <c:showPercent val="0"/>
          <c:showBubbleSize val="0"/>
        </c:dLbls>
        <c:marker val="1"/>
        <c:smooth val="0"/>
        <c:axId val="503950416"/>
        <c:axId val="503950808"/>
      </c:lineChart>
      <c:dateAx>
        <c:axId val="503950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950808"/>
        <c:crosses val="autoZero"/>
        <c:auto val="0"/>
        <c:lblOffset val="500"/>
        <c:baseTimeUnit val="days"/>
      </c:dateAx>
      <c:valAx>
        <c:axId val="503950808"/>
        <c:scaling>
          <c:orientation val="minMax"/>
          <c:min val="0.30000000000000004"/>
        </c:scaling>
        <c:delete val="1"/>
        <c:axPos val="l"/>
        <c:numFmt formatCode="0%" sourceLinked="1"/>
        <c:majorTickMark val="out"/>
        <c:minorTickMark val="none"/>
        <c:tickLblPos val="nextTo"/>
        <c:crossAx val="503950416"/>
        <c:crosses val="autoZero"/>
        <c:crossBetween val="midCat"/>
      </c:valAx>
      <c:spPr>
        <a:noFill/>
        <a:ln>
          <a:noFill/>
        </a:ln>
        <a:effectLst/>
      </c:spPr>
    </c:plotArea>
    <c:legend>
      <c:legendPos val="b"/>
      <c:layout>
        <c:manualLayout>
          <c:xMode val="edge"/>
          <c:yMode val="edge"/>
          <c:x val="0.17734820331825721"/>
          <c:y val="0.81034751985115783"/>
          <c:w val="0.69248125979995367"/>
          <c:h val="0.169556297551413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3.7353115182481841E-2"/>
          <c:y val="0.16626156087383628"/>
          <c:w val="0.96264688481751814"/>
          <c:h val="0.63672168441285515"/>
        </c:manualLayout>
      </c:layout>
      <c:barChart>
        <c:barDir val="col"/>
        <c:grouping val="stacked"/>
        <c:varyColors val="0"/>
        <c:ser>
          <c:idx val="0"/>
          <c:order val="0"/>
          <c:tx>
            <c:strRef>
              <c:f>'Q2'!$B$83</c:f>
              <c:strCache>
                <c:ptCount val="1"/>
                <c:pt idx="0">
                  <c:v>Somewhat confident</c:v>
                </c:pt>
              </c:strCache>
            </c:strRef>
          </c:tx>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'Q2'!$A$84:$A$92</c:f>
              <c:numCache>
                <c:formatCode>General</c:formatCode>
                <c:ptCount val="9"/>
                <c:pt idx="0">
                  <c:v>2018</c:v>
                </c:pt>
                <c:pt idx="1">
                  <c:v>2017</c:v>
                </c:pt>
                <c:pt idx="2">
                  <c:v>2016</c:v>
                </c:pt>
                <c:pt idx="3">
                  <c:v>2015</c:v>
                </c:pt>
                <c:pt idx="4">
                  <c:v>2014</c:v>
                </c:pt>
                <c:pt idx="5">
                  <c:v>2013</c:v>
                </c:pt>
                <c:pt idx="6">
                  <c:v>2012</c:v>
                </c:pt>
                <c:pt idx="7">
                  <c:v>2011</c:v>
                </c:pt>
                <c:pt idx="8">
                  <c:v>2010</c:v>
                </c:pt>
              </c:numCache>
            </c:numRef>
          </c:cat>
          <c:val>
            <c:numRef>
              <c:f>'Q2'!$B$84:$B$92</c:f>
              <c:numCache>
                <c:formatCode>0%</c:formatCode>
                <c:ptCount val="9"/>
                <c:pt idx="0">
                  <c:v>0.6</c:v>
                </c:pt>
                <c:pt idx="1">
                  <c:v>0.36585365853700003</c:v>
                </c:pt>
                <c:pt idx="2">
                  <c:v>0.4642857142857143</c:v>
                </c:pt>
                <c:pt idx="3">
                  <c:v>0.37</c:v>
                </c:pt>
                <c:pt idx="4">
                  <c:v>0.46341463414634149</c:v>
                </c:pt>
                <c:pt idx="5">
                  <c:v>0.41904761904761906</c:v>
                </c:pt>
                <c:pt idx="6">
                  <c:v>0.4642857142857143</c:v>
                </c:pt>
                <c:pt idx="7">
                  <c:v>0.4375</c:v>
                </c:pt>
                <c:pt idx="8">
                  <c:v>0.40625</c:v>
                </c:pt>
              </c:numCache>
            </c:numRef>
          </c:val>
          <c:extLst>
            <c:ext xmlns:c16="http://schemas.microsoft.com/office/drawing/2014/chart" uri="{C3380CC4-5D6E-409C-BE32-E72D297353CC}">
              <c16:uniqueId val="{00000000-3F7D-4DB2-8AF1-5285A84F5F5E}"/>
            </c:ext>
          </c:extLst>
        </c:ser>
        <c:ser>
          <c:idx val="1"/>
          <c:order val="1"/>
          <c:tx>
            <c:strRef>
              <c:f>'Q2'!$C$83</c:f>
              <c:strCache>
                <c:ptCount val="1"/>
                <c:pt idx="0">
                  <c:v>Very confident</c:v>
                </c:pt>
              </c:strCache>
            </c:strRef>
          </c:tx>
          <c:spPr>
            <a:solidFill>
              <a:srgbClr val="DC6900"/>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'Q2'!$A$84:$A$92</c:f>
              <c:numCache>
                <c:formatCode>General</c:formatCode>
                <c:ptCount val="9"/>
                <c:pt idx="0">
                  <c:v>2018</c:v>
                </c:pt>
                <c:pt idx="1">
                  <c:v>2017</c:v>
                </c:pt>
                <c:pt idx="2">
                  <c:v>2016</c:v>
                </c:pt>
                <c:pt idx="3">
                  <c:v>2015</c:v>
                </c:pt>
                <c:pt idx="4">
                  <c:v>2014</c:v>
                </c:pt>
                <c:pt idx="5">
                  <c:v>2013</c:v>
                </c:pt>
                <c:pt idx="6">
                  <c:v>2012</c:v>
                </c:pt>
                <c:pt idx="7">
                  <c:v>2011</c:v>
                </c:pt>
                <c:pt idx="8">
                  <c:v>2010</c:v>
                </c:pt>
              </c:numCache>
            </c:numRef>
          </c:cat>
          <c:val>
            <c:numRef>
              <c:f>'Q2'!$C$84:$C$92</c:f>
              <c:numCache>
                <c:formatCode>0%</c:formatCode>
                <c:ptCount val="9"/>
                <c:pt idx="0">
                  <c:v>0.33</c:v>
                </c:pt>
                <c:pt idx="1">
                  <c:v>0.36585365853700003</c:v>
                </c:pt>
                <c:pt idx="2">
                  <c:v>0.472222222222</c:v>
                </c:pt>
                <c:pt idx="3">
                  <c:v>0.37</c:v>
                </c:pt>
                <c:pt idx="4">
                  <c:v>0.46341463414634149</c:v>
                </c:pt>
                <c:pt idx="5">
                  <c:v>0.46</c:v>
                </c:pt>
                <c:pt idx="6">
                  <c:v>0.4642857142857143</c:v>
                </c:pt>
                <c:pt idx="7">
                  <c:v>0.4375</c:v>
                </c:pt>
                <c:pt idx="8">
                  <c:v>0.41</c:v>
                </c:pt>
              </c:numCache>
            </c:numRef>
          </c:val>
          <c:extLst>
            <c:ext xmlns:c16="http://schemas.microsoft.com/office/drawing/2014/chart" uri="{C3380CC4-5D6E-409C-BE32-E72D297353CC}">
              <c16:uniqueId val="{00000001-3F7D-4DB2-8AF1-5285A84F5F5E}"/>
            </c:ext>
          </c:extLst>
        </c:ser>
        <c:dLbls>
          <c:dLblPos val="ctr"/>
          <c:showLegendKey val="0"/>
          <c:showVal val="1"/>
          <c:showCatName val="0"/>
          <c:showSerName val="0"/>
          <c:showPercent val="0"/>
          <c:showBubbleSize val="0"/>
        </c:dLbls>
        <c:gapWidth val="150"/>
        <c:overlap val="100"/>
        <c:axId val="512602704"/>
        <c:axId val="512598784"/>
      </c:barChart>
      <c:lineChart>
        <c:grouping val="stacked"/>
        <c:varyColors val="0"/>
        <c:ser>
          <c:idx val="2"/>
          <c:order val="2"/>
          <c:tx>
            <c:strRef>
              <c:f>'Q2'!$D$83</c:f>
              <c:strCache>
                <c:ptCount val="1"/>
                <c:pt idx="0">
                  <c:v>Global confidence</c:v>
                </c:pt>
              </c:strCache>
            </c:strRef>
          </c:tx>
          <c:spPr>
            <a:ln>
              <a:solidFill>
                <a:srgbClr val="602320"/>
              </a:solidFill>
            </a:ln>
          </c:spPr>
          <c:marker>
            <c:symbol val="square"/>
            <c:size val="10"/>
            <c:spPr>
              <a:solidFill>
                <a:srgbClr val="602320"/>
              </a:solidFill>
              <a:ln>
                <a:solidFill>
                  <a:srgbClr val="602320"/>
                </a:solidFill>
              </a:ln>
            </c:spPr>
          </c:marker>
          <c:dLbls>
            <c:spPr>
              <a:noFill/>
              <a:ln>
                <a:noFill/>
              </a:ln>
              <a:effectLst/>
            </c:spPr>
            <c:txPr>
              <a:bodyPr wrap="square" lIns="38100" tIns="19050" rIns="38100" bIns="19050" anchor="ctr">
                <a:spAutoFit/>
              </a:bodyPr>
              <a:lstStyle/>
              <a:p>
                <a:pPr>
                  <a:defRPr sz="1200">
                    <a:solidFill>
                      <a:schemeClr val="accent4"/>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'Q2'!$A$84:$A$92</c:f>
              <c:numCache>
                <c:formatCode>General</c:formatCode>
                <c:ptCount val="9"/>
                <c:pt idx="0">
                  <c:v>2018</c:v>
                </c:pt>
                <c:pt idx="1">
                  <c:v>2017</c:v>
                </c:pt>
                <c:pt idx="2">
                  <c:v>2016</c:v>
                </c:pt>
                <c:pt idx="3">
                  <c:v>2015</c:v>
                </c:pt>
                <c:pt idx="4">
                  <c:v>2014</c:v>
                </c:pt>
                <c:pt idx="5">
                  <c:v>2013</c:v>
                </c:pt>
                <c:pt idx="6">
                  <c:v>2012</c:v>
                </c:pt>
                <c:pt idx="7">
                  <c:v>2011</c:v>
                </c:pt>
                <c:pt idx="8">
                  <c:v>2010</c:v>
                </c:pt>
              </c:numCache>
            </c:numRef>
          </c:cat>
          <c:val>
            <c:numRef>
              <c:f>'Q2'!$D$84:$D$92</c:f>
              <c:numCache>
                <c:formatCode>0%</c:formatCode>
                <c:ptCount val="9"/>
                <c:pt idx="0">
                  <c:v>0.85195936139332362</c:v>
                </c:pt>
                <c:pt idx="1">
                  <c:v>0.91337973704599995</c:v>
                </c:pt>
                <c:pt idx="2">
                  <c:v>0.91225525743299996</c:v>
                </c:pt>
                <c:pt idx="3">
                  <c:v>0.92</c:v>
                </c:pt>
                <c:pt idx="4">
                  <c:v>0.92360060514372166</c:v>
                </c:pt>
                <c:pt idx="5">
                  <c:v>0.91889880952380953</c:v>
                </c:pt>
                <c:pt idx="6">
                  <c:v>0.9</c:v>
                </c:pt>
                <c:pt idx="7">
                  <c:v>0.89586645468998416</c:v>
                </c:pt>
                <c:pt idx="8">
                  <c:v>0.93755203996669445</c:v>
                </c:pt>
              </c:numCache>
            </c:numRef>
          </c:val>
          <c:smooth val="0"/>
          <c:extLst>
            <c:ext xmlns:c16="http://schemas.microsoft.com/office/drawing/2014/chart" uri="{C3380CC4-5D6E-409C-BE32-E72D297353CC}">
              <c16:uniqueId val="{00000002-3F7D-4DB2-8AF1-5285A84F5F5E}"/>
            </c:ext>
          </c:extLst>
        </c:ser>
        <c:dLbls>
          <c:showLegendKey val="0"/>
          <c:showVal val="0"/>
          <c:showCatName val="0"/>
          <c:showSerName val="0"/>
          <c:showPercent val="0"/>
          <c:showBubbleSize val="0"/>
        </c:dLbls>
        <c:marker val="1"/>
        <c:smooth val="0"/>
        <c:axId val="512602704"/>
        <c:axId val="512598784"/>
      </c:lineChart>
      <c:catAx>
        <c:axId val="512602704"/>
        <c:scaling>
          <c:orientation val="maxMin"/>
        </c:scaling>
        <c:delete val="0"/>
        <c:axPos val="b"/>
        <c:numFmt formatCode="General" sourceLinked="1"/>
        <c:majorTickMark val="out"/>
        <c:minorTickMark val="none"/>
        <c:tickLblPos val="low"/>
        <c:spPr>
          <a:solidFill>
            <a:sysClr val="window" lastClr="FFFFFF"/>
          </a:solidFill>
          <a:ln>
            <a:solidFill>
              <a:schemeClr val="bg1"/>
            </a:solidFill>
          </a:ln>
        </c:spPr>
        <c:txPr>
          <a:bodyPr/>
          <a:lstStyle/>
          <a:p>
            <a:pPr>
              <a:defRPr sz="1200"/>
            </a:pPr>
            <a:endParaRPr lang="en-US"/>
          </a:p>
        </c:txPr>
        <c:crossAx val="512598784"/>
        <c:crosses val="autoZero"/>
        <c:auto val="1"/>
        <c:lblAlgn val="ctr"/>
        <c:lblOffset val="100"/>
        <c:noMultiLvlLbl val="0"/>
      </c:catAx>
      <c:valAx>
        <c:axId val="512598784"/>
        <c:scaling>
          <c:orientation val="minMax"/>
        </c:scaling>
        <c:delete val="1"/>
        <c:axPos val="r"/>
        <c:numFmt formatCode="0%" sourceLinked="1"/>
        <c:majorTickMark val="out"/>
        <c:minorTickMark val="none"/>
        <c:tickLblPos val="nextTo"/>
        <c:crossAx val="512602704"/>
        <c:crosses val="autoZero"/>
        <c:crossBetween val="between"/>
      </c:valAx>
      <c:spPr>
        <a:noFill/>
        <a:ln w="25400">
          <a:noFill/>
        </a:ln>
      </c:spPr>
    </c:plotArea>
    <c:legend>
      <c:legendPos val="b"/>
      <c:overlay val="0"/>
      <c:txPr>
        <a:bodyPr/>
        <a:lstStyle/>
        <a:p>
          <a:pPr>
            <a:defRPr sz="1200"/>
          </a:pPr>
          <a:endParaRPr lang="en-US"/>
        </a:p>
      </c:txPr>
    </c:legend>
    <c:plotVisOnly val="1"/>
    <c:dispBlanksAs val="gap"/>
    <c:showDLblsOverMax val="0"/>
  </c:chart>
  <c:txPr>
    <a:bodyPr/>
    <a:lstStyle/>
    <a:p>
      <a:pPr>
        <a:defRPr sz="9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617072651265999"/>
          <c:y val="2.1446044799917744E-2"/>
          <c:w val="0.61008531974029057"/>
          <c:h val="0.86830204726879157"/>
        </c:manualLayout>
      </c:layout>
      <c:barChart>
        <c:barDir val="bar"/>
        <c:grouping val="clustered"/>
        <c:varyColors val="0"/>
        <c:ser>
          <c:idx val="4"/>
          <c:order val="0"/>
          <c:tx>
            <c:strRef>
              <c:f>'Slide 14'!$C$5</c:f>
              <c:strCache>
                <c:ptCount val="1"/>
                <c:pt idx="0">
                  <c:v>South Africa</c:v>
                </c:pt>
              </c:strCache>
            </c:strRef>
          </c:tx>
          <c:spPr>
            <a:solidFill>
              <a:srgbClr val="E0301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14'!$A$6:$A$16</c:f>
              <c:strCache>
                <c:ptCount val="11"/>
                <c:pt idx="0">
                  <c:v>Uncertain economic growth</c:v>
                </c:pt>
                <c:pt idx="1">
                  <c:v>Social instability</c:v>
                </c:pt>
                <c:pt idx="2">
                  <c:v>Policy uncertainty</c:v>
                </c:pt>
                <c:pt idx="3">
                  <c:v>Unemployment</c:v>
                </c:pt>
                <c:pt idx="4">
                  <c:v>Populism</c:v>
                </c:pt>
                <c:pt idx="5">
                  <c:v>Exchange rate volatility</c:v>
                </c:pt>
                <c:pt idx="6">
                  <c:v>Speed of technological change</c:v>
                </c:pt>
                <c:pt idx="7">
                  <c:v>Cyber threats</c:v>
                </c:pt>
                <c:pt idx="8">
                  <c:v>Geopolitical uncertainty</c:v>
                </c:pt>
                <c:pt idx="9">
                  <c:v>Inadequate basic infrastructure</c:v>
                </c:pt>
                <c:pt idx="10">
                  <c:v>Availability of key skills</c:v>
                </c:pt>
              </c:strCache>
            </c:strRef>
          </c:cat>
          <c:val>
            <c:numRef>
              <c:f>'Slide 14'!$C$6:$C$16</c:f>
              <c:numCache>
                <c:formatCode>0%</c:formatCode>
                <c:ptCount val="11"/>
                <c:pt idx="0">
                  <c:v>0.67500000000000004</c:v>
                </c:pt>
                <c:pt idx="1">
                  <c:v>0.67500000000000004</c:v>
                </c:pt>
                <c:pt idx="2">
                  <c:v>0.65</c:v>
                </c:pt>
                <c:pt idx="3">
                  <c:v>0.625</c:v>
                </c:pt>
                <c:pt idx="4">
                  <c:v>0.55000000000000004</c:v>
                </c:pt>
                <c:pt idx="5">
                  <c:v>0.49090909090909096</c:v>
                </c:pt>
                <c:pt idx="6">
                  <c:v>0.375</c:v>
                </c:pt>
                <c:pt idx="7">
                  <c:v>0.375</c:v>
                </c:pt>
                <c:pt idx="8">
                  <c:v>0.35</c:v>
                </c:pt>
                <c:pt idx="9">
                  <c:v>0.32500000000000001</c:v>
                </c:pt>
                <c:pt idx="10">
                  <c:v>0.32500000000000001</c:v>
                </c:pt>
              </c:numCache>
            </c:numRef>
          </c:val>
          <c:extLst>
            <c:ext xmlns:c16="http://schemas.microsoft.com/office/drawing/2014/chart" uri="{C3380CC4-5D6E-409C-BE32-E72D297353CC}">
              <c16:uniqueId val="{00000000-41D2-4030-8144-FD56AEE90ED7}"/>
            </c:ext>
          </c:extLst>
        </c:ser>
        <c:ser>
          <c:idx val="3"/>
          <c:order val="1"/>
          <c:tx>
            <c:strRef>
              <c:f>'Slide 14'!$B$5</c:f>
              <c:strCache>
                <c:ptCount val="1"/>
                <c:pt idx="0">
                  <c:v>Global</c:v>
                </c:pt>
              </c:strCache>
            </c:strRef>
          </c:tx>
          <c:spPr>
            <a:solidFill>
              <a:srgbClr val="0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14'!$A$6:$A$16</c:f>
              <c:strCache>
                <c:ptCount val="11"/>
                <c:pt idx="0">
                  <c:v>Uncertain economic growth</c:v>
                </c:pt>
                <c:pt idx="1">
                  <c:v>Social instability</c:v>
                </c:pt>
                <c:pt idx="2">
                  <c:v>Policy uncertainty</c:v>
                </c:pt>
                <c:pt idx="3">
                  <c:v>Unemployment</c:v>
                </c:pt>
                <c:pt idx="4">
                  <c:v>Populism</c:v>
                </c:pt>
                <c:pt idx="5">
                  <c:v>Exchange rate volatility</c:v>
                </c:pt>
                <c:pt idx="6">
                  <c:v>Speed of technological change</c:v>
                </c:pt>
                <c:pt idx="7">
                  <c:v>Cyber threats</c:v>
                </c:pt>
                <c:pt idx="8">
                  <c:v>Geopolitical uncertainty</c:v>
                </c:pt>
                <c:pt idx="9">
                  <c:v>Inadequate basic infrastructure</c:v>
                </c:pt>
                <c:pt idx="10">
                  <c:v>Availability of key skills</c:v>
                </c:pt>
              </c:strCache>
            </c:strRef>
          </c:cat>
          <c:val>
            <c:numRef>
              <c:f>'Slide 14'!$B$6:$B$16</c:f>
              <c:numCache>
                <c:formatCode>0%</c:formatCode>
                <c:ptCount val="11"/>
                <c:pt idx="0">
                  <c:v>0.24310595065312046</c:v>
                </c:pt>
                <c:pt idx="1">
                  <c:v>0.17924528301886791</c:v>
                </c:pt>
                <c:pt idx="2">
                  <c:v>0.34615384615384615</c:v>
                </c:pt>
                <c:pt idx="3">
                  <c:v>0.12844702467343977</c:v>
                </c:pt>
                <c:pt idx="4">
                  <c:v>0.28447024673439769</c:v>
                </c:pt>
                <c:pt idx="5">
                  <c:v>0.26487663280116108</c:v>
                </c:pt>
                <c:pt idx="6">
                  <c:v>0.27503628447024675</c:v>
                </c:pt>
                <c:pt idx="7">
                  <c:v>0.29753265602322204</c:v>
                </c:pt>
                <c:pt idx="8">
                  <c:v>0.2960812772133527</c:v>
                </c:pt>
                <c:pt idx="9">
                  <c:v>0.17343976777939041</c:v>
                </c:pt>
                <c:pt idx="10">
                  <c:v>0.34325108853410741</c:v>
                </c:pt>
              </c:numCache>
            </c:numRef>
          </c:val>
          <c:extLst>
            <c:ext xmlns:c16="http://schemas.microsoft.com/office/drawing/2014/chart" uri="{C3380CC4-5D6E-409C-BE32-E72D297353CC}">
              <c16:uniqueId val="{00000001-41D2-4030-8144-FD56AEE90ED7}"/>
            </c:ext>
          </c:extLst>
        </c:ser>
        <c:dLbls>
          <c:dLblPos val="ctr"/>
          <c:showLegendKey val="0"/>
          <c:showVal val="1"/>
          <c:showCatName val="0"/>
          <c:showSerName val="0"/>
          <c:showPercent val="0"/>
          <c:showBubbleSize val="0"/>
        </c:dLbls>
        <c:gapWidth val="50"/>
        <c:axId val="647819752"/>
        <c:axId val="647818112"/>
      </c:barChart>
      <c:catAx>
        <c:axId val="647819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818112"/>
        <c:crosses val="autoZero"/>
        <c:auto val="1"/>
        <c:lblAlgn val="ctr"/>
        <c:lblOffset val="100"/>
        <c:noMultiLvlLbl val="0"/>
      </c:catAx>
      <c:valAx>
        <c:axId val="647818112"/>
        <c:scaling>
          <c:orientation val="minMax"/>
          <c:max val="1"/>
        </c:scaling>
        <c:delete val="1"/>
        <c:axPos val="t"/>
        <c:numFmt formatCode="0%" sourceLinked="0"/>
        <c:majorTickMark val="none"/>
        <c:minorTickMark val="none"/>
        <c:tickLblPos val="nextTo"/>
        <c:crossAx val="6478197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617072651265999"/>
          <c:y val="2.1446044799917744E-2"/>
          <c:w val="0.61008531974029057"/>
          <c:h val="0.86830204726879157"/>
        </c:manualLayout>
      </c:layout>
      <c:barChart>
        <c:barDir val="bar"/>
        <c:grouping val="clustered"/>
        <c:varyColors val="0"/>
        <c:ser>
          <c:idx val="4"/>
          <c:order val="0"/>
          <c:tx>
            <c:strRef>
              <c:f>'Slide 15'!$B$4</c:f>
              <c:strCache>
                <c:ptCount val="1"/>
                <c:pt idx="0">
                  <c:v>2017</c:v>
                </c:pt>
              </c:strCache>
            </c:strRef>
          </c:tx>
          <c:spPr>
            <a:solidFill>
              <a:srgbClr val="E0301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15'!$A$5:$A$14</c:f>
              <c:strCache>
                <c:ptCount val="10"/>
                <c:pt idx="0">
                  <c:v>Uncertain economic growth</c:v>
                </c:pt>
                <c:pt idx="1">
                  <c:v>Social instability</c:v>
                </c:pt>
                <c:pt idx="2">
                  <c:v>Policy uncertainty</c:v>
                </c:pt>
                <c:pt idx="3">
                  <c:v>Unemployment</c:v>
                </c:pt>
                <c:pt idx="4">
                  <c:v>Populism</c:v>
                </c:pt>
                <c:pt idx="5">
                  <c:v>Exchange rate volatility</c:v>
                </c:pt>
                <c:pt idx="6">
                  <c:v>Speed of technological change</c:v>
                </c:pt>
                <c:pt idx="7">
                  <c:v>Cyber threats</c:v>
                </c:pt>
                <c:pt idx="8">
                  <c:v>Geopolitical uncertainty</c:v>
                </c:pt>
                <c:pt idx="9">
                  <c:v>Inadequate basic infrastructure</c:v>
                </c:pt>
              </c:strCache>
            </c:strRef>
          </c:cat>
          <c:val>
            <c:numRef>
              <c:f>'Slide 15'!$B$5:$B$14</c:f>
              <c:numCache>
                <c:formatCode>0%</c:formatCode>
                <c:ptCount val="10"/>
                <c:pt idx="0">
                  <c:v>0.66</c:v>
                </c:pt>
                <c:pt idx="1">
                  <c:v>0.73</c:v>
                </c:pt>
                <c:pt idx="3">
                  <c:v>0.59</c:v>
                </c:pt>
                <c:pt idx="4">
                  <c:v>0.44</c:v>
                </c:pt>
                <c:pt idx="5">
                  <c:v>0.56000000000000005</c:v>
                </c:pt>
                <c:pt idx="6">
                  <c:v>0.32</c:v>
                </c:pt>
                <c:pt idx="7">
                  <c:v>0.41</c:v>
                </c:pt>
                <c:pt idx="8">
                  <c:v>0.46</c:v>
                </c:pt>
                <c:pt idx="9">
                  <c:v>0.37</c:v>
                </c:pt>
              </c:numCache>
            </c:numRef>
          </c:val>
          <c:extLst>
            <c:ext xmlns:c16="http://schemas.microsoft.com/office/drawing/2014/chart" uri="{C3380CC4-5D6E-409C-BE32-E72D297353CC}">
              <c16:uniqueId val="{00000000-41D2-4030-8144-FD56AEE90ED7}"/>
            </c:ext>
          </c:extLst>
        </c:ser>
        <c:ser>
          <c:idx val="3"/>
          <c:order val="1"/>
          <c:tx>
            <c:strRef>
              <c:f>'Slide 15'!$C$4</c:f>
              <c:strCache>
                <c:ptCount val="1"/>
                <c:pt idx="0">
                  <c:v>2018</c:v>
                </c:pt>
              </c:strCache>
            </c:strRef>
          </c:tx>
          <c:spPr>
            <a:solidFill>
              <a:srgbClr val="0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15'!$A$5:$A$14</c:f>
              <c:strCache>
                <c:ptCount val="10"/>
                <c:pt idx="0">
                  <c:v>Uncertain economic growth</c:v>
                </c:pt>
                <c:pt idx="1">
                  <c:v>Social instability</c:v>
                </c:pt>
                <c:pt idx="2">
                  <c:v>Policy uncertainty</c:v>
                </c:pt>
                <c:pt idx="3">
                  <c:v>Unemployment</c:v>
                </c:pt>
                <c:pt idx="4">
                  <c:v>Populism</c:v>
                </c:pt>
                <c:pt idx="5">
                  <c:v>Exchange rate volatility</c:v>
                </c:pt>
                <c:pt idx="6">
                  <c:v>Speed of technological change</c:v>
                </c:pt>
                <c:pt idx="7">
                  <c:v>Cyber threats</c:v>
                </c:pt>
                <c:pt idx="8">
                  <c:v>Geopolitical uncertainty</c:v>
                </c:pt>
                <c:pt idx="9">
                  <c:v>Inadequate basic infrastructure</c:v>
                </c:pt>
              </c:strCache>
            </c:strRef>
          </c:cat>
          <c:val>
            <c:numRef>
              <c:f>'Slide 15'!$C$5:$C$14</c:f>
              <c:numCache>
                <c:formatCode>0%</c:formatCode>
                <c:ptCount val="10"/>
                <c:pt idx="0">
                  <c:v>0.67500000000000004</c:v>
                </c:pt>
                <c:pt idx="1">
                  <c:v>0.67500000000000004</c:v>
                </c:pt>
                <c:pt idx="2">
                  <c:v>0.65</c:v>
                </c:pt>
                <c:pt idx="3">
                  <c:v>0.625</c:v>
                </c:pt>
                <c:pt idx="4">
                  <c:v>0.55000000000000004</c:v>
                </c:pt>
                <c:pt idx="5">
                  <c:v>0.49090909090909096</c:v>
                </c:pt>
                <c:pt idx="6">
                  <c:v>0.375</c:v>
                </c:pt>
                <c:pt idx="7">
                  <c:v>0.375</c:v>
                </c:pt>
                <c:pt idx="8">
                  <c:v>0.35</c:v>
                </c:pt>
                <c:pt idx="9">
                  <c:v>0.32500000000000001</c:v>
                </c:pt>
              </c:numCache>
            </c:numRef>
          </c:val>
          <c:extLst>
            <c:ext xmlns:c16="http://schemas.microsoft.com/office/drawing/2014/chart" uri="{C3380CC4-5D6E-409C-BE32-E72D297353CC}">
              <c16:uniqueId val="{00000001-41D2-4030-8144-FD56AEE90ED7}"/>
            </c:ext>
          </c:extLst>
        </c:ser>
        <c:dLbls>
          <c:dLblPos val="ctr"/>
          <c:showLegendKey val="0"/>
          <c:showVal val="1"/>
          <c:showCatName val="0"/>
          <c:showSerName val="0"/>
          <c:showPercent val="0"/>
          <c:showBubbleSize val="0"/>
        </c:dLbls>
        <c:gapWidth val="50"/>
        <c:axId val="647819752"/>
        <c:axId val="647818112"/>
      </c:barChart>
      <c:catAx>
        <c:axId val="647819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818112"/>
        <c:crosses val="autoZero"/>
        <c:auto val="1"/>
        <c:lblAlgn val="ctr"/>
        <c:lblOffset val="100"/>
        <c:noMultiLvlLbl val="0"/>
      </c:catAx>
      <c:valAx>
        <c:axId val="647818112"/>
        <c:scaling>
          <c:orientation val="minMax"/>
          <c:max val="1"/>
        </c:scaling>
        <c:delete val="1"/>
        <c:axPos val="t"/>
        <c:numFmt formatCode="0%" sourceLinked="0"/>
        <c:majorTickMark val="none"/>
        <c:minorTickMark val="none"/>
        <c:tickLblPos val="nextTo"/>
        <c:crossAx val="647819752"/>
        <c:crosses val="autoZero"/>
        <c:crossBetween val="between"/>
      </c:valAx>
      <c:spPr>
        <a:noFill/>
        <a:ln>
          <a:noFill/>
        </a:ln>
        <a:effectLst/>
      </c:spPr>
    </c:plotArea>
    <c:legend>
      <c:legendPos val="r"/>
      <c:layout>
        <c:manualLayout>
          <c:xMode val="edge"/>
          <c:yMode val="edge"/>
          <c:x val="0.82996746031746027"/>
          <c:y val="0.44947370370370371"/>
          <c:w val="8.6037830687830691E-2"/>
          <c:h val="0.101052592592592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3.0457269558503079E-2"/>
          <c:y val="2.1446044799917744E-2"/>
          <c:w val="0.94133537904653697"/>
          <c:h val="0.70811673664443453"/>
        </c:manualLayout>
      </c:layout>
      <c:barChart>
        <c:barDir val="col"/>
        <c:grouping val="clustered"/>
        <c:varyColors val="0"/>
        <c:ser>
          <c:idx val="4"/>
          <c:order val="0"/>
          <c:tx>
            <c:strRef>
              <c:f>'Growth Q1-6'!$B$219</c:f>
              <c:strCache>
                <c:ptCount val="1"/>
                <c:pt idx="0">
                  <c:v>2018</c:v>
                </c:pt>
              </c:strCache>
            </c:strRef>
          </c:tx>
          <c:spPr>
            <a:solidFill>
              <a:srgbClr val="E0301E"/>
            </a:solidFill>
            <a:ln>
              <a:noFill/>
            </a:ln>
            <a:effectLst/>
          </c:spPr>
          <c:invertIfNegative val="0"/>
          <c:dPt>
            <c:idx val="4"/>
            <c:invertIfNegative val="0"/>
            <c:bubble3D val="0"/>
            <c:spPr>
              <a:solidFill>
                <a:srgbClr val="E0301E"/>
              </a:solidFill>
              <a:ln>
                <a:noFill/>
              </a:ln>
              <a:effectLst/>
            </c:spPr>
            <c:extLst>
              <c:ext xmlns:c16="http://schemas.microsoft.com/office/drawing/2014/chart" uri="{C3380CC4-5D6E-409C-BE32-E72D297353CC}">
                <c16:uniqueId val="{00000004-6573-4703-99B9-BCA08A9FC5BD}"/>
              </c:ext>
            </c:extLst>
          </c:dPt>
          <c:dPt>
            <c:idx val="8"/>
            <c:invertIfNegative val="0"/>
            <c:bubble3D val="0"/>
            <c:spPr>
              <a:solidFill>
                <a:srgbClr val="E0301E"/>
              </a:solidFill>
              <a:ln>
                <a:noFill/>
              </a:ln>
              <a:effectLst/>
            </c:spPr>
            <c:extLst>
              <c:ext xmlns:c16="http://schemas.microsoft.com/office/drawing/2014/chart" uri="{C3380CC4-5D6E-409C-BE32-E72D297353CC}">
                <c16:uniqueId val="{00000005-6573-4703-99B9-BCA08A9FC5BD}"/>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'Growth Q1-6'!$A$220:$A$230</c:f>
              <c:strCache>
                <c:ptCount val="11"/>
                <c:pt idx="0">
                  <c:v>USA</c:v>
                </c:pt>
                <c:pt idx="1">
                  <c:v>China</c:v>
                </c:pt>
                <c:pt idx="2">
                  <c:v>UK</c:v>
                </c:pt>
                <c:pt idx="3">
                  <c:v>Kenya</c:v>
                </c:pt>
                <c:pt idx="4">
                  <c:v>Don't know</c:v>
                </c:pt>
                <c:pt idx="5">
                  <c:v>Zambia</c:v>
                </c:pt>
                <c:pt idx="6">
                  <c:v>Mozambique</c:v>
                </c:pt>
                <c:pt idx="7">
                  <c:v>Germany</c:v>
                </c:pt>
                <c:pt idx="8">
                  <c:v>No other country</c:v>
                </c:pt>
                <c:pt idx="9">
                  <c:v>Tanzania</c:v>
                </c:pt>
                <c:pt idx="10">
                  <c:v>Ghana</c:v>
                </c:pt>
              </c:strCache>
            </c:strRef>
          </c:cat>
          <c:val>
            <c:numRef>
              <c:f>'Growth Q1-6'!$B$220:$B$230</c:f>
              <c:numCache>
                <c:formatCode>0.0%</c:formatCode>
                <c:ptCount val="11"/>
                <c:pt idx="0">
                  <c:v>0.25</c:v>
                </c:pt>
                <c:pt idx="1">
                  <c:v>0.2</c:v>
                </c:pt>
                <c:pt idx="2">
                  <c:v>0.2</c:v>
                </c:pt>
                <c:pt idx="3">
                  <c:v>0.2</c:v>
                </c:pt>
                <c:pt idx="4">
                  <c:v>0.15</c:v>
                </c:pt>
                <c:pt idx="5">
                  <c:v>0.15</c:v>
                </c:pt>
                <c:pt idx="6">
                  <c:v>0.15</c:v>
                </c:pt>
                <c:pt idx="7">
                  <c:v>0.125</c:v>
                </c:pt>
                <c:pt idx="8">
                  <c:v>7.4999999999999997E-2</c:v>
                </c:pt>
                <c:pt idx="9">
                  <c:v>7.4999999999999997E-2</c:v>
                </c:pt>
                <c:pt idx="10">
                  <c:v>7.4999999999999997E-2</c:v>
                </c:pt>
              </c:numCache>
            </c:numRef>
          </c:val>
          <c:extLst>
            <c:ext xmlns:c16="http://schemas.microsoft.com/office/drawing/2014/chart" uri="{C3380CC4-5D6E-409C-BE32-E72D297353CC}">
              <c16:uniqueId val="{00000000-41D2-4030-8144-FD56AEE90ED7}"/>
            </c:ext>
          </c:extLst>
        </c:ser>
        <c:ser>
          <c:idx val="3"/>
          <c:order val="1"/>
          <c:tx>
            <c:strRef>
              <c:f>'Growth Q1-6'!$C$219</c:f>
              <c:strCache>
                <c:ptCount val="1"/>
                <c:pt idx="0">
                  <c:v>2017</c:v>
                </c:pt>
              </c:strCache>
            </c:strRef>
          </c:tx>
          <c:spPr>
            <a:solidFill>
              <a:srgbClr val="000000"/>
            </a:solidFill>
            <a:ln>
              <a:noFill/>
            </a:ln>
            <a:effectLst/>
          </c:spPr>
          <c:invertIfNegative val="0"/>
          <c:dLbls>
            <c:dLbl>
              <c:idx val="8"/>
              <c:layout>
                <c:manualLayout>
                  <c:x val="1.041707762607264E-3"/>
                  <c:y val="-4.2389983743883319E-3"/>
                </c:manualLayout>
              </c:layout>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2.73281682519823E-2"/>
                      <c:h val="5.9976334471242031E-2"/>
                    </c:manualLayout>
                  </c15:layout>
                </c:ext>
                <c:ext xmlns:c16="http://schemas.microsoft.com/office/drawing/2014/chart" uri="{C3380CC4-5D6E-409C-BE32-E72D297353CC}">
                  <c16:uniqueId val="{00000004-7F3B-401F-8B09-2EE05D05B539}"/>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 Q1-6'!$A$220:$A$230</c:f>
              <c:strCache>
                <c:ptCount val="11"/>
                <c:pt idx="0">
                  <c:v>USA</c:v>
                </c:pt>
                <c:pt idx="1">
                  <c:v>China</c:v>
                </c:pt>
                <c:pt idx="2">
                  <c:v>UK</c:v>
                </c:pt>
                <c:pt idx="3">
                  <c:v>Kenya</c:v>
                </c:pt>
                <c:pt idx="4">
                  <c:v>Don't know</c:v>
                </c:pt>
                <c:pt idx="5">
                  <c:v>Zambia</c:v>
                </c:pt>
                <c:pt idx="6">
                  <c:v>Mozambique</c:v>
                </c:pt>
                <c:pt idx="7">
                  <c:v>Germany</c:v>
                </c:pt>
                <c:pt idx="8">
                  <c:v>No other country</c:v>
                </c:pt>
                <c:pt idx="9">
                  <c:v>Tanzania</c:v>
                </c:pt>
                <c:pt idx="10">
                  <c:v>Ghana</c:v>
                </c:pt>
              </c:strCache>
            </c:strRef>
          </c:cat>
          <c:val>
            <c:numRef>
              <c:f>'Growth Q1-6'!$C$220:$C$230</c:f>
              <c:numCache>
                <c:formatCode>0%</c:formatCode>
                <c:ptCount val="11"/>
                <c:pt idx="0">
                  <c:v>0.31707317073199998</c:v>
                </c:pt>
                <c:pt idx="1">
                  <c:v>0.243902439024</c:v>
                </c:pt>
                <c:pt idx="2">
                  <c:v>0.26829268292699998</c:v>
                </c:pt>
                <c:pt idx="3">
                  <c:v>0.13750000000000001</c:v>
                </c:pt>
                <c:pt idx="4">
                  <c:v>0.12</c:v>
                </c:pt>
                <c:pt idx="5">
                  <c:v>0.13750000000000001</c:v>
                </c:pt>
                <c:pt idx="6">
                  <c:v>0.121951219512</c:v>
                </c:pt>
                <c:pt idx="7">
                  <c:v>0.121951219512</c:v>
                </c:pt>
                <c:pt idx="8">
                  <c:v>0.02</c:v>
                </c:pt>
                <c:pt idx="9">
                  <c:v>0.1</c:v>
                </c:pt>
                <c:pt idx="10">
                  <c:v>6.25E-2</c:v>
                </c:pt>
              </c:numCache>
            </c:numRef>
          </c:val>
          <c:extLst>
            <c:ext xmlns:c16="http://schemas.microsoft.com/office/drawing/2014/chart" uri="{C3380CC4-5D6E-409C-BE32-E72D297353CC}">
              <c16:uniqueId val="{00000001-41D2-4030-8144-FD56AEE90ED7}"/>
            </c:ext>
          </c:extLst>
        </c:ser>
        <c:dLbls>
          <c:dLblPos val="ctr"/>
          <c:showLegendKey val="0"/>
          <c:showVal val="1"/>
          <c:showCatName val="0"/>
          <c:showSerName val="0"/>
          <c:showPercent val="0"/>
          <c:showBubbleSize val="0"/>
        </c:dLbls>
        <c:gapWidth val="50"/>
        <c:axId val="647819752"/>
        <c:axId val="647818112"/>
      </c:barChart>
      <c:catAx>
        <c:axId val="64781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818112"/>
        <c:crosses val="autoZero"/>
        <c:auto val="1"/>
        <c:lblAlgn val="ctr"/>
        <c:lblOffset val="100"/>
        <c:noMultiLvlLbl val="0"/>
      </c:catAx>
      <c:valAx>
        <c:axId val="647818112"/>
        <c:scaling>
          <c:orientation val="minMax"/>
        </c:scaling>
        <c:delete val="1"/>
        <c:axPos val="l"/>
        <c:numFmt formatCode="0%" sourceLinked="0"/>
        <c:majorTickMark val="out"/>
        <c:minorTickMark val="none"/>
        <c:tickLblPos val="nextTo"/>
        <c:crossAx val="647819752"/>
        <c:crosses val="autoZero"/>
        <c:crossBetween val="between"/>
      </c:valAx>
      <c:spPr>
        <a:noFill/>
        <a:ln>
          <a:noFill/>
        </a:ln>
        <a:effectLst/>
      </c:spPr>
    </c:plotArea>
    <c:legend>
      <c:legendPos val="b"/>
      <c:layout>
        <c:manualLayout>
          <c:xMode val="edge"/>
          <c:yMode val="edge"/>
          <c:x val="0.44276553828457504"/>
          <c:y val="0.91837445859383116"/>
          <c:w val="0.11304052764440023"/>
          <c:h val="8.00316087925007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0.36305</cdr:x>
      <cdr:y>0.19755</cdr:y>
    </cdr:from>
    <cdr:to>
      <cdr:x>0.80755</cdr:x>
      <cdr:y>0.2569</cdr:y>
    </cdr:to>
    <cdr:sp macro="" textlink="">
      <cdr:nvSpPr>
        <cdr:cNvPr id="2" name="TextBox 1"/>
        <cdr:cNvSpPr txBox="1"/>
      </cdr:nvSpPr>
      <cdr:spPr>
        <a:xfrm xmlns:a="http://schemas.openxmlformats.org/drawingml/2006/main">
          <a:off x="2744636" y="1066779"/>
          <a:ext cx="3360420" cy="320495"/>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lstStyle xmlns:a="http://schemas.openxmlformats.org/drawingml/2006/main"/>
        <a:p xmlns:a="http://schemas.openxmlformats.org/drawingml/2006/main">
          <a:pPr>
            <a:lnSpc>
              <a:spcPct val="100000"/>
            </a:lnSpc>
            <a:spcAft>
              <a:spcPts val="600"/>
            </a:spcAft>
            <a:buSzPct val="100000"/>
          </a:pPr>
          <a:r>
            <a:rPr lang="en-ZA" sz="1400" dirty="0" smtClean="0">
              <a:solidFill>
                <a:schemeClr val="accent1"/>
              </a:solidFill>
            </a:rPr>
            <a:t>Question not asked</a:t>
          </a:r>
          <a:endParaRPr lang="en-ZA" sz="1400" dirty="0">
            <a:solidFill>
              <a:schemeClr val="accent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0.36875</cdr:x>
      <cdr:y>0.31456</cdr:y>
    </cdr:from>
    <cdr:to>
      <cdr:x>0.46354</cdr:x>
      <cdr:y>0.92996</cdr:y>
    </cdr:to>
    <cdr:sp macro="" textlink="">
      <cdr:nvSpPr>
        <cdr:cNvPr id="2" name="Oval 1"/>
        <cdr:cNvSpPr/>
      </cdr:nvSpPr>
      <cdr:spPr>
        <a:xfrm xmlns:a="http://schemas.openxmlformats.org/drawingml/2006/main">
          <a:off x="4495799" y="1072377"/>
          <a:ext cx="1155700" cy="2098037"/>
        </a:xfrm>
        <a:prstGeom xmlns:a="http://schemas.openxmlformats.org/drawingml/2006/main" prst="ellipse">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0.14164</cdr:x>
      <cdr:y>0.21861</cdr:y>
    </cdr:from>
    <cdr:to>
      <cdr:x>0.17023</cdr:x>
      <cdr:y>0.57519</cdr:y>
    </cdr:to>
    <cdr:sp macro="" textlink="">
      <cdr:nvSpPr>
        <cdr:cNvPr id="2" name="Up-Down Arrow 1"/>
        <cdr:cNvSpPr/>
      </cdr:nvSpPr>
      <cdr:spPr>
        <a:xfrm xmlns:a="http://schemas.openxmlformats.org/drawingml/2006/main">
          <a:off x="1854200" y="850899"/>
          <a:ext cx="374281" cy="1387935"/>
        </a:xfrm>
        <a:prstGeom xmlns:a="http://schemas.openxmlformats.org/drawingml/2006/main" prst="upDownArrow">
          <a:avLst/>
        </a:prstGeom>
        <a:solidFill xmlns:a="http://schemas.openxmlformats.org/drawingml/2006/main">
          <a:schemeClr val="bg2"/>
        </a:solidFill>
        <a:ln xmlns:a="http://schemas.openxmlformats.org/drawingml/2006/main">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0.16832</cdr:x>
      <cdr:y>0.29767</cdr:y>
    </cdr:from>
    <cdr:to>
      <cdr:x>0.55766</cdr:x>
      <cdr:y>0.48745</cdr:y>
    </cdr:to>
    <cdr:sp macro="" textlink="">
      <cdr:nvSpPr>
        <cdr:cNvPr id="3" name="Rectangle 2"/>
        <cdr:cNvSpPr/>
      </cdr:nvSpPr>
      <cdr:spPr>
        <a:xfrm xmlns:a="http://schemas.openxmlformats.org/drawingml/2006/main">
          <a:off x="2203454" y="1158645"/>
          <a:ext cx="5096947" cy="738664"/>
        </a:xfrm>
        <a:prstGeom xmlns:a="http://schemas.openxmlformats.org/drawingml/2006/main" prst="rect">
          <a:avLst/>
        </a:prstGeom>
        <a:solidFill xmlns:a="http://schemas.openxmlformats.org/drawingml/2006/main">
          <a:srgbClr val="FFFFFF">
            <a:alpha val="27843"/>
          </a:srgbClr>
        </a:solidFill>
        <a:ln xmlns:a="http://schemas.openxmlformats.org/drawingml/2006/main">
          <a:solidFill>
            <a:schemeClr val="bg1">
              <a:lumMod val="50000"/>
            </a:schemeClr>
          </a:solidFill>
        </a:ln>
      </cdr:spPr>
      <cdr:txBody>
        <a:bodyPr xmlns:a="http://schemas.openxmlformats.org/drawingml/2006/main" wrap="square">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ZA" b="1" dirty="0">
              <a:solidFill>
                <a:schemeClr val="tx1"/>
              </a:solidFill>
              <a:latin typeface="HelveticaNeue-Bold"/>
            </a:rPr>
            <a:t>Gap between:</a:t>
          </a:r>
        </a:p>
        <a:p xmlns:a="http://schemas.openxmlformats.org/drawingml/2006/main">
          <a:pPr marL="185738" indent="-185738"/>
          <a:r>
            <a:rPr lang="en-ZA" b="1" dirty="0">
              <a:solidFill>
                <a:schemeClr val="tx1"/>
              </a:solidFill>
              <a:latin typeface="HelveticaNeue-Bold"/>
            </a:rPr>
            <a:t>• </a:t>
          </a:r>
          <a:r>
            <a:rPr lang="en-ZA" b="1" dirty="0" smtClean="0">
              <a:solidFill>
                <a:schemeClr val="tx1"/>
              </a:solidFill>
              <a:latin typeface="HelveticaNeue-Bold"/>
            </a:rPr>
            <a:t>	Data </a:t>
          </a:r>
          <a:r>
            <a:rPr lang="en-ZA" b="1" dirty="0">
              <a:solidFill>
                <a:schemeClr val="tx1"/>
              </a:solidFill>
              <a:latin typeface="HelveticaNeue-Bold"/>
            </a:rPr>
            <a:t>considered critical/important for decision making</a:t>
          </a:r>
        </a:p>
        <a:p xmlns:a="http://schemas.openxmlformats.org/drawingml/2006/main">
          <a:pPr marL="185738" indent="-185738"/>
          <a:r>
            <a:rPr lang="en-ZA" b="1" dirty="0">
              <a:solidFill>
                <a:schemeClr val="tx1"/>
              </a:solidFill>
              <a:latin typeface="HelveticaNeue-Bold"/>
            </a:rPr>
            <a:t>• </a:t>
          </a:r>
          <a:r>
            <a:rPr lang="en-ZA" b="1" dirty="0" smtClean="0">
              <a:solidFill>
                <a:schemeClr val="tx1"/>
              </a:solidFill>
              <a:latin typeface="HelveticaNeue-Bold"/>
            </a:rPr>
            <a:t>	Comprehensiveness </a:t>
          </a:r>
          <a:r>
            <a:rPr lang="en-ZA" b="1" dirty="0">
              <a:solidFill>
                <a:schemeClr val="tx1"/>
              </a:solidFill>
              <a:latin typeface="HelveticaNeue-Bold"/>
            </a:rPr>
            <a:t>of that data as currently received</a:t>
          </a:r>
          <a:endParaRPr lang="en-ZA"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3508"/>
          </a:xfrm>
          <a:prstGeom prst="rect">
            <a:avLst/>
          </a:prstGeom>
          <a:noFill/>
          <a:ln>
            <a:noFill/>
          </a:ln>
        </p:spPr>
        <p:txBody>
          <a:bodyPr spcFirstLastPara="1" wrap="square" lIns="99032" tIns="49502" rIns="99032" bIns="49502" anchor="t" anchorCtr="0"/>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4021294" y="0"/>
            <a:ext cx="3076363" cy="513508"/>
          </a:xfrm>
          <a:prstGeom prst="rect">
            <a:avLst/>
          </a:prstGeom>
          <a:noFill/>
          <a:ln>
            <a:noFill/>
          </a:ln>
        </p:spPr>
        <p:txBody>
          <a:bodyPr spcFirstLastPara="1" wrap="square" lIns="99032" tIns="49502" rIns="99032" bIns="49502" anchor="t" anchorCtr="0"/>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107"/>
            <a:ext cx="3076363" cy="513507"/>
          </a:xfrm>
          <a:prstGeom prst="rect">
            <a:avLst/>
          </a:prstGeom>
          <a:noFill/>
          <a:ln>
            <a:noFill/>
          </a:ln>
        </p:spPr>
        <p:txBody>
          <a:bodyPr spcFirstLastPara="1" wrap="square" lIns="99032" tIns="49502" rIns="99032" bIns="49502" anchor="b" anchorCtr="0"/>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sz="1300" smtClean="0">
                <a:solidFill>
                  <a:schemeClr val="dk1"/>
                </a:solidFill>
              </a:rPr>
              <a:pPr algn="r"/>
              <a:t>‹#›</a:t>
            </a:fld>
            <a:endParaRPr lang="en-GB" sz="1300" dirty="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Internet_of_Things" TargetMode="External"/><Relationship Id="rId13" Type="http://schemas.openxmlformats.org/officeDocument/2006/relationships/hyperlink" Target="https://en.wikipedia.org/wiki/Autonomous_vehicles" TargetMode="External"/><Relationship Id="rId3" Type="http://schemas.openxmlformats.org/officeDocument/2006/relationships/hyperlink" Target="https://en.wikipedia.org/wiki/Robotics" TargetMode="External"/><Relationship Id="rId7" Type="http://schemas.openxmlformats.org/officeDocument/2006/relationships/hyperlink" Target="https://en.wikipedia.org/wiki/Biotechnology" TargetMode="External"/><Relationship Id="rId12" Type="http://schemas.openxmlformats.org/officeDocument/2006/relationships/hyperlink" Target="https://en.wikipedia.org/wiki/3D_print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Quantum_computing" TargetMode="External"/><Relationship Id="rId11" Type="http://schemas.openxmlformats.org/officeDocument/2006/relationships/hyperlink" Target="https://en.wikipedia.org/wiki/5G" TargetMode="External"/><Relationship Id="rId5" Type="http://schemas.openxmlformats.org/officeDocument/2006/relationships/hyperlink" Target="https://en.wikipedia.org/wiki/Nanotechnology" TargetMode="External"/><Relationship Id="rId10" Type="http://schemas.openxmlformats.org/officeDocument/2006/relationships/hyperlink" Target="https://en.wikipedia.org/wiki/Blockchain" TargetMode="External"/><Relationship Id="rId4" Type="http://schemas.openxmlformats.org/officeDocument/2006/relationships/hyperlink" Target="https://en.wikipedia.org/wiki/Artificial_intelligence" TargetMode="External"/><Relationship Id="rId9" Type="http://schemas.openxmlformats.org/officeDocument/2006/relationships/hyperlink" Target="https://en.wikipedia.org/wiki/Internet_of_things#Enterprise_application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17: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endParaRPr dirty="0"/>
          </a:p>
        </p:txBody>
      </p:sp>
      <p:sp>
        <p:nvSpPr>
          <p:cNvPr id="551" name="Google Shape;551;p1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409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ZA" sz="1200" b="1" i="0" u="none" strike="noStrike" cap="none" dirty="0" smtClean="0">
                <a:solidFill>
                  <a:schemeClr val="dk1"/>
                </a:solidFill>
                <a:effectLst/>
                <a:latin typeface="Arial"/>
                <a:ea typeface="Arial"/>
                <a:cs typeface="Arial"/>
                <a:sym typeface="Arial"/>
              </a:rPr>
              <a:t>What do you expect to happen to headcount in your company globally over the next 12 months? </a:t>
            </a:r>
            <a:endParaRPr lang="en-ZA" sz="1200" b="0" i="0" u="none" strike="noStrike" cap="none" dirty="0" smtClean="0">
              <a:solidFill>
                <a:schemeClr val="dk1"/>
              </a:solidFill>
              <a:effectLst/>
              <a:latin typeface="Arial"/>
              <a:ea typeface="Arial"/>
              <a:cs typeface="Arial"/>
              <a:sym typeface="Arial"/>
            </a:endParaRPr>
          </a:p>
          <a:p>
            <a:r>
              <a:rPr lang="en-ZA" sz="1200" b="1" i="0" u="none" strike="noStrike" cap="none" dirty="0" smtClean="0">
                <a:solidFill>
                  <a:schemeClr val="dk1"/>
                </a:solidFill>
                <a:effectLst/>
                <a:latin typeface="Arial"/>
                <a:ea typeface="Arial"/>
                <a:cs typeface="Arial"/>
                <a:sym typeface="Arial"/>
              </a:rPr>
              <a:t>How confident are you about your company's prospects for revenue growth over the next 12 months?</a:t>
            </a:r>
          </a:p>
          <a:p>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Earlier we looked at the correlation between changes in CEO confidence about their companies’ growth prospects and global GDP growth. When we look at headcount, we see a similar link.</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If there is any doubt that a negative or cautious outlook has real-life consequences, we just need to look at South Africa’s unemployment crisis – and the correlation between CEOs’ expectations for short-term growth and their plans to employ more people.</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For the past four years, these two measures have moved in tandem and so, predictably, we see expectations around increasing headcount dropping to their lowest levels since this question was added to the survey in 2011.</a:t>
            </a:r>
          </a:p>
          <a:p>
            <a:pPr marL="0" indent="0">
              <a:buFont typeface="Arial" panose="020B0604020202020204" pitchFamily="34" charset="0"/>
              <a:buNone/>
            </a:pPr>
            <a:endParaRPr lang="en-ZA" u="sng" baseline="0" dirty="0" smtClean="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11</a:t>
            </a:fld>
            <a:endParaRPr dirty="0"/>
          </a:p>
        </p:txBody>
      </p:sp>
    </p:spTree>
    <p:extLst>
      <p:ext uri="{BB962C8B-B14F-4D97-AF65-F5344CB8AC3E}">
        <p14:creationId xmlns:p14="http://schemas.microsoft.com/office/powerpoint/2010/main" val="3694635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GB" sz="1200" b="1" i="0" u="none" strike="noStrike" cap="none" dirty="0" smtClean="0">
                <a:solidFill>
                  <a:schemeClr val="dk1"/>
                </a:solidFill>
                <a:effectLst/>
                <a:latin typeface="Arial"/>
                <a:ea typeface="Arial"/>
                <a:cs typeface="Arial"/>
                <a:sym typeface="Arial"/>
              </a:rPr>
              <a:t>How confident are you about your organisation’s prospects for revenue growth over the next 3 years?</a:t>
            </a: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Looking longer term, what will happen to CEOs’ outlook beyond 2019? Typically, CEOs report more confidence in the longer term than in the immediate future. </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Among South African CEOs, 93% expressed confidence about their companies’ medium-term prospects. But only 33% said they are ‘very confident’, the lowest level since we began the survey in South Africa. So while we might surmise that South African CEOs are optimistic, they are increasingly cautious. The state of the economy, unemployment and political uncertainty, rising populism, general elections – these and other factors are casting a shadow over business expectations.</a:t>
            </a:r>
          </a:p>
          <a:p>
            <a:pPr defTabSz="955471">
              <a:defRPr/>
            </a:pPr>
            <a:endParaRPr lang="en-ZA" b="1" u="sng" dirty="0" smtClean="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12</a:t>
            </a:fld>
            <a:endParaRPr dirty="0"/>
          </a:p>
        </p:txBody>
      </p:sp>
    </p:spTree>
    <p:extLst>
      <p:ext uri="{BB962C8B-B14F-4D97-AF65-F5344CB8AC3E}">
        <p14:creationId xmlns:p14="http://schemas.microsoft.com/office/powerpoint/2010/main" val="1283152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6: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200" b="0" i="0" u="none" strike="noStrike" cap="none" dirty="0" smtClean="0">
                <a:solidFill>
                  <a:schemeClr val="dk1"/>
                </a:solidFill>
                <a:effectLst/>
                <a:latin typeface="Arial"/>
                <a:ea typeface="Arial"/>
                <a:cs typeface="Arial"/>
                <a:sym typeface="Arial"/>
              </a:rPr>
              <a:t>Across the survey we saw a general theme of CEOs knuckling down as they adapt to the macro environment in which they operate. The threats they consider most pressing are less existential (e.g. terrorism, climate change) and more relate to the ease of doing business in the markets where they operate – with issues like overregulation, policy uncertainty and the availability of key skills being highlighted. </a:t>
            </a:r>
          </a:p>
          <a:p>
            <a:pPr marL="0" indent="0"/>
            <a:endParaRPr dirty="0"/>
          </a:p>
        </p:txBody>
      </p:sp>
      <p:sp>
        <p:nvSpPr>
          <p:cNvPr id="704" name="Google Shape;704;p3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63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pPr marL="0" indent="0"/>
            <a:r>
              <a:rPr lang="en-ZA" sz="1200" b="1" i="0" u="none" strike="noStrike" cap="none" dirty="0" smtClean="0">
                <a:solidFill>
                  <a:schemeClr val="dk1"/>
                </a:solidFill>
                <a:effectLst/>
                <a:latin typeface="Arial"/>
                <a:ea typeface="Arial"/>
                <a:cs typeface="Arial"/>
                <a:sym typeface="Arial"/>
              </a:rPr>
              <a:t>How concerned are you, if at all, about each of these potential economic, policy, social, environmental, and business threats to your organisation’s growth prospects? (showing CEOs ‘extremely concerned’)</a:t>
            </a:r>
            <a:endParaRPr lang="en-ZA" sz="1200" b="0" i="0" u="none" strike="noStrike" cap="none" dirty="0" smtClean="0">
              <a:solidFill>
                <a:schemeClr val="dk1"/>
              </a:solidFill>
              <a:effectLst/>
              <a:latin typeface="Arial"/>
              <a:ea typeface="Arial"/>
              <a:cs typeface="Arial"/>
              <a:sym typeface="Arial"/>
            </a:endParaRPr>
          </a:p>
          <a:p>
            <a:pPr marL="0" indent="0"/>
            <a:r>
              <a:rPr lang="en-ZA" sz="1200" b="0" i="0" u="none" strike="noStrike" cap="none" dirty="0" smtClean="0">
                <a:solidFill>
                  <a:schemeClr val="dk1"/>
                </a:solidFill>
                <a:effectLst/>
                <a:latin typeface="Arial"/>
                <a:ea typeface="Arial"/>
                <a:cs typeface="Arial"/>
                <a:sym typeface="Arial"/>
              </a:rPr>
              <a:t> </a:t>
            </a:r>
          </a:p>
          <a:p>
            <a:pPr marL="171450"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What stands out most in this graph is vast gap in levels of ‘extreme concern’ between South African and Global CEOs in key areas of socio-political and economic threats. This can be explained against the background of rising populism, the unresolved expropriation without compensation issue and heightened rhetoric in the lead up to the general elections later in the year. </a:t>
            </a:r>
          </a:p>
          <a:p>
            <a:pPr marL="171450" indent="-171450">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marL="171450"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Globally, CEOs are most concerned about over-regulation and policy uncertainty, followed by availability of key skills and trade conflicts.</a:t>
            </a:r>
          </a:p>
          <a:p>
            <a:pPr marL="171450" indent="-171450">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marL="171450"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The top concerns in four of the seven regions remain the same as last year:</a:t>
            </a:r>
          </a:p>
          <a:p>
            <a:pPr marL="171450" lvl="0"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North America –cyber threats</a:t>
            </a:r>
          </a:p>
          <a:p>
            <a:pPr marL="171450" lvl="0"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Latin America –populism</a:t>
            </a:r>
          </a:p>
          <a:p>
            <a:pPr marL="171450" lvl="0"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Central and Eastern Europe –availability of key skills</a:t>
            </a:r>
          </a:p>
          <a:p>
            <a:pPr marL="171450" lvl="0"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Middle East –geopolitical uncertainty</a:t>
            </a:r>
          </a:p>
          <a:p>
            <a:pPr marL="0" indent="0"/>
            <a:endParaRPr lang="en-ZA" sz="1300" dirty="0"/>
          </a:p>
          <a:p>
            <a:pPr marL="0" indent="0"/>
            <a:r>
              <a:rPr lang="en-ZA" b="1" u="none" dirty="0" smtClean="0"/>
              <a:t>The</a:t>
            </a:r>
            <a:r>
              <a:rPr lang="en-ZA" b="1" u="none" baseline="0" dirty="0" smtClean="0"/>
              <a:t> graph on this slides shows all factors about which more than 30% of SA CEOs said they were ‘extremely concerned’.</a:t>
            </a:r>
            <a:endParaRPr lang="en-ZA" b="1" u="none" dirty="0" smtClean="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14</a:t>
            </a:fld>
            <a:endParaRPr dirty="0"/>
          </a:p>
        </p:txBody>
      </p:sp>
    </p:spTree>
    <p:extLst>
      <p:ext uri="{BB962C8B-B14F-4D97-AF65-F5344CB8AC3E}">
        <p14:creationId xmlns:p14="http://schemas.microsoft.com/office/powerpoint/2010/main" val="113607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pPr marL="0" indent="0"/>
            <a:r>
              <a:rPr lang="en-ZA" sz="1200" b="1" i="0" u="none" strike="noStrike" cap="none" dirty="0" smtClean="0">
                <a:solidFill>
                  <a:schemeClr val="dk1"/>
                </a:solidFill>
                <a:effectLst/>
                <a:latin typeface="Arial"/>
                <a:ea typeface="Arial"/>
                <a:cs typeface="Arial"/>
                <a:sym typeface="Arial"/>
              </a:rPr>
              <a:t>How concerned are you, if at all, about each of these potential economic, policy, social, environmental, and business threats to your organisation’s growth prospects? (showing SA CEOs ‘extremely concerned’)</a:t>
            </a:r>
            <a:endParaRPr lang="en-ZA" sz="1200" b="0" i="0" u="none" strike="noStrike" cap="none" dirty="0" smtClean="0">
              <a:solidFill>
                <a:schemeClr val="dk1"/>
              </a:solidFill>
              <a:effectLst/>
              <a:latin typeface="Arial"/>
              <a:ea typeface="Arial"/>
              <a:cs typeface="Arial"/>
              <a:sym typeface="Arial"/>
            </a:endParaRPr>
          </a:p>
          <a:p>
            <a:r>
              <a:rPr lang="en-GB" sz="1200" b="0" i="0" u="none" strike="noStrike" cap="none" dirty="0" smtClean="0">
                <a:solidFill>
                  <a:schemeClr val="dk1"/>
                </a:solidFill>
                <a:effectLst/>
                <a:latin typeface="Arial"/>
                <a:ea typeface="Arial"/>
                <a:cs typeface="Arial"/>
                <a:sym typeface="Arial"/>
              </a:rPr>
              <a:t> </a:t>
            </a: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While the results shown in the previous slide are disheartening, in many instances CEOs’ outlooks are actually better than they were a year ago, with few threats increasing and many declining in significance.</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But when we look at a number of perceived threats – say ‘inadequate basic infrastructure’ or ‘exchange rate volatility’, for example – these are long-term</a:t>
            </a:r>
            <a:r>
              <a:rPr lang="en-GB" sz="1200" b="0" i="0" u="none" strike="noStrike" cap="none" baseline="0" dirty="0" smtClean="0">
                <a:solidFill>
                  <a:schemeClr val="dk1"/>
                </a:solidFill>
                <a:effectLst/>
                <a:latin typeface="Arial"/>
                <a:ea typeface="Arial"/>
                <a:cs typeface="Arial"/>
                <a:sym typeface="Arial"/>
              </a:rPr>
              <a:t> nagging issues - </a:t>
            </a:r>
            <a:r>
              <a:rPr lang="en-GB" sz="1200" b="0" i="0" u="none" strike="noStrike" cap="none" dirty="0" smtClean="0">
                <a:solidFill>
                  <a:schemeClr val="dk1"/>
                </a:solidFill>
                <a:effectLst/>
                <a:latin typeface="Arial"/>
                <a:ea typeface="Arial"/>
                <a:cs typeface="Arial"/>
                <a:sym typeface="Arial"/>
              </a:rPr>
              <a:t>it’s not that the threats they pose have gone away, they have just been supplanted by more pressing issues.</a:t>
            </a:r>
            <a:endParaRPr lang="en-ZA" sz="1200" b="0" i="0" u="none" strike="noStrike" cap="none" dirty="0" smtClean="0">
              <a:solidFill>
                <a:schemeClr val="dk1"/>
              </a:solidFill>
              <a:effectLst/>
              <a:latin typeface="Arial"/>
              <a:ea typeface="Arial"/>
              <a:cs typeface="Arial"/>
              <a:sym typeface="Arial"/>
            </a:endParaRPr>
          </a:p>
          <a:p>
            <a:pPr defTabSz="955471">
              <a:defRPr/>
            </a:pPr>
            <a:endParaRPr lang="en-ZA" b="1" u="sng" dirty="0" smtClean="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15</a:t>
            </a:fld>
            <a:endParaRPr dirty="0"/>
          </a:p>
        </p:txBody>
      </p:sp>
    </p:spTree>
    <p:extLst>
      <p:ext uri="{BB962C8B-B14F-4D97-AF65-F5344CB8AC3E}">
        <p14:creationId xmlns:p14="http://schemas.microsoft.com/office/powerpoint/2010/main" val="208896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US" sz="1200" b="1" i="0" u="none" strike="noStrike" cap="none" dirty="0" smtClean="0">
                <a:solidFill>
                  <a:schemeClr val="dk1"/>
                </a:solidFill>
                <a:effectLst/>
                <a:latin typeface="Arial"/>
                <a:ea typeface="Arial"/>
                <a:cs typeface="Arial"/>
                <a:sym typeface="Arial"/>
              </a:rPr>
              <a:t>Which three territories, excluding the territory in which you are based, do you consider most important for your organisation’s overall growth prospects over the next 12 months?</a:t>
            </a: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The US and China’s dominance of the world economy and the importance of the UKs capital markets explain their importance to SA business, but it is noteworthy that 15% of SA CEOs ‘don’t know’ where else to look for growth and 8% say ‘no other country’.</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Ten years ago, many South African businesses were looking to the rest of Africa as the ticket to exponential growth. The banks, Shoprite, Massmart, Tiger Brands and many others set out to make their fortunes north of the Limpopo. These days business leaders are a lot more cautious – When asked to identify the most attractive foreign markets for investment, CEOs are narrowing their choices and expressing more uncertainty.</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Perhaps a symptom of the current environment, we see the revenue and expansion opportunities CEOs identify are also more internally oriented and closer to home. </a:t>
            </a:r>
            <a:endParaRPr lang="en-ZA" sz="1200" b="0" i="0" u="none" strike="noStrike" cap="none" dirty="0">
              <a:solidFill>
                <a:schemeClr val="dk1"/>
              </a:solidFill>
              <a:effectLst/>
              <a:latin typeface="Arial"/>
              <a:ea typeface="Arial"/>
              <a:cs typeface="Arial"/>
              <a:sym typeface="Arial"/>
            </a:endParaRPr>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16</a:t>
            </a:fld>
            <a:endParaRPr dirty="0"/>
          </a:p>
        </p:txBody>
      </p:sp>
    </p:spTree>
    <p:extLst>
      <p:ext uri="{BB962C8B-B14F-4D97-AF65-F5344CB8AC3E}">
        <p14:creationId xmlns:p14="http://schemas.microsoft.com/office/powerpoint/2010/main" val="232627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ZA" sz="1200" b="1" i="0" u="none" strike="noStrike" cap="none" dirty="0" smtClean="0">
                <a:solidFill>
                  <a:schemeClr val="dk1"/>
                </a:solidFill>
                <a:effectLst/>
                <a:latin typeface="Arial"/>
                <a:ea typeface="Arial"/>
                <a:cs typeface="Arial"/>
                <a:sym typeface="Arial"/>
              </a:rPr>
              <a:t>Which of the following activities, if any, are you planning in the next 12 months to drive revenue growth?</a:t>
            </a: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We see the inside-out approach to growth is confirmed in CEOs’ responses to the question: “Which of the following activities, if any, are you planning in the next 12 months to drive revenue growth?”</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Universally, CEOs are overwhelmingly respond with internally focused initiatives like organic growth, operational efficiencies and product innovation.</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In a tough and uncertain operating environment it is logical for business leaders to focus on factors they can control.</a:t>
            </a:r>
            <a:endParaRPr lang="en-ZA" sz="1200" b="0" i="0" u="none" strike="noStrike" cap="none" dirty="0">
              <a:solidFill>
                <a:schemeClr val="dk1"/>
              </a:solidFill>
              <a:effectLst/>
              <a:latin typeface="Arial"/>
              <a:ea typeface="Arial"/>
              <a:cs typeface="Arial"/>
              <a:sym typeface="Arial"/>
            </a:endParaRPr>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17</a:t>
            </a:fld>
            <a:endParaRPr dirty="0"/>
          </a:p>
        </p:txBody>
      </p:sp>
    </p:spTree>
    <p:extLst>
      <p:ext uri="{BB962C8B-B14F-4D97-AF65-F5344CB8AC3E}">
        <p14:creationId xmlns:p14="http://schemas.microsoft.com/office/powerpoint/2010/main" val="542719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5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r>
              <a:rPr lang="en-ZA" sz="1200" b="0" i="0" u="none" strike="noStrike" cap="none" dirty="0" smtClean="0">
                <a:solidFill>
                  <a:schemeClr val="dk1"/>
                </a:solidFill>
                <a:effectLst/>
                <a:latin typeface="Arial"/>
                <a:ea typeface="Arial"/>
                <a:cs typeface="Arial"/>
                <a:sym typeface="Arial"/>
              </a:rPr>
              <a:t>Given their focus on internal efficiencies and productivity, we asked CEOs what they are doing to bridge the gaps in their organisations’ capabilities in the age of the Fourth Industrial Revolution.</a:t>
            </a:r>
            <a:endParaRPr lang="en-ZA" sz="1200" b="0" i="0" u="none" strike="noStrike" cap="none" dirty="0">
              <a:solidFill>
                <a:schemeClr val="dk1"/>
              </a:solidFill>
              <a:effectLst/>
              <a:latin typeface="Arial"/>
              <a:ea typeface="Arial"/>
              <a:cs typeface="Arial"/>
              <a:sym typeface="Arial"/>
            </a:endParaRPr>
          </a:p>
        </p:txBody>
      </p:sp>
      <p:sp>
        <p:nvSpPr>
          <p:cNvPr id="1070" name="Google Shape;1070;p5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79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pPr marL="0" indent="0"/>
            <a:r>
              <a:rPr lang="en-US" sz="1200" b="1" i="0" u="none" strike="noStrike" cap="none" dirty="0" smtClean="0">
                <a:solidFill>
                  <a:schemeClr val="dk1"/>
                </a:solidFill>
                <a:effectLst/>
                <a:latin typeface="Arial"/>
                <a:ea typeface="Arial"/>
                <a:cs typeface="Arial"/>
                <a:sym typeface="Arial"/>
              </a:rPr>
              <a:t>Looking back on the past five years, please rank the top three global trends from the following list, which you believe have transformed your business the most (summary ranked top 3)</a:t>
            </a: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CEOs say technological advances and demographic shifts have dominated transformation in their businesses over the past five years. With buzzwords like ‘big data’, ‘artificial intelligence’ and ‘machine learning’ doing the rounds, this probably comes as no surprise.</a:t>
            </a:r>
            <a:endParaRPr lang="en-ZA" sz="1200" b="0" i="0" u="none" strike="noStrike" cap="none" dirty="0" smtClean="0">
              <a:solidFill>
                <a:schemeClr val="dk1"/>
              </a:solidFill>
              <a:effectLst/>
              <a:latin typeface="Arial"/>
              <a:ea typeface="Arial"/>
              <a:cs typeface="Arial"/>
              <a:sym typeface="Arial"/>
            </a:endParaRPr>
          </a:p>
          <a:p>
            <a:pPr defTabSz="955471">
              <a:defRPr/>
            </a:pPr>
            <a:endParaRPr lang="en-ZA" b="1" u="sng" dirty="0" smtClean="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19</a:t>
            </a:fld>
            <a:endParaRPr dirty="0"/>
          </a:p>
        </p:txBody>
      </p:sp>
    </p:spTree>
    <p:extLst>
      <p:ext uri="{BB962C8B-B14F-4D97-AF65-F5344CB8AC3E}">
        <p14:creationId xmlns:p14="http://schemas.microsoft.com/office/powerpoint/2010/main" val="1926320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pPr marL="0" indent="0"/>
            <a:r>
              <a:rPr lang="en-US" sz="1200" b="1" i="0" u="none" strike="noStrike" cap="none" dirty="0" smtClean="0">
                <a:solidFill>
                  <a:schemeClr val="dk1"/>
                </a:solidFill>
                <a:effectLst/>
                <a:latin typeface="Arial"/>
                <a:ea typeface="Arial"/>
                <a:cs typeface="Arial"/>
                <a:sym typeface="Arial"/>
              </a:rPr>
              <a:t>Thinking about the data that you personally use to make decisions about the long-term success and durability of your business, how important is data about the following? (summary critical/important) </a:t>
            </a:r>
            <a:endParaRPr lang="en-ZA" sz="1200" b="0" i="0" u="none" strike="noStrike" cap="none" dirty="0" smtClean="0">
              <a:solidFill>
                <a:schemeClr val="dk1"/>
              </a:solidFill>
              <a:effectLst/>
              <a:latin typeface="Arial"/>
              <a:ea typeface="Arial"/>
              <a:cs typeface="Arial"/>
              <a:sym typeface="Arial"/>
            </a:endParaRPr>
          </a:p>
          <a:p>
            <a:pPr marL="0" indent="0"/>
            <a:r>
              <a:rPr lang="en-US" sz="1200" b="1" i="0" u="none" strike="noStrike" cap="none" dirty="0" smtClean="0">
                <a:solidFill>
                  <a:schemeClr val="dk1"/>
                </a:solidFill>
                <a:effectLst/>
                <a:latin typeface="Arial"/>
                <a:ea typeface="Arial"/>
                <a:cs typeface="Arial"/>
                <a:sym typeface="Arial"/>
              </a:rPr>
              <a:t>How adequate is the data that your do receive? (summary 'comprehensive')</a:t>
            </a:r>
          </a:p>
          <a:p>
            <a:pPr marL="0" indent="0"/>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What is a surprise, is how poorly data is being harnessed to actually deliver value.</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We asked CEOs how important data about various aspects of their business is to making decisions and how adequate the data they receive actually is. </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What stands out in the graph is how big the gap between what they deem critical or important and the comprehensiveness of the information they actually receive.</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The graph shows the data CEOs use to make long-term business decisions into categories and shows how ‘critical’ or ‘important’ that data is versus how ‘comprehensive’ it is in each category.</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Data about customer preferences and needs remains the most valuable, followed by brand and reputation, then data about how technology is impacting the industry.</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One of the more striking findings in this year’s survey is the fact that — despite billions of dollars of investment and priority positioning on the C-suite agenda — the gap between the information CEOs need and what they get has not closed in the past ten years.</a:t>
            </a:r>
          </a:p>
          <a:p>
            <a:pPr>
              <a:buFont typeface="Arial" panose="020B0604020202020204" pitchFamily="34" charset="0"/>
              <a:buChar char="•"/>
            </a:pPr>
            <a:endParaRPr lang="en-ZA" b="1" u="sng" dirty="0" smtClean="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20</a:t>
            </a:fld>
            <a:endParaRPr dirty="0"/>
          </a:p>
        </p:txBody>
      </p:sp>
    </p:spTree>
    <p:extLst>
      <p:ext uri="{BB962C8B-B14F-4D97-AF65-F5344CB8AC3E}">
        <p14:creationId xmlns:p14="http://schemas.microsoft.com/office/powerpoint/2010/main" val="420681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0: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endParaRPr dirty="0"/>
          </a:p>
        </p:txBody>
      </p:sp>
      <p:sp>
        <p:nvSpPr>
          <p:cNvPr id="573" name="Google Shape;573;p2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0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US" sz="1200" b="1" i="0" u="none" strike="noStrike" cap="none" dirty="0" smtClean="0">
                <a:solidFill>
                  <a:schemeClr val="dk1"/>
                </a:solidFill>
                <a:effectLst/>
                <a:latin typeface="Arial"/>
                <a:ea typeface="Arial"/>
                <a:cs typeface="Arial"/>
                <a:sym typeface="Arial"/>
              </a:rPr>
              <a:t>What are the primary reasons that the data you receive is not adequate or that you do not receive the information?</a:t>
            </a: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Despite the vast investment, organisations are struggling to translate a deluge of data into better decision making. We asked CEOs why that is and interestingly they mentioned siloing and lack of sharing as the primary reason.</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Talent is also a challenge given the shortage of skills to clean, integrate, and extract value from big data and move beyond baby steps toward artificial intelligence (AI). </a:t>
            </a:r>
          </a:p>
          <a:p>
            <a:pPr defTabSz="955471">
              <a:defRPr/>
            </a:pPr>
            <a:endParaRPr lang="en-ZA" b="1" u="sng" dirty="0" smtClean="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21</a:t>
            </a:fld>
            <a:endParaRPr dirty="0"/>
          </a:p>
        </p:txBody>
      </p:sp>
    </p:spTree>
    <p:extLst>
      <p:ext uri="{BB962C8B-B14F-4D97-AF65-F5344CB8AC3E}">
        <p14:creationId xmlns:p14="http://schemas.microsoft.com/office/powerpoint/2010/main" val="3551995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GB" sz="1200" b="1" i="0" u="none" strike="noStrike" cap="none" dirty="0" smtClean="0">
                <a:solidFill>
                  <a:schemeClr val="dk1"/>
                </a:solidFill>
                <a:effectLst/>
                <a:latin typeface="Arial"/>
                <a:ea typeface="Arial"/>
                <a:cs typeface="Arial"/>
                <a:sym typeface="Arial"/>
              </a:rPr>
              <a:t>What impact is ‘availability of key skills’ having on your organisation’s growth prospects?</a:t>
            </a:r>
          </a:p>
          <a:p>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Beyond data and analytics, talent more broadly remains a pain point for the vast majority of CEOs – only 4% say skills shortages has no impact on their organisations’ growth and profitability – while 85% say it prevents them from innovating effectively. </a:t>
            </a:r>
          </a:p>
          <a:p>
            <a:pPr marL="228600" indent="0">
              <a:buFont typeface="Arial" panose="020B0604020202020204" pitchFamily="34" charset="0"/>
              <a:buNone/>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The chronic and sustained nature of the shortage probably explains why skills are not among CEOs top ten concerns (which we looked at on slide 14). Nevertheless, they do acknowledge that the lack of skills does have a significant impact on their organisations’ growth prospects.</a:t>
            </a:r>
            <a:endParaRPr lang="en-ZA" sz="1200" b="0" i="0" u="none" strike="noStrike" cap="none" dirty="0" smtClean="0">
              <a:solidFill>
                <a:schemeClr val="dk1"/>
              </a:solidFill>
              <a:effectLst/>
              <a:latin typeface="Arial"/>
              <a:ea typeface="Arial"/>
              <a:cs typeface="Arial"/>
              <a:sym typeface="Arial"/>
            </a:endParaRPr>
          </a:p>
          <a:p>
            <a:pPr marL="495239" indent="-247620" defTabSz="990478">
              <a:defRPr/>
            </a:pPr>
            <a:endParaRPr lang="en-ZA" b="1" u="sng" dirty="0" smtClean="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22</a:t>
            </a:fld>
            <a:endParaRPr dirty="0"/>
          </a:p>
        </p:txBody>
      </p:sp>
    </p:spTree>
    <p:extLst>
      <p:ext uri="{BB962C8B-B14F-4D97-AF65-F5344CB8AC3E}">
        <p14:creationId xmlns:p14="http://schemas.microsoft.com/office/powerpoint/2010/main" val="596417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ZA" sz="1200" b="1" i="0" u="none" strike="noStrike" cap="none" dirty="0" smtClean="0">
                <a:solidFill>
                  <a:schemeClr val="dk1"/>
                </a:solidFill>
                <a:effectLst/>
                <a:latin typeface="Arial"/>
                <a:ea typeface="Arial"/>
                <a:cs typeface="Arial"/>
                <a:sym typeface="Arial"/>
              </a:rPr>
              <a:t>Which of these is the most important to close a potential skills gap in your organisation?</a:t>
            </a:r>
          </a:p>
          <a:p>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When it comes to closing the skills gap in their organisations, 38% of SA CEOs (Global: 46%) believe retraining and upskilling is most important, followed by establishing a strong pipeline direct from educational institutions. </a:t>
            </a:r>
            <a:endParaRPr lang="en-ZA" sz="1200" b="0" i="0" u="none" strike="noStrike" cap="none" dirty="0">
              <a:solidFill>
                <a:schemeClr val="dk1"/>
              </a:solidFill>
              <a:effectLst/>
              <a:latin typeface="Arial"/>
              <a:ea typeface="Arial"/>
              <a:cs typeface="Arial"/>
              <a:sym typeface="Arial"/>
            </a:endParaRPr>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23</a:t>
            </a:fld>
            <a:endParaRPr dirty="0"/>
          </a:p>
        </p:txBody>
      </p:sp>
    </p:spTree>
    <p:extLst>
      <p:ext uri="{BB962C8B-B14F-4D97-AF65-F5344CB8AC3E}">
        <p14:creationId xmlns:p14="http://schemas.microsoft.com/office/powerpoint/2010/main" val="4068480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US" sz="1200" b="1" i="0" u="none" strike="noStrike" cap="none" dirty="0" smtClean="0">
                <a:solidFill>
                  <a:schemeClr val="dk1"/>
                </a:solidFill>
                <a:effectLst/>
                <a:latin typeface="Arial"/>
                <a:ea typeface="Arial"/>
                <a:cs typeface="Arial"/>
                <a:sym typeface="Arial"/>
              </a:rPr>
              <a:t>How strongly do you agree or disagree that artificial intelligence (AI) will achieve the following:</a:t>
            </a: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When you can’t find people to do the work, perhaps its’ time to turn to the machines.</a:t>
            </a: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90% of SA CEOs believe that AI will significantly change the way they do business in the next five years – and 60% believe it will be bigger than the internet</a:t>
            </a:r>
          </a:p>
          <a:p>
            <a:endParaRPr lang="en-US" dirty="0" smtClean="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24</a:t>
            </a:fld>
            <a:endParaRPr dirty="0"/>
          </a:p>
        </p:txBody>
      </p:sp>
    </p:spTree>
    <p:extLst>
      <p:ext uri="{BB962C8B-B14F-4D97-AF65-F5344CB8AC3E}">
        <p14:creationId xmlns:p14="http://schemas.microsoft.com/office/powerpoint/2010/main" val="1618090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GB" sz="1200" b="0" i="0" u="none" strike="noStrike" cap="none" dirty="0" smtClean="0">
                <a:solidFill>
                  <a:schemeClr val="dk1"/>
                </a:solidFill>
                <a:effectLst/>
                <a:latin typeface="Arial"/>
                <a:ea typeface="Arial"/>
                <a:cs typeface="Arial"/>
                <a:sym typeface="Arial"/>
              </a:rPr>
              <a:t> </a:t>
            </a:r>
            <a:endParaRPr lang="en-ZA" sz="1200" b="0" i="0" u="none" strike="noStrike" cap="none" dirty="0" smtClean="0">
              <a:solidFill>
                <a:schemeClr val="dk1"/>
              </a:solidFill>
              <a:effectLst/>
              <a:latin typeface="Arial"/>
              <a:ea typeface="Arial"/>
              <a:cs typeface="Arial"/>
              <a:sym typeface="Arial"/>
            </a:endParaRPr>
          </a:p>
          <a:p>
            <a:r>
              <a:rPr lang="en-GB" sz="1200" b="1" i="0" u="none" strike="noStrike" cap="none" dirty="0" smtClean="0">
                <a:solidFill>
                  <a:schemeClr val="dk1"/>
                </a:solidFill>
                <a:effectLst/>
                <a:latin typeface="Arial"/>
                <a:ea typeface="Arial"/>
                <a:cs typeface="Arial"/>
                <a:sym typeface="Arial"/>
              </a:rPr>
              <a:t>Please select the statement that best applies to your organisation</a:t>
            </a: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Despite the hype and expectation, nearly two-thirds of CEOs have not yet initiated AI programmes in their organisations. Another third have only dipped a toe into AI for ‘limited uses’ and 28% say they have no plans to at the moment. </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Ironically, it could be the information and talent gaps we discussed earlier are also a critical barrier to successfully exploiting the promise of AI.</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The skills gap holding back AI is not only a matter of hiring AI specialists and data scientists. AI can only succeed if the whole workforce is prepared to use AI-based systems.</a:t>
            </a:r>
            <a:endParaRPr lang="en-ZA" sz="1200" b="0" i="0" u="none" strike="noStrike" cap="none" dirty="0">
              <a:solidFill>
                <a:schemeClr val="dk1"/>
              </a:solidFill>
              <a:effectLst/>
              <a:latin typeface="Arial"/>
              <a:ea typeface="Arial"/>
              <a:cs typeface="Arial"/>
              <a:sym typeface="Arial"/>
            </a:endParaRPr>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25</a:t>
            </a:fld>
            <a:endParaRPr dirty="0"/>
          </a:p>
        </p:txBody>
      </p:sp>
    </p:spTree>
    <p:extLst>
      <p:ext uri="{BB962C8B-B14F-4D97-AF65-F5344CB8AC3E}">
        <p14:creationId xmlns:p14="http://schemas.microsoft.com/office/powerpoint/2010/main" val="2503652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ZA" sz="1200" b="1" i="0" u="none" strike="noStrike" cap="none" dirty="0" smtClean="0">
                <a:solidFill>
                  <a:schemeClr val="dk1"/>
                </a:solidFill>
                <a:effectLst/>
                <a:latin typeface="Arial"/>
                <a:ea typeface="Arial"/>
                <a:cs typeface="Arial"/>
                <a:sym typeface="Arial"/>
              </a:rPr>
              <a:t>How strongly do you agree or disagree that governments should do the following:</a:t>
            </a: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There’s no doubt that AI is going to change the world. For instance, more than half (55%) of SA CEOs (Global: 49%) believe AI will displace more jobs than it creates. With this and other societal implications in mind, it’s not surprising that most CEOs ‘agree’ that governments should play a critical and integral role in AI development.</a:t>
            </a:r>
          </a:p>
          <a:p>
            <a:pPr>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PwC will be releasing a  companion report later in the year to discusses in detail how governments can help prepare the ground for full-scale AI deployment.</a:t>
            </a:r>
          </a:p>
          <a:p>
            <a:r>
              <a:rPr lang="en-GB" sz="1200" b="0" i="0" u="none" strike="noStrike" cap="none" dirty="0" smtClean="0">
                <a:solidFill>
                  <a:schemeClr val="dk1"/>
                </a:solidFill>
                <a:effectLst/>
                <a:latin typeface="Arial"/>
                <a:ea typeface="Arial"/>
                <a:cs typeface="Arial"/>
                <a:sym typeface="Arial"/>
              </a:rPr>
              <a:t> </a:t>
            </a:r>
            <a:endParaRPr lang="en-ZA" sz="1200" b="0" i="0" u="none" strike="noStrike" cap="none" dirty="0">
              <a:solidFill>
                <a:schemeClr val="dk1"/>
              </a:solidFill>
              <a:effectLst/>
              <a:latin typeface="Arial"/>
              <a:ea typeface="Arial"/>
              <a:cs typeface="Arial"/>
              <a:sym typeface="Arial"/>
            </a:endParaRPr>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26</a:t>
            </a:fld>
            <a:endParaRPr dirty="0"/>
          </a:p>
        </p:txBody>
      </p:sp>
    </p:spTree>
    <p:extLst>
      <p:ext uri="{BB962C8B-B14F-4D97-AF65-F5344CB8AC3E}">
        <p14:creationId xmlns:p14="http://schemas.microsoft.com/office/powerpoint/2010/main" val="1999590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69: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r>
              <a:rPr lang="en-US" dirty="0" smtClean="0"/>
              <a:t>Thank you – if you’d like to</a:t>
            </a:r>
            <a:r>
              <a:rPr lang="en-US" baseline="0" dirty="0" smtClean="0"/>
              <a:t> </a:t>
            </a:r>
            <a:r>
              <a:rPr lang="en-US" dirty="0" smtClean="0"/>
              <a:t>know</a:t>
            </a:r>
            <a:r>
              <a:rPr lang="en-US" baseline="0" dirty="0" smtClean="0"/>
              <a:t> more about the survey and explore the data yourself, visit ceosurvey.pwc</a:t>
            </a:r>
            <a:endParaRPr dirty="0"/>
          </a:p>
        </p:txBody>
      </p:sp>
      <p:sp>
        <p:nvSpPr>
          <p:cNvPr id="1258" name="Google Shape;1258;p6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421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40: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pPr marL="0" indent="0"/>
            <a:r>
              <a:rPr lang="en-GB" sz="1200" b="1" i="0" u="none" strike="noStrike" cap="none" dirty="0" smtClean="0">
                <a:solidFill>
                  <a:schemeClr val="dk1"/>
                </a:solidFill>
                <a:effectLst/>
                <a:latin typeface="Arial"/>
                <a:ea typeface="Arial"/>
                <a:cs typeface="Arial"/>
                <a:sym typeface="Arial"/>
              </a:rPr>
              <a:t>22nd Annual Global CEO Survey – 10</a:t>
            </a:r>
            <a:r>
              <a:rPr lang="en-GB" sz="1200" b="1" i="0" u="none" strike="noStrike" cap="none" baseline="30000" dirty="0" smtClean="0">
                <a:solidFill>
                  <a:schemeClr val="dk1"/>
                </a:solidFill>
                <a:effectLst/>
                <a:latin typeface="Arial"/>
                <a:ea typeface="Arial"/>
                <a:cs typeface="Arial"/>
                <a:sym typeface="Arial"/>
              </a:rPr>
              <a:t>th</a:t>
            </a:r>
            <a:r>
              <a:rPr lang="en-GB" sz="1200" b="1" i="0" u="none" strike="noStrike" cap="none" dirty="0" smtClean="0">
                <a:solidFill>
                  <a:schemeClr val="dk1"/>
                </a:solidFill>
                <a:effectLst/>
                <a:latin typeface="Arial"/>
                <a:ea typeface="Arial"/>
                <a:cs typeface="Arial"/>
                <a:sym typeface="Arial"/>
              </a:rPr>
              <a:t> South African survey</a:t>
            </a:r>
            <a:endParaRPr lang="en-ZA" sz="1200" b="0" i="0" u="none" strike="noStrike" cap="none" dirty="0" smtClean="0">
              <a:solidFill>
                <a:schemeClr val="dk1"/>
              </a:solidFill>
              <a:effectLst/>
              <a:latin typeface="Arial"/>
              <a:ea typeface="Arial"/>
              <a:cs typeface="Arial"/>
              <a:sym typeface="Arial"/>
            </a:endParaRPr>
          </a:p>
          <a:p>
            <a:pPr marL="0" indent="0"/>
            <a:r>
              <a:rPr lang="en-GB" sz="1200" b="0" i="0" u="none" strike="noStrike" cap="none" dirty="0" smtClean="0">
                <a:solidFill>
                  <a:schemeClr val="dk1"/>
                </a:solidFill>
                <a:effectLst/>
                <a:latin typeface="Arial"/>
                <a:ea typeface="Arial"/>
                <a:cs typeface="Arial"/>
                <a:sym typeface="Arial"/>
              </a:rPr>
              <a:t>The survey was officially launched last night by PwC’s Global CEO, Bob Moritz, at the World Economic Forum Conference in Davos </a:t>
            </a:r>
            <a:endParaRPr lang="en-ZA" sz="1200" b="0" i="0" u="none" strike="noStrike" cap="none" dirty="0" smtClean="0">
              <a:solidFill>
                <a:schemeClr val="dk1"/>
              </a:solidFill>
              <a:effectLst/>
              <a:latin typeface="Arial"/>
              <a:ea typeface="Arial"/>
              <a:cs typeface="Arial"/>
              <a:sym typeface="Arial"/>
            </a:endParaRPr>
          </a:p>
          <a:p>
            <a:pPr marL="0" indent="0"/>
            <a:r>
              <a:rPr lang="en-GB" sz="1200" b="0" i="0" u="none" strike="noStrike" cap="none" dirty="0" smtClean="0">
                <a:solidFill>
                  <a:schemeClr val="dk1"/>
                </a:solidFill>
                <a:effectLst/>
                <a:latin typeface="Arial"/>
                <a:ea typeface="Arial"/>
                <a:cs typeface="Arial"/>
                <a:sym typeface="Arial"/>
              </a:rPr>
              <a:t>The annual survey – which started</a:t>
            </a:r>
            <a:r>
              <a:rPr lang="en-GB" sz="1200" b="0" i="0" u="none" strike="noStrike" cap="none" baseline="0" dirty="0" smtClean="0">
                <a:solidFill>
                  <a:schemeClr val="dk1"/>
                </a:solidFill>
                <a:effectLst/>
                <a:latin typeface="Arial"/>
                <a:ea typeface="Arial"/>
                <a:cs typeface="Arial"/>
                <a:sym typeface="Arial"/>
              </a:rPr>
              <a:t> in 1997 –</a:t>
            </a:r>
            <a:r>
              <a:rPr lang="en-GB" sz="1200" b="0" i="0" u="none" strike="noStrike" cap="none" dirty="0" smtClean="0">
                <a:solidFill>
                  <a:schemeClr val="dk1"/>
                </a:solidFill>
                <a:effectLst/>
                <a:latin typeface="Arial"/>
                <a:ea typeface="Arial"/>
                <a:cs typeface="Arial"/>
                <a:sym typeface="Arial"/>
              </a:rPr>
              <a:t> is made up of a core group of questions that are asked every year –and which mainly reveal trends around growth.</a:t>
            </a:r>
            <a:endParaRPr lang="en-ZA" sz="1200" b="0" i="0" u="none" strike="noStrike" cap="none" dirty="0" smtClean="0">
              <a:solidFill>
                <a:schemeClr val="dk1"/>
              </a:solidFill>
              <a:effectLst/>
              <a:latin typeface="Arial"/>
              <a:ea typeface="Arial"/>
              <a:cs typeface="Arial"/>
              <a:sym typeface="Arial"/>
            </a:endParaRPr>
          </a:p>
          <a:p>
            <a:pPr marL="0" indent="0"/>
            <a:r>
              <a:rPr lang="en-GB" sz="1200" b="0" i="0" u="none" strike="noStrike" cap="none" dirty="0" smtClean="0">
                <a:solidFill>
                  <a:schemeClr val="dk1"/>
                </a:solidFill>
                <a:effectLst/>
                <a:latin typeface="Arial"/>
                <a:ea typeface="Arial"/>
                <a:cs typeface="Arial"/>
                <a:sym typeface="Arial"/>
              </a:rPr>
              <a:t>These are supplemented with additional questions to explore the particular themes and focus issues being covered in each edition. This year we have focused on </a:t>
            </a:r>
            <a:r>
              <a:rPr lang="en-GB" sz="1200" b="1" i="0" u="none" strike="noStrike" cap="none" dirty="0" smtClean="0">
                <a:solidFill>
                  <a:schemeClr val="dk1"/>
                </a:solidFill>
                <a:effectLst/>
                <a:latin typeface="Arial"/>
                <a:ea typeface="Arial"/>
                <a:cs typeface="Arial"/>
                <a:sym typeface="Arial"/>
              </a:rPr>
              <a:t>data &amp; analytics</a:t>
            </a:r>
            <a:r>
              <a:rPr lang="en-GB" sz="1200" b="0" i="0" u="none" strike="noStrike" cap="none" dirty="0" smtClean="0">
                <a:solidFill>
                  <a:schemeClr val="dk1"/>
                </a:solidFill>
                <a:effectLst/>
                <a:latin typeface="Arial"/>
                <a:ea typeface="Arial"/>
                <a:cs typeface="Arial"/>
                <a:sym typeface="Arial"/>
              </a:rPr>
              <a:t> and </a:t>
            </a:r>
            <a:r>
              <a:rPr lang="en-GB" sz="1200" b="1" i="0" u="none" strike="noStrike" cap="none" dirty="0" smtClean="0">
                <a:solidFill>
                  <a:schemeClr val="dk1"/>
                </a:solidFill>
                <a:effectLst/>
                <a:latin typeface="Arial"/>
                <a:ea typeface="Arial"/>
                <a:cs typeface="Arial"/>
                <a:sym typeface="Arial"/>
              </a:rPr>
              <a:t>artificial intelligence</a:t>
            </a:r>
          </a:p>
          <a:p>
            <a:pPr marL="0" indent="0"/>
            <a:endParaRPr lang="en-ZA" sz="1200" b="0" i="0" u="none" strike="noStrike" cap="none" dirty="0" smtClean="0">
              <a:solidFill>
                <a:schemeClr val="dk1"/>
              </a:solidFill>
              <a:effectLst/>
              <a:latin typeface="Arial"/>
              <a:ea typeface="Arial"/>
              <a:cs typeface="Arial"/>
              <a:sym typeface="Arial"/>
            </a:endParaRPr>
          </a:p>
          <a:p>
            <a:pPr marL="0" indent="0"/>
            <a:r>
              <a:rPr lang="en-GB" sz="1200" b="0" i="0" u="none" strike="noStrike" cap="none" dirty="0" smtClean="0">
                <a:solidFill>
                  <a:schemeClr val="dk1"/>
                </a:solidFill>
                <a:effectLst/>
                <a:latin typeface="Arial"/>
                <a:ea typeface="Arial"/>
                <a:cs typeface="Arial"/>
                <a:sym typeface="Arial"/>
              </a:rPr>
              <a:t>Profile of SA respondents:</a:t>
            </a:r>
            <a:endParaRPr lang="en-ZA" sz="1200" b="0" i="0" u="none" strike="noStrike" cap="none" dirty="0" smtClean="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55% of respondents have been CEOs in their organisations for less than five years. </a:t>
            </a:r>
            <a:endParaRPr lang="en-ZA" sz="1200" b="0" i="0" u="none" strike="noStrike" cap="none" dirty="0" smtClean="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70% are over the age of 50</a:t>
            </a:r>
            <a:endParaRPr lang="en-ZA" sz="1200" b="0" i="0" u="none" strike="noStrike" cap="none" dirty="0" smtClean="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60% lead organisations with a turnover of between more than 100 million dollars</a:t>
            </a:r>
            <a:endParaRPr lang="en-ZA" sz="1200" b="0" i="0" u="none" strike="noStrike" cap="none" dirty="0" smtClean="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38% employ more than 1 000 people</a:t>
            </a:r>
            <a:endParaRPr lang="en-ZA" sz="1200" b="0" i="0" u="none" strike="noStrike" cap="none" dirty="0" smtClean="0">
              <a:solidFill>
                <a:schemeClr val="dk1"/>
              </a:solidFill>
              <a:effectLst/>
              <a:latin typeface="Arial"/>
              <a:ea typeface="Arial"/>
              <a:cs typeface="Arial"/>
              <a:sym typeface="Arial"/>
            </a:endParaRPr>
          </a:p>
          <a:p>
            <a:pPr marL="0" indent="0"/>
            <a:endParaRPr dirty="0"/>
          </a:p>
        </p:txBody>
      </p:sp>
      <p:sp>
        <p:nvSpPr>
          <p:cNvPr id="739" name="Google Shape;739;p40: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4</a:t>
            </a:fld>
            <a:endParaRPr dirty="0"/>
          </a:p>
        </p:txBody>
      </p:sp>
    </p:spTree>
    <p:extLst>
      <p:ext uri="{BB962C8B-B14F-4D97-AF65-F5344CB8AC3E}">
        <p14:creationId xmlns:p14="http://schemas.microsoft.com/office/powerpoint/2010/main" val="218321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ZA" sz="1200" b="1" i="0" u="none" strike="noStrike" cap="none" dirty="0" smtClean="0">
                <a:solidFill>
                  <a:schemeClr val="dk1"/>
                </a:solidFill>
                <a:effectLst/>
                <a:latin typeface="Arial"/>
                <a:ea typeface="Arial"/>
                <a:cs typeface="Arial"/>
                <a:sym typeface="Arial"/>
              </a:rPr>
              <a:t>How confident are you about your company's prospects for revenue growth over the next 12 months?</a:t>
            </a:r>
            <a:endParaRPr lang="en-ZA" sz="1200" b="0" i="0" u="none" strike="noStrike" cap="none" dirty="0" smtClean="0">
              <a:solidFill>
                <a:schemeClr val="dk1"/>
              </a:solidFill>
              <a:effectLst/>
              <a:latin typeface="Arial"/>
              <a:ea typeface="Arial"/>
              <a:cs typeface="Arial"/>
              <a:sym typeface="Arial"/>
            </a:endParaRPr>
          </a:p>
          <a:p>
            <a:pPr lvl="0">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In these days of big data and analysis, people ask us why we go to the trouble to survey CEOs about their feelings and opinions. So this year, we decided to take a look back, to analyse the predictive power of CEOs.</a:t>
            </a:r>
          </a:p>
          <a:p>
            <a:pPr lvl="0">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lvl="0">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We found that CEO survey responses over the past decade reveal a strong correlation between chief executives’ expectations for their own organisations’ revenue growth and actual global GDP growth the following year. In other words, CEOs’ revenue confidence can be considered a leading indicator of the direction of the global economy.</a:t>
            </a:r>
          </a:p>
          <a:p>
            <a:pPr lvl="0">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lvl="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Our data reveals that CEO attitudes are quite accurate in anticipating the strength of the global economy over the next 12 months. Specifically, the change in their confidence regarding their own organisation’s revenue growth prospects in the year ahead correlates strongly with actual global economic growth.</a:t>
            </a:r>
          </a:p>
          <a:p>
            <a:pPr lvl="0">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lvl="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With that said, we can infer from 2019 survey results that CEOs are directionally consistent but more subdued in their assessment of global GDP growth this coming year than leading economic forecasts suggest.</a:t>
            </a:r>
          </a:p>
          <a:p>
            <a:pPr lvl="0">
              <a:buFont typeface="Arial" panose="020B0604020202020204" pitchFamily="34" charset="0"/>
              <a:buChar char="•"/>
            </a:pPr>
            <a:endParaRPr lang="en-ZA" sz="1200" b="0" i="0" u="none" strike="noStrike" cap="none" dirty="0" smtClean="0">
              <a:solidFill>
                <a:schemeClr val="dk1"/>
              </a:solidFill>
              <a:effectLst/>
              <a:latin typeface="Arial"/>
              <a:ea typeface="Arial"/>
              <a:cs typeface="Arial"/>
              <a:sym typeface="Arial"/>
            </a:endParaRPr>
          </a:p>
          <a:p>
            <a:pPr lvl="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The bottom line is… sentiment matters… and is predictive</a:t>
            </a:r>
          </a:p>
          <a:p>
            <a:pPr marL="285750" indent="-285750">
              <a:buFont typeface="Arial" panose="020B0604020202020204" pitchFamily="34" charset="0"/>
              <a:buChar char="•"/>
            </a:pPr>
            <a:endParaRPr lang="en-ZA" sz="1300" dirty="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5</a:t>
            </a:fld>
            <a:endParaRPr dirty="0"/>
          </a:p>
        </p:txBody>
      </p:sp>
    </p:spTree>
    <p:extLst>
      <p:ext uri="{BB962C8B-B14F-4D97-AF65-F5344CB8AC3E}">
        <p14:creationId xmlns:p14="http://schemas.microsoft.com/office/powerpoint/2010/main" val="363193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1: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endParaRPr dirty="0"/>
          </a:p>
        </p:txBody>
      </p:sp>
      <p:sp>
        <p:nvSpPr>
          <p:cNvPr id="579" name="Google Shape;579;p2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66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48: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48: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pPr indent="0"/>
            <a:r>
              <a:rPr lang="en-ZA" sz="1200" b="1" i="0" u="none" strike="noStrike" cap="none" dirty="0" smtClean="0">
                <a:solidFill>
                  <a:schemeClr val="dk1"/>
                </a:solidFill>
                <a:effectLst/>
                <a:latin typeface="Arial"/>
                <a:ea typeface="Arial"/>
                <a:cs typeface="Arial"/>
                <a:sym typeface="Arial"/>
              </a:rPr>
              <a:t>Global</a:t>
            </a:r>
            <a:endParaRPr lang="en-ZA" sz="1200" b="0" i="0" u="none" strike="noStrike" cap="none" dirty="0" smtClean="0">
              <a:solidFill>
                <a:schemeClr val="dk1"/>
              </a:solidFill>
              <a:effectLst/>
              <a:latin typeface="Arial"/>
              <a:ea typeface="Arial"/>
              <a:cs typeface="Arial"/>
              <a:sym typeface="Arial"/>
            </a:endParaRPr>
          </a:p>
          <a:p>
            <a:pPr marL="628650"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Globally, we see the economic slowdown in China putting many people on edge.</a:t>
            </a:r>
          </a:p>
          <a:p>
            <a:pPr marL="628650" indent="-171450">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Euphoria about President Trump’s corporate tax cuts has been checked by trade conflicts with the US’s neighbours and most importantly, China.</a:t>
            </a:r>
          </a:p>
          <a:p>
            <a:pPr marL="628650" indent="-171450">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Across the world, we see rising populism and nationalism, which many in business see as a threat. </a:t>
            </a:r>
          </a:p>
          <a:p>
            <a:pPr marL="628650" indent="-171450">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In the Eurozone, tension is rising. In the UK, Brexit is due on 29 March, and there is still no deal.</a:t>
            </a:r>
          </a:p>
          <a:p>
            <a:pPr marL="6286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ZA" sz="1200" b="0" i="0" u="none" strike="noStrike" cap="none" dirty="0" smtClean="0">
                <a:solidFill>
                  <a:schemeClr val="dk1"/>
                </a:solidFill>
                <a:effectLst/>
                <a:latin typeface="Arial"/>
                <a:ea typeface="Arial"/>
                <a:cs typeface="Arial"/>
                <a:sym typeface="Arial"/>
              </a:rPr>
              <a:t>Fourth Industrial Revolution - It is marked by emerging technology breakthroughs in a number of fields, including </a:t>
            </a:r>
            <a:r>
              <a:rPr lang="en-ZA" sz="1200" b="0" i="0" u="none" strike="noStrike" cap="none" dirty="0" smtClean="0">
                <a:solidFill>
                  <a:schemeClr val="dk1"/>
                </a:solidFill>
                <a:effectLst/>
                <a:latin typeface="Arial"/>
                <a:ea typeface="Arial"/>
                <a:cs typeface="Arial"/>
                <a:sym typeface="Arial"/>
                <a:hlinkClick r:id="rId3" tooltip="Robotics"/>
              </a:rPr>
              <a:t>robotics</a:t>
            </a:r>
            <a:r>
              <a:rPr lang="en-ZA" sz="1200" b="0" i="0" u="none" strike="noStrike" cap="none" dirty="0" smtClean="0">
                <a:solidFill>
                  <a:schemeClr val="dk1"/>
                </a:solidFill>
                <a:effectLst/>
                <a:latin typeface="Arial"/>
                <a:ea typeface="Arial"/>
                <a:cs typeface="Arial"/>
                <a:sym typeface="Arial"/>
              </a:rPr>
              <a:t>, </a:t>
            </a:r>
            <a:r>
              <a:rPr lang="en-ZA" sz="1200" b="0" i="0" u="none" strike="noStrike" cap="none" dirty="0" smtClean="0">
                <a:solidFill>
                  <a:schemeClr val="dk1"/>
                </a:solidFill>
                <a:effectLst/>
                <a:latin typeface="Arial"/>
                <a:ea typeface="Arial"/>
                <a:cs typeface="Arial"/>
                <a:sym typeface="Arial"/>
                <a:hlinkClick r:id="rId4" tooltip="Artificial intelligence"/>
              </a:rPr>
              <a:t>artificial intelligence</a:t>
            </a:r>
            <a:r>
              <a:rPr lang="en-ZA" sz="1200" b="0" i="0" u="none" strike="noStrike" cap="none" dirty="0" smtClean="0">
                <a:solidFill>
                  <a:schemeClr val="dk1"/>
                </a:solidFill>
                <a:effectLst/>
                <a:latin typeface="Arial"/>
                <a:ea typeface="Arial"/>
                <a:cs typeface="Arial"/>
                <a:sym typeface="Arial"/>
              </a:rPr>
              <a:t>, </a:t>
            </a:r>
            <a:r>
              <a:rPr lang="en-ZA" sz="1200" b="0" i="0" u="none" strike="noStrike" cap="none" dirty="0" smtClean="0">
                <a:solidFill>
                  <a:schemeClr val="dk1"/>
                </a:solidFill>
                <a:effectLst/>
                <a:latin typeface="Arial"/>
                <a:ea typeface="Arial"/>
                <a:cs typeface="Arial"/>
                <a:sym typeface="Arial"/>
                <a:hlinkClick r:id="rId5" tooltip="Nanotechnology"/>
              </a:rPr>
              <a:t>nanotechnology</a:t>
            </a:r>
            <a:r>
              <a:rPr lang="en-ZA" sz="1200" b="0" i="0" u="none" strike="noStrike" cap="none" dirty="0" smtClean="0">
                <a:solidFill>
                  <a:schemeClr val="dk1"/>
                </a:solidFill>
                <a:effectLst/>
                <a:latin typeface="Arial"/>
                <a:ea typeface="Arial"/>
                <a:cs typeface="Arial"/>
                <a:sym typeface="Arial"/>
              </a:rPr>
              <a:t>, </a:t>
            </a:r>
            <a:r>
              <a:rPr lang="en-ZA" sz="1200" b="0" i="0" u="none" strike="noStrike" cap="none" dirty="0" smtClean="0">
                <a:solidFill>
                  <a:schemeClr val="dk1"/>
                </a:solidFill>
                <a:effectLst/>
                <a:latin typeface="Arial"/>
                <a:ea typeface="Arial"/>
                <a:cs typeface="Arial"/>
                <a:sym typeface="Arial"/>
                <a:hlinkClick r:id="rId6" tooltip="Quantum computing"/>
              </a:rPr>
              <a:t>quantum computing</a:t>
            </a:r>
            <a:r>
              <a:rPr lang="en-ZA" sz="1200" b="0" i="0" u="none" strike="noStrike" cap="none" dirty="0" smtClean="0">
                <a:solidFill>
                  <a:schemeClr val="dk1"/>
                </a:solidFill>
                <a:effectLst/>
                <a:latin typeface="Arial"/>
                <a:ea typeface="Arial"/>
                <a:cs typeface="Arial"/>
                <a:sym typeface="Arial"/>
              </a:rPr>
              <a:t>, </a:t>
            </a:r>
            <a:r>
              <a:rPr lang="en-ZA" sz="1200" b="0" i="0" u="none" strike="noStrike" cap="none" dirty="0" smtClean="0">
                <a:solidFill>
                  <a:schemeClr val="dk1"/>
                </a:solidFill>
                <a:effectLst/>
                <a:latin typeface="Arial"/>
                <a:ea typeface="Arial"/>
                <a:cs typeface="Arial"/>
                <a:sym typeface="Arial"/>
                <a:hlinkClick r:id="rId7" tooltip="Biotechnology"/>
              </a:rPr>
              <a:t>biotechnology</a:t>
            </a:r>
            <a:r>
              <a:rPr lang="en-ZA" sz="1200" b="0" i="0" u="none" strike="noStrike" cap="none" dirty="0" smtClean="0">
                <a:solidFill>
                  <a:schemeClr val="dk1"/>
                </a:solidFill>
                <a:effectLst/>
                <a:latin typeface="Arial"/>
                <a:ea typeface="Arial"/>
                <a:cs typeface="Arial"/>
                <a:sym typeface="Arial"/>
              </a:rPr>
              <a:t>, the </a:t>
            </a:r>
            <a:r>
              <a:rPr lang="en-ZA" sz="1200" b="0" i="0" u="none" strike="noStrike" cap="none" dirty="0" smtClean="0">
                <a:solidFill>
                  <a:schemeClr val="dk1"/>
                </a:solidFill>
                <a:effectLst/>
                <a:latin typeface="Arial"/>
                <a:ea typeface="Arial"/>
                <a:cs typeface="Arial"/>
                <a:sym typeface="Arial"/>
                <a:hlinkClick r:id="rId8" tooltip="Internet of Things"/>
              </a:rPr>
              <a:t>Internet of Things</a:t>
            </a:r>
            <a:r>
              <a:rPr lang="en-ZA" sz="1200" b="0" i="0" u="none" strike="noStrike" cap="none" dirty="0" smtClean="0">
                <a:solidFill>
                  <a:schemeClr val="dk1"/>
                </a:solidFill>
                <a:effectLst/>
                <a:latin typeface="Arial"/>
                <a:ea typeface="Arial"/>
                <a:cs typeface="Arial"/>
                <a:sym typeface="Arial"/>
              </a:rPr>
              <a:t>, the </a:t>
            </a:r>
            <a:r>
              <a:rPr lang="en-ZA" sz="1200" b="0" i="0" u="none" strike="noStrike" cap="none" dirty="0" smtClean="0">
                <a:solidFill>
                  <a:schemeClr val="dk1"/>
                </a:solidFill>
                <a:effectLst/>
                <a:latin typeface="Arial"/>
                <a:ea typeface="Arial"/>
                <a:cs typeface="Arial"/>
                <a:sym typeface="Arial"/>
                <a:hlinkClick r:id="rId9" tooltip="Internet of things"/>
              </a:rPr>
              <a:t>Industrial Internet of Things</a:t>
            </a:r>
            <a:r>
              <a:rPr lang="en-ZA" sz="1200" b="0" i="0" u="none" strike="noStrike" cap="none" dirty="0" smtClean="0">
                <a:solidFill>
                  <a:schemeClr val="dk1"/>
                </a:solidFill>
                <a:effectLst/>
                <a:latin typeface="Arial"/>
                <a:ea typeface="Arial"/>
                <a:cs typeface="Arial"/>
                <a:sym typeface="Arial"/>
              </a:rPr>
              <a:t> (IIoT), </a:t>
            </a:r>
            <a:r>
              <a:rPr lang="en-ZA" sz="1200" b="0" i="0" u="none" strike="noStrike" cap="none" dirty="0" smtClean="0">
                <a:solidFill>
                  <a:schemeClr val="dk1"/>
                </a:solidFill>
                <a:effectLst/>
                <a:latin typeface="Arial"/>
                <a:ea typeface="Arial"/>
                <a:cs typeface="Arial"/>
                <a:sym typeface="Arial"/>
                <a:hlinkClick r:id="rId10" tooltip="Blockchain"/>
              </a:rPr>
              <a:t>Blockchain</a:t>
            </a:r>
            <a:r>
              <a:rPr lang="en-ZA" sz="1200" b="0" i="0" u="none" strike="noStrike" cap="none" dirty="0" smtClean="0">
                <a:solidFill>
                  <a:schemeClr val="dk1"/>
                </a:solidFill>
                <a:effectLst/>
                <a:latin typeface="Arial"/>
                <a:ea typeface="Arial"/>
                <a:cs typeface="Arial"/>
                <a:sym typeface="Arial"/>
              </a:rPr>
              <a:t>, </a:t>
            </a:r>
            <a:r>
              <a:rPr lang="en-ZA" sz="1200" b="0" i="0" u="none" strike="noStrike" cap="none" dirty="0" smtClean="0">
                <a:solidFill>
                  <a:schemeClr val="dk1"/>
                </a:solidFill>
                <a:effectLst/>
                <a:latin typeface="Arial"/>
                <a:ea typeface="Arial"/>
                <a:cs typeface="Arial"/>
                <a:sym typeface="Arial"/>
                <a:hlinkClick r:id="rId11" tooltip="5G"/>
              </a:rPr>
              <a:t>fifth-generation wireless technologies (5G)</a:t>
            </a:r>
            <a:r>
              <a:rPr lang="en-ZA" sz="1200" b="0" i="0" u="none" strike="noStrike" cap="none" dirty="0" smtClean="0">
                <a:solidFill>
                  <a:schemeClr val="dk1"/>
                </a:solidFill>
                <a:effectLst/>
                <a:latin typeface="Arial"/>
                <a:ea typeface="Arial"/>
                <a:cs typeface="Arial"/>
                <a:sym typeface="Arial"/>
              </a:rPr>
              <a:t>, </a:t>
            </a:r>
            <a:r>
              <a:rPr lang="en-ZA" sz="1200" b="0" i="0" u="none" strike="noStrike" cap="none" dirty="0" smtClean="0">
                <a:solidFill>
                  <a:schemeClr val="dk1"/>
                </a:solidFill>
                <a:effectLst/>
                <a:latin typeface="Arial"/>
                <a:ea typeface="Arial"/>
                <a:cs typeface="Arial"/>
                <a:sym typeface="Arial"/>
                <a:hlinkClick r:id="rId12" tooltip="3D printing"/>
              </a:rPr>
              <a:t>additive manufacturing/3D printing</a:t>
            </a:r>
            <a:r>
              <a:rPr lang="en-ZA" sz="1200" b="0" i="0" u="none" strike="noStrike" cap="none" dirty="0" smtClean="0">
                <a:solidFill>
                  <a:schemeClr val="dk1"/>
                </a:solidFill>
                <a:effectLst/>
                <a:latin typeface="Arial"/>
                <a:ea typeface="Arial"/>
                <a:cs typeface="Arial"/>
                <a:sym typeface="Arial"/>
              </a:rPr>
              <a:t> and </a:t>
            </a:r>
            <a:r>
              <a:rPr lang="en-ZA" sz="1200" b="0" i="0" u="none" strike="noStrike" cap="none" dirty="0" smtClean="0">
                <a:solidFill>
                  <a:schemeClr val="dk1"/>
                </a:solidFill>
                <a:effectLst/>
                <a:latin typeface="Arial"/>
                <a:ea typeface="Arial"/>
                <a:cs typeface="Arial"/>
                <a:sym typeface="Arial"/>
                <a:hlinkClick r:id="rId13" tooltip="Autonomous vehicles"/>
              </a:rPr>
              <a:t>fully autonomous vehicles</a:t>
            </a:r>
            <a:r>
              <a:rPr lang="en-ZA" sz="1200" b="0" i="0" u="none" strike="noStrike" cap="none" dirty="0" smtClean="0">
                <a:solidFill>
                  <a:schemeClr val="dk1"/>
                </a:solidFill>
                <a:effectLst/>
                <a:latin typeface="Arial"/>
                <a:ea typeface="Arial"/>
                <a:cs typeface="Arial"/>
                <a:sym typeface="Arial"/>
              </a:rPr>
              <a:t>.</a:t>
            </a:r>
          </a:p>
          <a:p>
            <a:pPr marL="628650" indent="-171450">
              <a:buFont typeface="Arial" panose="020B0604020202020204" pitchFamily="34" charset="0"/>
              <a:buChar char="•"/>
            </a:pPr>
            <a:r>
              <a:rPr lang="en-GB" sz="1200" b="0" i="0" u="none" strike="noStrike" cap="none" dirty="0" smtClean="0">
                <a:solidFill>
                  <a:schemeClr val="dk1"/>
                </a:solidFill>
                <a:effectLst/>
                <a:latin typeface="Arial"/>
                <a:ea typeface="Arial"/>
                <a:cs typeface="Arial"/>
                <a:sym typeface="Arial"/>
              </a:rPr>
              <a:t>The World Bank expects global economic growth to ease to 2.9 percent in 2019 (2018: 3%)  – below previous projections – and to 2.8 percent in 2020-21.</a:t>
            </a:r>
          </a:p>
          <a:p>
            <a:pPr marL="628650" lvl="1"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There is a perceptible shift away from reliance on global governance structures designed to facilitate cooperation on pressing issues such as trade, climate change, and nuclear proliferation. The result has been one recognised by the World Economic Forum: a trend toward nation-state unilateralism and, consequently, greater global fragmentation and uncertainty.</a:t>
            </a:r>
          </a:p>
          <a:p>
            <a:pPr indent="0"/>
            <a:r>
              <a:rPr lang="en-ZA" sz="1200" b="0" i="0" u="none" strike="noStrike" cap="none" dirty="0" smtClean="0">
                <a:solidFill>
                  <a:schemeClr val="dk1"/>
                </a:solidFill>
                <a:effectLst/>
                <a:latin typeface="Arial"/>
                <a:ea typeface="Arial"/>
                <a:cs typeface="Arial"/>
                <a:sym typeface="Arial"/>
              </a:rPr>
              <a:t> </a:t>
            </a:r>
          </a:p>
          <a:p>
            <a:pPr indent="0"/>
            <a:r>
              <a:rPr lang="en-ZA" sz="1200" b="1" i="0" u="none" strike="noStrike" cap="none" dirty="0" smtClean="0">
                <a:solidFill>
                  <a:schemeClr val="dk1"/>
                </a:solidFill>
                <a:effectLst/>
                <a:latin typeface="Arial"/>
                <a:ea typeface="Arial"/>
                <a:cs typeface="Arial"/>
                <a:sym typeface="Arial"/>
              </a:rPr>
              <a:t>South Africa</a:t>
            </a:r>
            <a:endParaRPr lang="en-ZA" sz="1200" b="0" i="0" u="none" strike="noStrike" cap="none" dirty="0" smtClean="0">
              <a:solidFill>
                <a:schemeClr val="dk1"/>
              </a:solidFill>
              <a:effectLst/>
              <a:latin typeface="Arial"/>
              <a:ea typeface="Arial"/>
              <a:cs typeface="Arial"/>
              <a:sym typeface="Arial"/>
            </a:endParaRPr>
          </a:p>
          <a:p>
            <a:pPr marL="628650"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South Africa has endured another year of slow growth, high unemployment and policy uncertainty. </a:t>
            </a:r>
          </a:p>
          <a:p>
            <a:pPr marL="628650"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Sentiment improved when Cyril Ramaphosa replaced Jacob Zuma as president in February 2018, but as developments have unfolded, we have seen that the expectations of ‘Ramaphoria’ have yet to be translated into tangible results.</a:t>
            </a:r>
          </a:p>
          <a:p>
            <a:pPr marL="628650" indent="-171450">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According to the World Bank, South Africa’s economy limped to 0.9% economic growth in 2018, with 1.3% the expectation this year. </a:t>
            </a:r>
          </a:p>
          <a:p>
            <a:pPr indent="0"/>
            <a:endParaRPr lang="en-ZA" sz="1200" b="0" i="0" u="none" strike="noStrike" cap="none" dirty="0">
              <a:solidFill>
                <a:schemeClr val="dk1"/>
              </a:solidFill>
              <a:effectLst/>
              <a:latin typeface="Arial"/>
              <a:ea typeface="Arial"/>
              <a:cs typeface="Arial"/>
              <a:sym typeface="Arial"/>
            </a:endParaRPr>
          </a:p>
        </p:txBody>
      </p:sp>
      <p:sp>
        <p:nvSpPr>
          <p:cNvPr id="809" name="Google Shape;809;p48: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7</a:t>
            </a:fld>
            <a:endParaRPr dirty="0"/>
          </a:p>
        </p:txBody>
      </p:sp>
    </p:spTree>
    <p:extLst>
      <p:ext uri="{BB962C8B-B14F-4D97-AF65-F5344CB8AC3E}">
        <p14:creationId xmlns:p14="http://schemas.microsoft.com/office/powerpoint/2010/main" val="293015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pPr defTabSz="955471">
              <a:defRPr/>
            </a:pPr>
            <a:r>
              <a:rPr lang="en-ZA" b="1" u="none" dirty="0" smtClean="0">
                <a:solidFill>
                  <a:schemeClr val="accent1"/>
                </a:solidFill>
              </a:rPr>
              <a:t>Q1 Do you believe the global economy will improve, stay the same, or decline over the next 12 months?  (Summary improve)</a:t>
            </a: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It’s time for a reality check – last year saw a record jump in optimism regarding global growth prospects, and this exuberance translated across regions – although to a lesser extent in South Africa. </a:t>
            </a: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The optimism that fuelled last year’s results has clearly begun to evaporate. This year, we saw a record jump in pessimism, with nearly 30% of Global CEOs and 35 % of South African CEOs expecting a decline in global economic growth.</a:t>
            </a:r>
          </a:p>
          <a:p>
            <a:pPr defTabSz="955471">
              <a:buFont typeface="Arial" panose="020B0604020202020204" pitchFamily="34" charset="0"/>
              <a:buChar char="•"/>
              <a:defRPr/>
            </a:pPr>
            <a:endParaRPr lang="en-ZA" b="1" u="none" dirty="0" smtClean="0">
              <a:solidFill>
                <a:schemeClr val="accent1"/>
              </a:solidFill>
            </a:endParaRPr>
          </a:p>
          <a:p>
            <a:endParaRPr lang="en-ZA" u="sng" dirty="0" smtClean="0">
              <a:solidFill>
                <a:schemeClr val="accent1"/>
              </a:solidFill>
            </a:endParaRPr>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8</a:t>
            </a:fld>
            <a:endParaRPr dirty="0"/>
          </a:p>
        </p:txBody>
      </p:sp>
    </p:spTree>
    <p:extLst>
      <p:ext uri="{BB962C8B-B14F-4D97-AF65-F5344CB8AC3E}">
        <p14:creationId xmlns:p14="http://schemas.microsoft.com/office/powerpoint/2010/main" val="3780311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ZA" sz="1200" b="1" i="0" u="none" strike="noStrike" cap="none" dirty="0" smtClean="0">
                <a:solidFill>
                  <a:schemeClr val="dk1"/>
                </a:solidFill>
                <a:effectLst/>
                <a:latin typeface="Arial"/>
                <a:ea typeface="Arial"/>
                <a:cs typeface="Arial"/>
                <a:sym typeface="Arial"/>
              </a:rPr>
              <a:t>Q2a How confident are you about your company's prospects for revenue growth over the next 12 months? (Summary somewhat/very confident)</a:t>
            </a: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Globally, CEOs reported a noteworthy dip in confidence in their own organisations’ revenue prospects. If CEOs’ confidence continues to be a leading indicator, global economic growth will slow down in 2019.</a:t>
            </a: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In contrast, confidence among South African CEOs has improved. Perhaps the new dawn has instilled some optimism in them – perhaps the logic goes that when things can’t get much worse, there’s a good chance they may improve.</a:t>
            </a: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Bear in mind that the 2017 survey was conducted on the eve of the ANC elective conference.</a:t>
            </a:r>
            <a:r>
              <a:rPr lang="en-ZA" sz="1200" b="0" i="0" u="none" strike="noStrike" cap="none" baseline="0" dirty="0" smtClean="0">
                <a:solidFill>
                  <a:schemeClr val="dk1"/>
                </a:solidFill>
                <a:effectLst/>
                <a:latin typeface="Arial"/>
                <a:ea typeface="Arial"/>
                <a:cs typeface="Arial"/>
                <a:sym typeface="Arial"/>
              </a:rPr>
              <a:t> The 2018 survey occurred around the time of President Ramaphosa’s Investment conference.</a:t>
            </a:r>
            <a:endParaRPr lang="en-ZA" sz="1200" b="0" i="0" u="none" strike="noStrike" cap="none" dirty="0" smtClean="0">
              <a:solidFill>
                <a:schemeClr val="dk1"/>
              </a:solidFill>
              <a:effectLst/>
              <a:latin typeface="Arial"/>
              <a:ea typeface="Arial"/>
              <a:cs typeface="Arial"/>
              <a:sym typeface="Arial"/>
            </a:endParaRPr>
          </a:p>
          <a:p>
            <a:pPr defTabSz="955471">
              <a:defRPr/>
            </a:pPr>
            <a:endParaRPr u="sng" dirty="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9</a:t>
            </a:fld>
            <a:endParaRPr dirty="0"/>
          </a:p>
        </p:txBody>
      </p:sp>
    </p:spTree>
    <p:extLst>
      <p:ext uri="{BB962C8B-B14F-4D97-AF65-F5344CB8AC3E}">
        <p14:creationId xmlns:p14="http://schemas.microsoft.com/office/powerpoint/2010/main" val="2428081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5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57: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r>
              <a:rPr lang="en-ZA" sz="1200" b="1" i="0" u="none" strike="noStrike" cap="none" dirty="0" smtClean="0">
                <a:solidFill>
                  <a:schemeClr val="dk1"/>
                </a:solidFill>
                <a:effectLst/>
                <a:latin typeface="Arial"/>
                <a:ea typeface="Arial"/>
                <a:cs typeface="Arial"/>
                <a:sym typeface="Arial"/>
              </a:rPr>
              <a:t>Q2a How confident are you about your company's prospects for revenue growth over the next 12 months? (very confident)</a:t>
            </a:r>
            <a:endParaRPr lang="en-ZA" sz="1200" b="0" i="0" u="none" strike="noStrike" cap="none" dirty="0" smtClean="0">
              <a:solidFill>
                <a:schemeClr val="dk1"/>
              </a:solidFill>
              <a:effectLst/>
              <a:latin typeface="Arial"/>
              <a:ea typeface="Arial"/>
              <a:cs typeface="Arial"/>
              <a:sym typeface="Arial"/>
            </a:endParaRPr>
          </a:p>
          <a:p>
            <a:pPr>
              <a:buFont typeface="Arial" panose="020B0604020202020204" pitchFamily="34" charset="0"/>
              <a:buChar char="•"/>
            </a:pPr>
            <a:r>
              <a:rPr lang="en-ZA" sz="1200" b="0" i="0" u="none" strike="noStrike" cap="none" dirty="0" smtClean="0">
                <a:solidFill>
                  <a:schemeClr val="dk1"/>
                </a:solidFill>
                <a:effectLst/>
                <a:latin typeface="Arial"/>
                <a:ea typeface="Arial"/>
                <a:cs typeface="Arial"/>
                <a:sym typeface="Arial"/>
              </a:rPr>
              <a:t>Looking at the results more closely, we analysed the trend among CEOs who said they were ‘very confident’ about their companies’ prospects for revenue growth. What we find is that confidence peaked in 2011 and has been on a downward trajectory for five years – and is now at a lower level than we saw after the financial crisis.</a:t>
            </a:r>
          </a:p>
          <a:p>
            <a:pPr defTabSz="955642">
              <a:defRPr/>
            </a:pPr>
            <a:endParaRPr lang="en-ZA" b="1" dirty="0" smtClean="0"/>
          </a:p>
          <a:p>
            <a:endParaRPr lang="en-ZA" b="1" dirty="0" smtClean="0"/>
          </a:p>
          <a:p>
            <a:pPr defTabSz="955471">
              <a:defRPr/>
            </a:pPr>
            <a:endParaRPr lang="en-ZA" b="1" dirty="0" smtClean="0"/>
          </a:p>
          <a:p>
            <a:endParaRPr lang="en-ZA" dirty="0" smtClean="0"/>
          </a:p>
          <a:p>
            <a:pPr defTabSz="955642">
              <a:defRPr/>
            </a:pPr>
            <a:endParaRPr lang="en-ZA" b="1" dirty="0" smtClean="0"/>
          </a:p>
          <a:p>
            <a:endParaRPr lang="en-ZA" b="1" dirty="0" smtClean="0"/>
          </a:p>
          <a:p>
            <a:pPr defTabSz="955471">
              <a:defRPr/>
            </a:pPr>
            <a:endParaRPr lang="en-ZA" b="1" dirty="0" smtClean="0"/>
          </a:p>
          <a:p>
            <a:pPr marL="0" indent="0"/>
            <a:endParaRPr u="sng" dirty="0"/>
          </a:p>
        </p:txBody>
      </p:sp>
      <p:sp>
        <p:nvSpPr>
          <p:cNvPr id="1100" name="Google Shape;1100;p57: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en-GB"/>
              <a:pPr algn="r"/>
              <a:t>10</a:t>
            </a:fld>
            <a:endParaRPr dirty="0"/>
          </a:p>
        </p:txBody>
      </p:sp>
    </p:spTree>
    <p:extLst>
      <p:ext uri="{BB962C8B-B14F-4D97-AF65-F5344CB8AC3E}">
        <p14:creationId xmlns:p14="http://schemas.microsoft.com/office/powerpoint/2010/main" val="3228639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9" name="Rectangle 8"/>
          <p:cNvSpPr/>
          <p:nvPr/>
        </p:nvSpPr>
        <p:spPr bwMode="hidden">
          <a:xfrm>
            <a:off x="0" y="0"/>
            <a:ext cx="6096000" cy="3429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bwMode="hidden">
          <a:xfrm>
            <a:off x="0" y="3429000"/>
            <a:ext cx="6096000"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442913" y="428625"/>
            <a:ext cx="5473700" cy="2055496"/>
          </a:xfrm>
        </p:spPr>
        <p:txBody>
          <a:bodyPr anchor="b" anchorCtr="0">
            <a:normAutofit/>
          </a:bodyPr>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3764282"/>
            <a:ext cx="547370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pic>
        <p:nvPicPr>
          <p:cNvPr id="6" name="Picture 5">
            <a:extLst>
              <a:ext uri="{FF2B5EF4-FFF2-40B4-BE49-F238E27FC236}">
                <a16:creationId xmlns:a16="http://schemas.microsoft.com/office/drawing/2014/main" id="{6500E57C-CC48-F54D-B3F3-3A114B2488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409149372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Lines 3">
    <p:bg>
      <p:bgPr>
        <a:solidFill>
          <a:srgbClr val="D04A02"/>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1999" cy="685800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grpSp>
        <p:nvGrpSpPr>
          <p:cNvPr id="3" name="Group 2">
            <a:extLst>
              <a:ext uri="{FF2B5EF4-FFF2-40B4-BE49-F238E27FC236}">
                <a16:creationId xmlns:a16="http://schemas.microsoft.com/office/drawing/2014/main" id="{9A901F27-1E18-0046-A577-0550B326C420}"/>
              </a:ext>
            </a:extLst>
          </p:cNvPr>
          <p:cNvGrpSpPr/>
          <p:nvPr/>
        </p:nvGrpSpPr>
        <p:grpSpPr>
          <a:xfrm>
            <a:off x="0" y="0"/>
            <a:ext cx="12192000" cy="6858000"/>
            <a:chOff x="0" y="0"/>
            <a:chExt cx="12192000" cy="6858000"/>
          </a:xfrm>
        </p:grpSpPr>
        <p:sp>
          <p:nvSpPr>
            <p:cNvPr id="6" name="Freeform: Shape 8">
              <a:extLst>
                <a:ext uri="{FF2B5EF4-FFF2-40B4-BE49-F238E27FC236}">
                  <a16:creationId xmlns:a16="http://schemas.microsoft.com/office/drawing/2014/main" id="{2B6306E4-EA3A-6A40-90F3-BFF139CD1856}"/>
                </a:ext>
              </a:extLst>
            </p:cNvPr>
            <p:cNvSpPr/>
            <p:nvPr/>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1" name="Picture 10">
              <a:extLst>
                <a:ext uri="{FF2B5EF4-FFF2-40B4-BE49-F238E27FC236}">
                  <a16:creationId xmlns:a16="http://schemas.microsoft.com/office/drawing/2014/main" id="{D67CBCF8-572D-4D45-93D3-B122FE4A2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8" name="Title 1"/>
          <p:cNvSpPr>
            <a:spLocks noGrp="1"/>
          </p:cNvSpPr>
          <p:nvPr>
            <p:ph type="ctrTitle" hasCustomPrompt="1"/>
          </p:nvPr>
        </p:nvSpPr>
        <p:spPr>
          <a:xfrm>
            <a:off x="442912" y="428625"/>
            <a:ext cx="7418388" cy="2771775"/>
          </a:xfrm>
        </p:spPr>
        <p:txBody>
          <a:bodyPr anchor="b" anchorCtr="0"/>
          <a:lstStyle>
            <a:lvl1pPr algn="l">
              <a:lnSpc>
                <a:spcPct val="86000"/>
              </a:lnSpc>
              <a:defRPr sz="6000">
                <a:solidFill>
                  <a:schemeClr val="bg1"/>
                </a:solidFill>
              </a:defRPr>
            </a:lvl1pPr>
          </a:lstStyle>
          <a:p>
            <a:r>
              <a:rPr lang="en-US" dirty="0"/>
              <a:t>[Presentation title]</a:t>
            </a:r>
            <a:endParaRPr lang="en-GB" dirty="0"/>
          </a:p>
        </p:txBody>
      </p:sp>
      <p:sp>
        <p:nvSpPr>
          <p:cNvPr id="9" name="Subtitle 2"/>
          <p:cNvSpPr>
            <a:spLocks noGrp="1"/>
          </p:cNvSpPr>
          <p:nvPr>
            <p:ph type="subTitle" idx="1" hasCustomPrompt="1"/>
          </p:nvPr>
        </p:nvSpPr>
        <p:spPr>
          <a:xfrm>
            <a:off x="442913" y="3394710"/>
            <a:ext cx="547370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82678296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2000" cy="685800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grpSp>
        <p:nvGrpSpPr>
          <p:cNvPr id="2" name="Group 1">
            <a:extLst>
              <a:ext uri="{FF2B5EF4-FFF2-40B4-BE49-F238E27FC236}">
                <a16:creationId xmlns:a16="http://schemas.microsoft.com/office/drawing/2014/main" id="{05809F74-389C-BF4E-9840-CD3E0121C200}"/>
              </a:ext>
            </a:extLst>
          </p:cNvPr>
          <p:cNvGrpSpPr/>
          <p:nvPr/>
        </p:nvGrpSpPr>
        <p:grpSpPr>
          <a:xfrm>
            <a:off x="0" y="0"/>
            <a:ext cx="12192000" cy="6858000"/>
            <a:chOff x="0" y="0"/>
            <a:chExt cx="12192000" cy="6858000"/>
          </a:xfrm>
        </p:grpSpPr>
        <p:sp>
          <p:nvSpPr>
            <p:cNvPr id="12" name="Freeform: Shape 8">
              <a:extLst>
                <a:ext uri="{FF2B5EF4-FFF2-40B4-BE49-F238E27FC236}">
                  <a16:creationId xmlns:a16="http://schemas.microsoft.com/office/drawing/2014/main" id="{02FC2F29-20BB-FC46-8933-6BF25A395800}"/>
                </a:ext>
              </a:extLst>
            </p:cNvPr>
            <p:cNvSpPr/>
            <p:nvPr/>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4" name="Picture 13">
              <a:extLst>
                <a:ext uri="{FF2B5EF4-FFF2-40B4-BE49-F238E27FC236}">
                  <a16:creationId xmlns:a16="http://schemas.microsoft.com/office/drawing/2014/main" id="{A1A41927-8102-0140-8A6E-BE11E9B2A3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8" name="Title 1"/>
          <p:cNvSpPr>
            <a:spLocks noGrp="1"/>
          </p:cNvSpPr>
          <p:nvPr>
            <p:ph type="ctrTitle" hasCustomPrompt="1"/>
          </p:nvPr>
        </p:nvSpPr>
        <p:spPr>
          <a:xfrm>
            <a:off x="442912" y="428625"/>
            <a:ext cx="7418388" cy="2771775"/>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9" name="Subtitle 2"/>
          <p:cNvSpPr>
            <a:spLocks noGrp="1"/>
          </p:cNvSpPr>
          <p:nvPr>
            <p:ph type="subTitle" idx="1" hasCustomPrompt="1"/>
          </p:nvPr>
        </p:nvSpPr>
        <p:spPr>
          <a:xfrm>
            <a:off x="442913" y="3394710"/>
            <a:ext cx="547370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20330978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Logo Shape Oran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5103159" y="-1"/>
            <a:ext cx="7088841" cy="6858001"/>
          </a:xfrm>
          <a:solidFill>
            <a:srgbClr val="DEDEDE"/>
          </a:solidFill>
        </p:spPr>
        <p:txBody>
          <a:bodyPr rIns="1371600" anchor="ctr" anchorCtr="0"/>
          <a:lstStyle>
            <a:lvl1pPr algn="r">
              <a:defRPr sz="1200" b="0">
                <a:solidFill>
                  <a:schemeClr val="tx1"/>
                </a:solidFill>
              </a:defRPr>
            </a:lvl1pPr>
          </a:lstStyle>
          <a:p>
            <a:r>
              <a:rPr lang="en-US" dirty="0" smtClean="0"/>
              <a:t>Click icon to add picture</a:t>
            </a:r>
            <a:endParaRPr lang="en-GB" dirty="0"/>
          </a:p>
        </p:txBody>
      </p:sp>
      <p:grpSp>
        <p:nvGrpSpPr>
          <p:cNvPr id="4" name="Group 3">
            <a:extLst>
              <a:ext uri="{FF2B5EF4-FFF2-40B4-BE49-F238E27FC236}">
                <a16:creationId xmlns:a16="http://schemas.microsoft.com/office/drawing/2014/main" id="{D5065365-ACD4-4445-B744-F720FB8FF28C}"/>
              </a:ext>
            </a:extLst>
          </p:cNvPr>
          <p:cNvGrpSpPr/>
          <p:nvPr/>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89B02B9A-C678-D74D-B142-58CA492CDC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2" name="Title 1"/>
          <p:cNvSpPr>
            <a:spLocks noGrp="1"/>
          </p:cNvSpPr>
          <p:nvPr>
            <p:ph type="ctrTitle" hasCustomPrompt="1"/>
          </p:nvPr>
        </p:nvSpPr>
        <p:spPr>
          <a:xfrm>
            <a:off x="442913" y="1003610"/>
            <a:ext cx="5258640" cy="2425391"/>
          </a:xfrm>
        </p:spPr>
        <p:txBody>
          <a:bodyPr anchor="b" anchorCtr="0"/>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4" y="3764282"/>
            <a:ext cx="525864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106610842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Logo Shape Red">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19130D55-E01B-814B-B368-1A5B9D922495}"/>
              </a:ext>
            </a:extLst>
          </p:cNvPr>
          <p:cNvSpPr>
            <a:spLocks noGrp="1"/>
          </p:cNvSpPr>
          <p:nvPr>
            <p:ph type="pic" sz="quarter" idx="10"/>
          </p:nvPr>
        </p:nvSpPr>
        <p:spPr bwMode="hidden">
          <a:xfrm>
            <a:off x="5103158" y="0"/>
            <a:ext cx="7088841" cy="6858001"/>
          </a:xfrm>
          <a:solidFill>
            <a:srgbClr val="DEDEDE"/>
          </a:solidFill>
        </p:spPr>
        <p:txBody>
          <a:bodyPr rIns="1371600" anchor="ctr" anchorCtr="0"/>
          <a:lstStyle>
            <a:lvl1pPr algn="r">
              <a:defRPr sz="1200" b="0">
                <a:solidFill>
                  <a:schemeClr val="tx1"/>
                </a:solidFill>
              </a:defRPr>
            </a:lvl1pPr>
          </a:lstStyle>
          <a:p>
            <a:r>
              <a:rPr lang="en-US" dirty="0" smtClean="0"/>
              <a:t>Click icon to add picture</a:t>
            </a:r>
            <a:endParaRPr lang="en-GB" dirty="0"/>
          </a:p>
        </p:txBody>
      </p:sp>
      <p:grpSp>
        <p:nvGrpSpPr>
          <p:cNvPr id="4" name="Group 3">
            <a:extLst>
              <a:ext uri="{FF2B5EF4-FFF2-40B4-BE49-F238E27FC236}">
                <a16:creationId xmlns:a16="http://schemas.microsoft.com/office/drawing/2014/main" id="{27BE733A-F034-2C46-AB70-A0813595ECD7}"/>
              </a:ext>
            </a:extLst>
          </p:cNvPr>
          <p:cNvGrpSpPr/>
          <p:nvPr/>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D80AA576-2E0A-D146-9C52-8C67B6E45D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2" name="Title 1"/>
          <p:cNvSpPr>
            <a:spLocks noGrp="1"/>
          </p:cNvSpPr>
          <p:nvPr>
            <p:ph type="ctrTitle" hasCustomPrompt="1"/>
          </p:nvPr>
        </p:nvSpPr>
        <p:spPr>
          <a:xfrm>
            <a:off x="442913" y="1003610"/>
            <a:ext cx="5258640" cy="2425391"/>
          </a:xfrm>
        </p:spPr>
        <p:txBody>
          <a:bodyPr anchor="b" anchorCtr="0"/>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4" y="3764282"/>
            <a:ext cx="525864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322354475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Logo Shape Ros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504B055-84E9-A34C-9FA5-3A4898E3B2D5}"/>
              </a:ext>
            </a:extLst>
          </p:cNvPr>
          <p:cNvSpPr>
            <a:spLocks noGrp="1"/>
          </p:cNvSpPr>
          <p:nvPr>
            <p:ph type="pic" sz="quarter" idx="10"/>
          </p:nvPr>
        </p:nvSpPr>
        <p:spPr bwMode="hidden">
          <a:xfrm>
            <a:off x="5103158" y="0"/>
            <a:ext cx="7088841" cy="6858000"/>
          </a:xfrm>
          <a:solidFill>
            <a:srgbClr val="DEDEDE"/>
          </a:solidFill>
        </p:spPr>
        <p:txBody>
          <a:bodyPr rIns="1371600" anchor="ctr" anchorCtr="0"/>
          <a:lstStyle>
            <a:lvl1pPr algn="r">
              <a:defRPr sz="1200" b="0">
                <a:solidFill>
                  <a:schemeClr val="tx1"/>
                </a:solidFill>
              </a:defRPr>
            </a:lvl1pPr>
          </a:lstStyle>
          <a:p>
            <a:r>
              <a:rPr lang="en-US" dirty="0" smtClean="0"/>
              <a:t>Click icon to add picture</a:t>
            </a:r>
            <a:endParaRPr lang="en-GB" dirty="0"/>
          </a:p>
        </p:txBody>
      </p:sp>
      <p:grpSp>
        <p:nvGrpSpPr>
          <p:cNvPr id="4" name="Group 3">
            <a:extLst>
              <a:ext uri="{FF2B5EF4-FFF2-40B4-BE49-F238E27FC236}">
                <a16:creationId xmlns:a16="http://schemas.microsoft.com/office/drawing/2014/main" id="{41675EB2-67BA-8341-AFDE-B097C16A2531}"/>
              </a:ext>
            </a:extLst>
          </p:cNvPr>
          <p:cNvGrpSpPr/>
          <p:nvPr/>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12">
              <a:extLst>
                <a:ext uri="{FF2B5EF4-FFF2-40B4-BE49-F238E27FC236}">
                  <a16:creationId xmlns:a16="http://schemas.microsoft.com/office/drawing/2014/main" id="{420A64D3-5A58-A74D-827A-3B01DDFF5E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2" name="Title 1"/>
          <p:cNvSpPr>
            <a:spLocks noGrp="1"/>
          </p:cNvSpPr>
          <p:nvPr>
            <p:ph type="ctrTitle" hasCustomPrompt="1"/>
          </p:nvPr>
        </p:nvSpPr>
        <p:spPr>
          <a:xfrm>
            <a:off x="442913" y="1009185"/>
            <a:ext cx="5258640" cy="2419816"/>
          </a:xfrm>
        </p:spPr>
        <p:txBody>
          <a:bodyPr anchor="b" anchorCtr="0"/>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4" y="3764282"/>
            <a:ext cx="525864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36615492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Logo Shape Grey">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147A814-53FE-0143-93DA-63021064389A}"/>
              </a:ext>
            </a:extLst>
          </p:cNvPr>
          <p:cNvSpPr>
            <a:spLocks noGrp="1"/>
          </p:cNvSpPr>
          <p:nvPr>
            <p:ph type="pic" sz="quarter" idx="10"/>
          </p:nvPr>
        </p:nvSpPr>
        <p:spPr bwMode="hidden">
          <a:xfrm>
            <a:off x="5103159" y="0"/>
            <a:ext cx="7088841" cy="6858000"/>
          </a:xfrm>
          <a:solidFill>
            <a:srgbClr val="DEDEDE"/>
          </a:solidFill>
        </p:spPr>
        <p:txBody>
          <a:bodyPr rIns="1371600" anchor="ctr" anchorCtr="0"/>
          <a:lstStyle>
            <a:lvl1pPr algn="r">
              <a:defRPr sz="1200" b="0">
                <a:solidFill>
                  <a:schemeClr val="tx1"/>
                </a:solidFill>
              </a:defRPr>
            </a:lvl1pPr>
          </a:lstStyle>
          <a:p>
            <a:r>
              <a:rPr lang="en-US" dirty="0" smtClean="0"/>
              <a:t>Click icon to add picture</a:t>
            </a:r>
            <a:endParaRPr lang="en-GB" dirty="0"/>
          </a:p>
        </p:txBody>
      </p:sp>
      <p:grpSp>
        <p:nvGrpSpPr>
          <p:cNvPr id="4" name="Group 3">
            <a:extLst>
              <a:ext uri="{FF2B5EF4-FFF2-40B4-BE49-F238E27FC236}">
                <a16:creationId xmlns:a16="http://schemas.microsoft.com/office/drawing/2014/main" id="{19670607-F478-BE4E-8608-89949C7D5279}"/>
              </a:ext>
            </a:extLst>
          </p:cNvPr>
          <p:cNvGrpSpPr/>
          <p:nvPr/>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3C790A76-DC9A-CA48-8F96-B38E81026F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2" name="Title 1"/>
          <p:cNvSpPr>
            <a:spLocks noGrp="1"/>
          </p:cNvSpPr>
          <p:nvPr>
            <p:ph type="ctrTitle" hasCustomPrompt="1"/>
          </p:nvPr>
        </p:nvSpPr>
        <p:spPr>
          <a:xfrm>
            <a:off x="442913" y="1009185"/>
            <a:ext cx="5258640" cy="2419816"/>
          </a:xfrm>
        </p:spPr>
        <p:txBody>
          <a:bodyPr anchor="b" anchorCtr="0"/>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4" y="3764282"/>
            <a:ext cx="525864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Tree>
    <p:extLst>
      <p:ext uri="{BB962C8B-B14F-4D97-AF65-F5344CB8AC3E}">
        <p14:creationId xmlns:p14="http://schemas.microsoft.com/office/powerpoint/2010/main" val="369466671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Split">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bwMode="hidden">
          <a:xfrm>
            <a:off x="5334000" y="0"/>
            <a:ext cx="6858000" cy="685800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2" name="Title 1"/>
          <p:cNvSpPr>
            <a:spLocks noGrp="1"/>
          </p:cNvSpPr>
          <p:nvPr>
            <p:ph type="ctrTitle" hasCustomPrompt="1"/>
          </p:nvPr>
        </p:nvSpPr>
        <p:spPr>
          <a:xfrm>
            <a:off x="442914" y="750888"/>
            <a:ext cx="4675186" cy="2678112"/>
          </a:xfrm>
        </p:spPr>
        <p:txBody>
          <a:bodyPr anchor="b" anchorCtr="0"/>
          <a:lstStyle>
            <a:lvl1pPr algn="l">
              <a:lnSpc>
                <a:spcPct val="85000"/>
              </a:lnSpc>
              <a:defRPr sz="44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3956185"/>
            <a:ext cx="4675187" cy="704848"/>
          </a:xfrm>
        </p:spPr>
        <p:txBody>
          <a:bodyPr/>
          <a:lstStyle>
            <a:lvl1pPr marL="0" indent="0" algn="l">
              <a:lnSpc>
                <a:spcPct val="100000"/>
              </a:lnSpc>
              <a:spcBef>
                <a:spcPts val="0"/>
              </a:spcBef>
              <a:spcAft>
                <a:spcPts val="0"/>
              </a:spcAft>
              <a:buNone/>
              <a:defRPr sz="1400" b="0">
                <a:solidFill>
                  <a:schemeClr val="tx1"/>
                </a:solidFill>
              </a:defRPr>
            </a:lvl1pPr>
            <a:lvl2pPr marL="0" indent="0" algn="l">
              <a:lnSpc>
                <a:spcPct val="100000"/>
              </a:lnSpc>
              <a:spcBef>
                <a:spcPts val="0"/>
              </a:spcBef>
              <a:spcAft>
                <a:spcPts val="0"/>
              </a:spcAft>
              <a:buNone/>
              <a:defRPr sz="1400"/>
            </a:lvl2pPr>
            <a:lvl3pPr marL="0" indent="0" algn="l">
              <a:lnSpc>
                <a:spcPct val="100000"/>
              </a:lnSpc>
              <a:spcBef>
                <a:spcPts val="0"/>
              </a:spcBef>
              <a:spcAft>
                <a:spcPts val="0"/>
              </a:spcAft>
              <a:buNone/>
              <a:defRPr sz="1400"/>
            </a:lvl3pPr>
            <a:lvl4pPr marL="0" indent="0" algn="l">
              <a:lnSpc>
                <a:spcPct val="100000"/>
              </a:lnSpc>
              <a:spcBef>
                <a:spcPts val="0"/>
              </a:spcBef>
              <a:spcAft>
                <a:spcPts val="0"/>
              </a:spcAft>
              <a:buNone/>
              <a:defRPr sz="1400"/>
            </a:lvl4pPr>
            <a:lvl5pPr marL="0" indent="0" algn="l">
              <a:lnSpc>
                <a:spcPct val="100000"/>
              </a:lnSpc>
              <a:spcBef>
                <a:spcPts val="0"/>
              </a:spcBef>
              <a:spcAft>
                <a:spcPts val="0"/>
              </a:spcAft>
              <a:buNone/>
              <a:defRPr sz="1400"/>
            </a:lvl5pPr>
            <a:lvl6pPr marL="0" indent="0" algn="l">
              <a:lnSpc>
                <a:spcPct val="100000"/>
              </a:lnSpc>
              <a:spcBef>
                <a:spcPts val="0"/>
              </a:spcBef>
              <a:spcAft>
                <a:spcPts val="0"/>
              </a:spcAft>
              <a:buNone/>
              <a:defRPr sz="1400"/>
            </a:lvl6pPr>
            <a:lvl7pPr marL="0" indent="0" algn="l">
              <a:lnSpc>
                <a:spcPct val="100000"/>
              </a:lnSpc>
              <a:spcBef>
                <a:spcPts val="0"/>
              </a:spcBef>
              <a:spcAft>
                <a:spcPts val="0"/>
              </a:spcAft>
              <a:buNone/>
              <a:defRPr sz="1400"/>
            </a:lvl7pPr>
            <a:lvl8pPr marL="0" indent="0" algn="l">
              <a:lnSpc>
                <a:spcPct val="100000"/>
              </a:lnSpc>
              <a:spcBef>
                <a:spcPts val="0"/>
              </a:spcBef>
              <a:spcAft>
                <a:spcPts val="0"/>
              </a:spcAft>
              <a:buNone/>
              <a:defRPr sz="1400"/>
            </a:lvl8pPr>
            <a:lvl9pPr marL="0" indent="0" algn="l">
              <a:lnSpc>
                <a:spcPct val="100000"/>
              </a:lnSpc>
              <a:spcBef>
                <a:spcPts val="0"/>
              </a:spcBef>
              <a:spcAft>
                <a:spcPts val="0"/>
              </a:spcAft>
              <a:buNone/>
              <a:defRPr sz="1400"/>
            </a:lvl9pPr>
          </a:lstStyle>
          <a:p>
            <a:r>
              <a:rPr lang="en-US" dirty="0"/>
              <a:t>[Presentation subtitle]</a:t>
            </a:r>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7722A556-B0A2-E74A-B3E1-08C0F432C2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94051432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2" y="2103120"/>
            <a:ext cx="11306175" cy="4073842"/>
          </a:xfrm>
        </p:spPr>
        <p:txBody>
          <a:bodyPr/>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Title 1"/>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208776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3" name="Content Placeholder 2"/>
          <p:cNvSpPr>
            <a:spLocks noGrp="1"/>
          </p:cNvSpPr>
          <p:nvPr>
            <p:ph idx="1" hasCustomPrompt="1"/>
          </p:nvPr>
        </p:nvSpPr>
        <p:spPr>
          <a:xfrm>
            <a:off x="442913" y="2103120"/>
            <a:ext cx="7418387" cy="40738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473229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3" name="Content Placeholder 2"/>
          <p:cNvSpPr>
            <a:spLocks noGrp="1"/>
          </p:cNvSpPr>
          <p:nvPr>
            <p:ph idx="1" hasCustomPrompt="1"/>
          </p:nvPr>
        </p:nvSpPr>
        <p:spPr>
          <a:xfrm>
            <a:off x="442913" y="2103120"/>
            <a:ext cx="11306175" cy="40738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a:extLst>
              <a:ext uri="{FF2B5EF4-FFF2-40B4-BE49-F238E27FC236}">
                <a16:creationId xmlns:a16="http://schemas.microsoft.com/office/drawing/2014/main" id="{C7AE0E6F-13EB-BD40-A19F-F1CFDDB46584}"/>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7960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4" y="3764282"/>
            <a:ext cx="547370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pic>
        <p:nvPicPr>
          <p:cNvPr id="8" name="Picture 7">
            <a:extLst>
              <a:ext uri="{FF2B5EF4-FFF2-40B4-BE49-F238E27FC236}">
                <a16:creationId xmlns:a16="http://schemas.microsoft.com/office/drawing/2014/main" id="{9C024489-97EC-1D48-A1FA-019C122861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1460052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ne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A1127051-9445-A34F-940C-D451EEF39800}"/>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693503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 name="Content Placeholder 3"/>
          <p:cNvSpPr>
            <a:spLocks noGrp="1"/>
          </p:cNvSpPr>
          <p:nvPr>
            <p:ph sz="half" idx="2" hasCustomPrompt="1"/>
          </p:nvPr>
        </p:nvSpPr>
        <p:spPr>
          <a:xfrm>
            <a:off x="6275388" y="2103438"/>
            <a:ext cx="54737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950118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3" name="Content Placeholder 2"/>
          <p:cNvSpPr>
            <a:spLocks noGrp="1"/>
          </p:cNvSpPr>
          <p:nvPr>
            <p:ph sz="half" idx="1" hasCustomPrompt="1"/>
          </p:nvPr>
        </p:nvSpPr>
        <p:spPr>
          <a:xfrm>
            <a:off x="442913" y="2103438"/>
            <a:ext cx="5317807"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Title 1"/>
          <p:cNvSpPr>
            <a:spLocks noGrp="1"/>
          </p:cNvSpPr>
          <p:nvPr>
            <p:ph type="title" hasCustomPrompt="1"/>
          </p:nvPr>
        </p:nvSpPr>
        <p:spPr>
          <a:xfrm>
            <a:off x="442913" y="432000"/>
            <a:ext cx="5317807"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D3536595-57B2-5848-8E3C-E2D5B4D0F21A}"/>
              </a:ext>
            </a:extLst>
          </p:cNvPr>
          <p:cNvSpPr>
            <a:spLocks noGrp="1"/>
          </p:cNvSpPr>
          <p:nvPr>
            <p:ph type="sldNum" sz="quarter" idx="15"/>
          </p:nvPr>
        </p:nvSpPr>
        <p:spPr bwMode="gray"/>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75856146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4332288"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2" name="Content Placeholder 3"/>
          <p:cNvSpPr>
            <a:spLocks noGrp="1"/>
          </p:cNvSpPr>
          <p:nvPr>
            <p:ph sz="half" idx="13" hasCustomPrompt="1"/>
          </p:nvPr>
        </p:nvSpPr>
        <p:spPr>
          <a:xfrm>
            <a:off x="8220076"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7" name="Slide Number Placeholder 6">
            <a:extLst>
              <a:ext uri="{FF2B5EF4-FFF2-40B4-BE49-F238E27FC236}">
                <a16:creationId xmlns:a16="http://schemas.microsoft.com/office/drawing/2014/main" id="{2DE0F926-F4BA-044E-B97A-AA8668B032A8}"/>
              </a:ext>
            </a:extLst>
          </p:cNvPr>
          <p:cNvSpPr>
            <a:spLocks noGrp="1"/>
          </p:cNvSpPr>
          <p:nvPr>
            <p:ph type="sldNum" sz="quarter" idx="15"/>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409823161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Title 8"/>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10" name="Slide Number Placeholder 9">
            <a:extLst>
              <a:ext uri="{FF2B5EF4-FFF2-40B4-BE49-F238E27FC236}">
                <a16:creationId xmlns:a16="http://schemas.microsoft.com/office/drawing/2014/main" id="{CD6E0CB0-5FCA-9E41-ACFD-7D08A524DF43}"/>
              </a:ext>
            </a:extLst>
          </p:cNvPr>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44317648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iv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2777045" y="2103438"/>
            <a:ext cx="1972800" cy="40687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3"/>
          <p:cNvSpPr>
            <a:spLocks noGrp="1"/>
          </p:cNvSpPr>
          <p:nvPr>
            <p:ph sz="half" idx="13"/>
          </p:nvPr>
        </p:nvSpPr>
        <p:spPr>
          <a:xfrm>
            <a:off x="5111177" y="2103438"/>
            <a:ext cx="1972800" cy="40687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3"/>
          <p:cNvSpPr>
            <a:spLocks noGrp="1"/>
          </p:cNvSpPr>
          <p:nvPr>
            <p:ph sz="half" idx="14"/>
          </p:nvPr>
        </p:nvSpPr>
        <p:spPr>
          <a:xfrm>
            <a:off x="7445309" y="2103438"/>
            <a:ext cx="1972800" cy="40687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3"/>
          <p:cNvSpPr>
            <a:spLocks noGrp="1"/>
          </p:cNvSpPr>
          <p:nvPr>
            <p:ph sz="half" idx="15"/>
          </p:nvPr>
        </p:nvSpPr>
        <p:spPr>
          <a:xfrm>
            <a:off x="9779443" y="2103438"/>
            <a:ext cx="1972800" cy="40687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11" name="Slide Number Placeholder 10">
            <a:extLst>
              <a:ext uri="{FF2B5EF4-FFF2-40B4-BE49-F238E27FC236}">
                <a16:creationId xmlns:a16="http://schemas.microsoft.com/office/drawing/2014/main" id="{BC0705E1-E330-8C4F-A023-40952CF24C94}"/>
              </a:ext>
            </a:extLst>
          </p:cNvPr>
          <p:cNvSpPr>
            <a:spLocks noGrp="1"/>
          </p:cNvSpPr>
          <p:nvPr>
            <p:ph type="sldNum" sz="quarter" idx="17"/>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4412788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0FA63A94-C8E2-FB44-885B-EB683E5F6866}"/>
              </a:ext>
            </a:extLst>
          </p:cNvPr>
          <p:cNvSpPr>
            <a:spLocks noGrp="1"/>
          </p:cNvSpPr>
          <p:nvPr>
            <p:ph type="sldNum" sz="quarter" idx="20"/>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0211110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Text Boxes for Icons">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7" name="Text Placeholder 12"/>
          <p:cNvSpPr>
            <a:spLocks noGrp="1"/>
          </p:cNvSpPr>
          <p:nvPr>
            <p:ph type="body" sz="quarter" idx="16" hasCustomPrompt="1"/>
          </p:nvPr>
        </p:nvSpPr>
        <p:spPr>
          <a:xfrm>
            <a:off x="335963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12"/>
          <p:cNvSpPr>
            <a:spLocks noGrp="1"/>
          </p:cNvSpPr>
          <p:nvPr>
            <p:ph type="body" sz="quarter" idx="18" hasCustomPrompt="1"/>
          </p:nvPr>
        </p:nvSpPr>
        <p:spPr>
          <a:xfrm>
            <a:off x="627636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Text Placeholder 12"/>
          <p:cNvSpPr>
            <a:spLocks noGrp="1"/>
          </p:cNvSpPr>
          <p:nvPr>
            <p:ph type="body" sz="quarter" idx="20" hasCustomPrompt="1"/>
          </p:nvPr>
        </p:nvSpPr>
        <p:spPr>
          <a:xfrm>
            <a:off x="919308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A3D2E598-676F-DE44-A364-05E35FEB3110}"/>
              </a:ext>
            </a:extLst>
          </p:cNvPr>
          <p:cNvSpPr>
            <a:spLocks noGrp="1"/>
          </p:cNvSpPr>
          <p:nvPr>
            <p:ph type="sldNum" sz="quarter" idx="2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02624135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Team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Picture Placeholder 9"/>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7" name="Text Placeholder 12"/>
          <p:cNvSpPr>
            <a:spLocks noGrp="1"/>
          </p:cNvSpPr>
          <p:nvPr>
            <p:ph type="body" sz="quarter" idx="16" hasCustomPrompt="1"/>
          </p:nvPr>
        </p:nvSpPr>
        <p:spPr>
          <a:xfrm>
            <a:off x="3359638" y="3657600"/>
            <a:ext cx="2560320"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Picture Placeholder 9"/>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9" name="Text Placeholder 12"/>
          <p:cNvSpPr>
            <a:spLocks noGrp="1"/>
          </p:cNvSpPr>
          <p:nvPr>
            <p:ph type="body" sz="quarter" idx="18" hasCustomPrompt="1"/>
          </p:nvPr>
        </p:nvSpPr>
        <p:spPr>
          <a:xfrm>
            <a:off x="6276362" y="3657600"/>
            <a:ext cx="2560320"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Picture Placeholder 9"/>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5" name="Text Placeholder 12"/>
          <p:cNvSpPr>
            <a:spLocks noGrp="1"/>
          </p:cNvSpPr>
          <p:nvPr>
            <p:ph type="body" sz="quarter" idx="20" hasCustomPrompt="1"/>
          </p:nvPr>
        </p:nvSpPr>
        <p:spPr>
          <a:xfrm>
            <a:off x="9193088" y="3657600"/>
            <a:ext cx="2560320"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0AEC188F-17FB-9741-A681-A3C06DA3BEA1}"/>
              </a:ext>
            </a:extLst>
          </p:cNvPr>
          <p:cNvSpPr>
            <a:spLocks noGrp="1"/>
          </p:cNvSpPr>
          <p:nvPr>
            <p:ph type="sldNum" sz="quarter" idx="2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13070294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Column 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dirty="0" smtClean="0"/>
              <a:t>Click icon to add chart</a:t>
            </a:r>
            <a:endParaRPr lang="en-GB" dirty="0"/>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94314717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1 Grey">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0" name="Rectangle 9"/>
          <p:cNvSpPr/>
          <p:nvPr/>
        </p:nvSpPr>
        <p:spPr bwMode="hidden">
          <a:xfrm>
            <a:off x="0" y="3429000"/>
            <a:ext cx="8096250"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1" name="Rectangle 10"/>
          <p:cNvSpPr/>
          <p:nvPr/>
        </p:nvSpPr>
        <p:spPr bwMode="hidden">
          <a:xfrm>
            <a:off x="8096250" y="0"/>
            <a:ext cx="4095750"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4" y="3764282"/>
            <a:ext cx="547370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pic>
        <p:nvPicPr>
          <p:cNvPr id="8" name="Picture 7">
            <a:extLst>
              <a:ext uri="{FF2B5EF4-FFF2-40B4-BE49-F238E27FC236}">
                <a16:creationId xmlns:a16="http://schemas.microsoft.com/office/drawing/2014/main" id="{C571B43E-7EFD-FC49-8203-0C37C621BF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3445428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3" name="Content Placeholder 2"/>
          <p:cNvSpPr>
            <a:spLocks noGrp="1"/>
          </p:cNvSpPr>
          <p:nvPr>
            <p:ph idx="1" hasCustomPrompt="1"/>
          </p:nvPr>
        </p:nvSpPr>
        <p:spPr>
          <a:xfrm>
            <a:off x="442913" y="2103438"/>
            <a:ext cx="7418387"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221083500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Full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3" y="2103438"/>
            <a:ext cx="11306175"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A78C6408-9684-F649-A01B-20A1E9A52ED4}"/>
              </a:ext>
            </a:extLst>
          </p:cNvPr>
          <p:cNvSpPr>
            <a:spLocks noGrp="1"/>
          </p:cNvSpPr>
          <p:nvPr>
            <p:ph type="sldNum" sz="quarter" idx="15"/>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122455891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ne Column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C8CAC806-7708-6C42-A901-982FA119C086}"/>
              </a:ext>
            </a:extLst>
          </p:cNvPr>
          <p:cNvSpPr>
            <a:spLocks noGrp="1"/>
          </p:cNvSpPr>
          <p:nvPr>
            <p:ph type="sldNum" sz="quarter" idx="15"/>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148808605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6275388" y="2103437"/>
            <a:ext cx="5473699"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375850796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and Image - Subtitl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3" name="Content Placeholder 2"/>
          <p:cNvSpPr>
            <a:spLocks noGrp="1"/>
          </p:cNvSpPr>
          <p:nvPr>
            <p:ph sz="half" idx="1" hasCustomPrompt="1"/>
          </p:nvPr>
        </p:nvSpPr>
        <p:spPr>
          <a:xfrm>
            <a:off x="442913" y="2103438"/>
            <a:ext cx="5317807"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Title 1"/>
          <p:cNvSpPr>
            <a:spLocks noGrp="1"/>
          </p:cNvSpPr>
          <p:nvPr>
            <p:ph type="title" hasCustomPrompt="1"/>
          </p:nvPr>
        </p:nvSpPr>
        <p:spPr>
          <a:xfrm>
            <a:off x="442914" y="430514"/>
            <a:ext cx="5317806"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F064736F-99D3-5349-B4BB-3F5BE96B5885}"/>
              </a:ext>
            </a:extLst>
          </p:cNvPr>
          <p:cNvSpPr>
            <a:spLocks noGrp="1"/>
          </p:cNvSpPr>
          <p:nvPr>
            <p:ph type="sldNum" sz="quarter" idx="18"/>
          </p:nvPr>
        </p:nvSpPr>
        <p:spPr bwMode="gray"/>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200378801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9"/>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4332288" y="2103439"/>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Content Placeholder 3"/>
          <p:cNvSpPr>
            <a:spLocks noGrp="1"/>
          </p:cNvSpPr>
          <p:nvPr>
            <p:ph sz="half" idx="13" hasCustomPrompt="1"/>
          </p:nvPr>
        </p:nvSpPr>
        <p:spPr>
          <a:xfrm>
            <a:off x="8220076" y="2103439"/>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5"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C8D01178-C346-1B4F-8DFA-F5B5E0660B1A}"/>
              </a:ext>
            </a:extLst>
          </p:cNvPr>
          <p:cNvSpPr>
            <a:spLocks noGrp="1"/>
          </p:cNvSpPr>
          <p:nvPr>
            <p:ph type="sldNum" sz="quarter" idx="18"/>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12288724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our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9" name="Slide Number Placeholder 8">
            <a:extLst>
              <a:ext uri="{FF2B5EF4-FFF2-40B4-BE49-F238E27FC236}">
                <a16:creationId xmlns:a16="http://schemas.microsoft.com/office/drawing/2014/main" id="{0FAD9719-920C-B64C-90D2-E337E9E7C112}"/>
              </a:ext>
            </a:extLst>
          </p:cNvPr>
          <p:cNvSpPr>
            <a:spLocks noGrp="1"/>
          </p:cNvSpPr>
          <p:nvPr>
            <p:ph type="sldNum" sz="quarter" idx="19"/>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142422019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ive Content -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2777045" y="2103438"/>
            <a:ext cx="1972800" cy="40687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3"/>
          <p:cNvSpPr>
            <a:spLocks noGrp="1"/>
          </p:cNvSpPr>
          <p:nvPr>
            <p:ph sz="half" idx="13"/>
          </p:nvPr>
        </p:nvSpPr>
        <p:spPr>
          <a:xfrm>
            <a:off x="5111177" y="2103438"/>
            <a:ext cx="1972800" cy="40687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3"/>
          <p:cNvSpPr>
            <a:spLocks noGrp="1"/>
          </p:cNvSpPr>
          <p:nvPr>
            <p:ph sz="half" idx="14"/>
          </p:nvPr>
        </p:nvSpPr>
        <p:spPr>
          <a:xfrm>
            <a:off x="7445309" y="2103438"/>
            <a:ext cx="1972800" cy="40687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3"/>
          <p:cNvSpPr>
            <a:spLocks noGrp="1"/>
          </p:cNvSpPr>
          <p:nvPr>
            <p:ph sz="half" idx="15"/>
          </p:nvPr>
        </p:nvSpPr>
        <p:spPr>
          <a:xfrm>
            <a:off x="9779443" y="2103438"/>
            <a:ext cx="1972800" cy="40687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10" name="Slide Number Placeholder 9">
            <a:extLst>
              <a:ext uri="{FF2B5EF4-FFF2-40B4-BE49-F238E27FC236}">
                <a16:creationId xmlns:a16="http://schemas.microsoft.com/office/drawing/2014/main" id="{4B2DB5C5-A275-6447-991C-726CD70A52A9}"/>
              </a:ext>
            </a:extLst>
          </p:cNvPr>
          <p:cNvSpPr>
            <a:spLocks noGrp="1"/>
          </p:cNvSpPr>
          <p:nvPr>
            <p:ph type="sldNum" sz="quarter" idx="20"/>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325796657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Images - Subtitl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4" name="Slide Number Placeholder 3">
            <a:extLst>
              <a:ext uri="{FF2B5EF4-FFF2-40B4-BE49-F238E27FC236}">
                <a16:creationId xmlns:a16="http://schemas.microsoft.com/office/drawing/2014/main" id="{ECB03D1A-AA63-224E-A7F2-44C5BFC3BB18}"/>
              </a:ext>
            </a:extLst>
          </p:cNvPr>
          <p:cNvSpPr>
            <a:spLocks noGrp="1"/>
          </p:cNvSpPr>
          <p:nvPr>
            <p:ph type="sldNum" sz="quarter" idx="23"/>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68338178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our Text Boxes for Icons - Subtitle">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7" name="Text Placeholder 12"/>
          <p:cNvSpPr>
            <a:spLocks noGrp="1"/>
          </p:cNvSpPr>
          <p:nvPr>
            <p:ph type="body" sz="quarter" idx="16" hasCustomPrompt="1"/>
          </p:nvPr>
        </p:nvSpPr>
        <p:spPr>
          <a:xfrm>
            <a:off x="335819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12"/>
          <p:cNvSpPr>
            <a:spLocks noGrp="1"/>
          </p:cNvSpPr>
          <p:nvPr>
            <p:ph type="body" sz="quarter" idx="18" hasCustomPrompt="1"/>
          </p:nvPr>
        </p:nvSpPr>
        <p:spPr>
          <a:xfrm>
            <a:off x="627348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Text Placeholder 12"/>
          <p:cNvSpPr>
            <a:spLocks noGrp="1"/>
          </p:cNvSpPr>
          <p:nvPr>
            <p:ph type="body" sz="quarter" idx="20" hasCustomPrompt="1"/>
          </p:nvPr>
        </p:nvSpPr>
        <p:spPr>
          <a:xfrm>
            <a:off x="9188767"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4" name="Slide Number Placeholder 3">
            <a:extLst>
              <a:ext uri="{FF2B5EF4-FFF2-40B4-BE49-F238E27FC236}">
                <a16:creationId xmlns:a16="http://schemas.microsoft.com/office/drawing/2014/main" id="{B53B37F2-903B-D544-93F5-C52542E06C38}"/>
              </a:ext>
            </a:extLst>
          </p:cNvPr>
          <p:cNvSpPr>
            <a:spLocks noGrp="1"/>
          </p:cNvSpPr>
          <p:nvPr>
            <p:ph type="sldNum" sz="quarter" idx="2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195881623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1 Dark Grey">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0" name="Rectangle 9"/>
          <p:cNvSpPr/>
          <p:nvPr/>
        </p:nvSpPr>
        <p:spPr bwMode="hidden">
          <a:xfrm>
            <a:off x="0" y="3429000"/>
            <a:ext cx="8096250" cy="1143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solidFill>
                <a:schemeClr val="accent6"/>
              </a:solidFill>
            </a:endParaRPr>
          </a:p>
        </p:txBody>
      </p:sp>
      <p:sp>
        <p:nvSpPr>
          <p:cNvPr id="11" name="Rectangle 10"/>
          <p:cNvSpPr/>
          <p:nvPr/>
        </p:nvSpPr>
        <p:spPr bwMode="hidden">
          <a:xfrm>
            <a:off x="8096250" y="0"/>
            <a:ext cx="4095750"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4" y="3764282"/>
            <a:ext cx="547370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pic>
        <p:nvPicPr>
          <p:cNvPr id="8" name="Picture 7">
            <a:extLst>
              <a:ext uri="{FF2B5EF4-FFF2-40B4-BE49-F238E27FC236}">
                <a16:creationId xmlns:a16="http://schemas.microsoft.com/office/drawing/2014/main" id="{CC2DF81D-CFC9-CA4F-9296-0DF32281B1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3497861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our Team Images - Subtitl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2" y="2103438"/>
            <a:ext cx="1325880" cy="132588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Picture Placeholder 9"/>
          <p:cNvSpPr>
            <a:spLocks noGrp="1" noChangeAspect="1"/>
          </p:cNvSpPr>
          <p:nvPr>
            <p:ph type="pic" sz="quarter" idx="15"/>
          </p:nvPr>
        </p:nvSpPr>
        <p:spPr>
          <a:xfrm>
            <a:off x="3358197" y="2103438"/>
            <a:ext cx="1325880" cy="132588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7" name="Text Placeholder 12"/>
          <p:cNvSpPr>
            <a:spLocks noGrp="1"/>
          </p:cNvSpPr>
          <p:nvPr>
            <p:ph type="body" sz="quarter" idx="16" hasCustomPrompt="1"/>
          </p:nvPr>
        </p:nvSpPr>
        <p:spPr>
          <a:xfrm>
            <a:off x="3358197" y="3657600"/>
            <a:ext cx="2560320"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Picture Placeholder 9"/>
          <p:cNvSpPr>
            <a:spLocks noGrp="1" noChangeAspect="1"/>
          </p:cNvSpPr>
          <p:nvPr>
            <p:ph type="pic" sz="quarter" idx="17"/>
          </p:nvPr>
        </p:nvSpPr>
        <p:spPr>
          <a:xfrm>
            <a:off x="6273482" y="2103438"/>
            <a:ext cx="1325880" cy="132588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9" name="Text Placeholder 12"/>
          <p:cNvSpPr>
            <a:spLocks noGrp="1"/>
          </p:cNvSpPr>
          <p:nvPr>
            <p:ph type="body" sz="quarter" idx="18" hasCustomPrompt="1"/>
          </p:nvPr>
        </p:nvSpPr>
        <p:spPr>
          <a:xfrm>
            <a:off x="6273482" y="3657600"/>
            <a:ext cx="2560320"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Picture Placeholder 9"/>
          <p:cNvSpPr>
            <a:spLocks noGrp="1" noChangeAspect="1"/>
          </p:cNvSpPr>
          <p:nvPr>
            <p:ph type="pic" sz="quarter" idx="19"/>
          </p:nvPr>
        </p:nvSpPr>
        <p:spPr>
          <a:xfrm>
            <a:off x="9188767" y="2103438"/>
            <a:ext cx="1325880" cy="1325880"/>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15" name="Text Placeholder 12"/>
          <p:cNvSpPr>
            <a:spLocks noGrp="1"/>
          </p:cNvSpPr>
          <p:nvPr>
            <p:ph type="body" sz="quarter" idx="20" hasCustomPrompt="1"/>
          </p:nvPr>
        </p:nvSpPr>
        <p:spPr>
          <a:xfrm>
            <a:off x="9188767" y="3657600"/>
            <a:ext cx="2560320" cy="2514600"/>
          </a:xfrm>
        </p:spPr>
        <p:txBody>
          <a:bodyPr/>
          <a:lstStyle>
            <a:lvl1pPr>
              <a:spcBef>
                <a:spcPts val="0"/>
              </a:spcBef>
              <a:spcAft>
                <a:spcPts val="300"/>
              </a:spcAft>
              <a:defRPr sz="1400" b="1"/>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1"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4" name="Slide Number Placeholder 3">
            <a:extLst>
              <a:ext uri="{FF2B5EF4-FFF2-40B4-BE49-F238E27FC236}">
                <a16:creationId xmlns:a16="http://schemas.microsoft.com/office/drawing/2014/main" id="{FE0022E1-5A19-8748-8180-279AACB6BB63}"/>
              </a:ext>
            </a:extLst>
          </p:cNvPr>
          <p:cNvSpPr>
            <a:spLocks noGrp="1"/>
          </p:cNvSpPr>
          <p:nvPr>
            <p:ph type="sldNum" sz="quarter" idx="25"/>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98286062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ne Column Char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dirty="0" smtClean="0"/>
              <a:t>Click icon to add chart</a:t>
            </a:r>
            <a:endParaRPr lang="en-GB" dirty="0"/>
          </a:p>
        </p:txBody>
      </p:sp>
      <p:sp>
        <p:nvSpPr>
          <p:cNvPr id="12" name="Title 1"/>
          <p:cNvSpPr>
            <a:spLocks noGrp="1"/>
          </p:cNvSpPr>
          <p:nvPr>
            <p:ph type="title" hasCustomPrompt="1"/>
          </p:nvPr>
        </p:nvSpPr>
        <p:spPr>
          <a:xfrm>
            <a:off x="442913" y="430514"/>
            <a:ext cx="11306175" cy="502920"/>
          </a:xfrm>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Tree>
    <p:extLst>
      <p:ext uri="{BB962C8B-B14F-4D97-AF65-F5344CB8AC3E}">
        <p14:creationId xmlns:p14="http://schemas.microsoft.com/office/powerpoint/2010/main" val="166715839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fographic and Chart">
    <p:spTree>
      <p:nvGrpSpPr>
        <p:cNvPr id="1" name=""/>
        <p:cNvGrpSpPr/>
        <p:nvPr/>
      </p:nvGrpSpPr>
      <p:grpSpPr>
        <a:xfrm>
          <a:off x="0" y="0"/>
          <a:ext cx="0" cy="0"/>
          <a:chOff x="0" y="0"/>
          <a:chExt cx="0" cy="0"/>
        </a:xfrm>
      </p:grpSpPr>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p:cNvSpPr>
            <a:spLocks noGrp="1"/>
          </p:cNvSpPr>
          <p:nvPr>
            <p:ph type="body" sz="quarter" idx="14" hasCustomPrompt="1"/>
          </p:nvPr>
        </p:nvSpPr>
        <p:spPr>
          <a:xfrm>
            <a:off x="360370" y="2377440"/>
            <a:ext cx="3611880" cy="1737360"/>
          </a:xfrm>
        </p:spPr>
        <p:txBody>
          <a:bodyPr tIns="0" bIns="0" anchor="t" anchorCtr="0"/>
          <a:lstStyle>
            <a:lvl1pPr>
              <a:lnSpc>
                <a:spcPct val="80000"/>
              </a:lnSpc>
              <a:spcBef>
                <a:spcPts val="0"/>
              </a:spcBef>
              <a:spcAft>
                <a:spcPts val="0"/>
              </a:spcAft>
              <a:defRPr sz="13600" b="1" spc="-100" baseline="0">
                <a:solidFill>
                  <a:schemeClr val="bg1"/>
                </a:solidFill>
              </a:defRPr>
            </a:lvl1pPr>
          </a:lstStyle>
          <a:p>
            <a:pPr lvl="0"/>
            <a:r>
              <a:rPr lang="en-US" dirty="0"/>
              <a:t>00%</a:t>
            </a:r>
            <a:endParaRPr lang="en-GB" dirty="0"/>
          </a:p>
        </p:txBody>
      </p:sp>
      <p:sp>
        <p:nvSpPr>
          <p:cNvPr id="3" name="Content Placeholder 2"/>
          <p:cNvSpPr>
            <a:spLocks noGrp="1"/>
          </p:cNvSpPr>
          <p:nvPr>
            <p:ph idx="1" hasCustomPrompt="1"/>
          </p:nvPr>
        </p:nvSpPr>
        <p:spPr>
          <a:xfrm>
            <a:off x="442914" y="3931920"/>
            <a:ext cx="3328986" cy="2061784"/>
          </a:xfrm>
        </p:spPr>
        <p:txBody>
          <a:bodyPr/>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8"/>
          <p:cNvSpPr>
            <a:spLocks noGrp="1"/>
          </p:cNvSpPr>
          <p:nvPr>
            <p:ph type="chart" sz="quarter" idx="13"/>
          </p:nvPr>
        </p:nvSpPr>
        <p:spPr>
          <a:xfrm>
            <a:off x="4327525" y="2095500"/>
            <a:ext cx="7421563" cy="4076699"/>
          </a:xfrm>
        </p:spPr>
        <p:txBody>
          <a:bodyPr anchor="ctr" anchorCtr="0"/>
          <a:lstStyle>
            <a:lvl1pPr algn="ctr">
              <a:defRPr sz="1200" b="0">
                <a:solidFill>
                  <a:schemeClr val="tx1"/>
                </a:solidFill>
              </a:defRPr>
            </a:lvl1pPr>
          </a:lstStyle>
          <a:p>
            <a:r>
              <a:rPr lang="en-US" dirty="0" smtClean="0"/>
              <a:t>Click icon to add chart</a:t>
            </a:r>
            <a:endParaRPr lang="en-GB" dirty="0"/>
          </a:p>
        </p:txBody>
      </p:sp>
      <p:sp>
        <p:nvSpPr>
          <p:cNvPr id="5" name="Title 4"/>
          <p:cNvSpPr>
            <a:spLocks noGrp="1"/>
          </p:cNvSpPr>
          <p:nvPr>
            <p:ph type="title" hasCustomPrompt="1"/>
          </p:nvPr>
        </p:nvSpPr>
        <p:spPr/>
        <p:txBody>
          <a:bodyPr/>
          <a:lstStyle>
            <a:lvl1pPr>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5901153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ree Content Infographic">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3599542"/>
            <a:ext cx="3529012" cy="2578057"/>
          </a:xfrm>
        </p:spPr>
        <p:txBody>
          <a:bodyPr/>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4" hasCustomPrompt="1"/>
          </p:nvPr>
        </p:nvSpPr>
        <p:spPr>
          <a:xfrm>
            <a:off x="442913" y="2095500"/>
            <a:ext cx="3529012" cy="1333500"/>
          </a:xfrm>
        </p:spPr>
        <p:txBody>
          <a:bodyPr anchor="ctr" anchorCtr="0"/>
          <a:lstStyle>
            <a:lvl1pPr>
              <a:lnSpc>
                <a:spcPct val="100000"/>
              </a:lnSpc>
              <a:defRPr sz="8500" b="0" spc="-100" baseline="0">
                <a:solidFill>
                  <a:schemeClr val="accent3"/>
                </a:solidFill>
              </a:defRPr>
            </a:lvl1pPr>
          </a:lstStyle>
          <a:p>
            <a:pPr lvl="0"/>
            <a:r>
              <a:rPr lang="en-US" dirty="0"/>
              <a:t>00%</a:t>
            </a:r>
            <a:endParaRPr lang="en-GB" dirty="0"/>
          </a:p>
        </p:txBody>
      </p:sp>
      <p:sp>
        <p:nvSpPr>
          <p:cNvPr id="13" name="Text Placeholder 9"/>
          <p:cNvSpPr>
            <a:spLocks noGrp="1"/>
          </p:cNvSpPr>
          <p:nvPr>
            <p:ph type="body" sz="quarter" idx="15" hasCustomPrompt="1"/>
          </p:nvPr>
        </p:nvSpPr>
        <p:spPr>
          <a:xfrm>
            <a:off x="4327524" y="2095500"/>
            <a:ext cx="3533775" cy="1333500"/>
          </a:xfrm>
        </p:spPr>
        <p:txBody>
          <a:bodyPr anchor="ctr" anchorCtr="0"/>
          <a:lstStyle>
            <a:lvl1pPr>
              <a:lnSpc>
                <a:spcPct val="100000"/>
              </a:lnSpc>
              <a:defRPr sz="8500" b="0" spc="-100" baseline="0">
                <a:solidFill>
                  <a:schemeClr val="tx2"/>
                </a:solidFill>
              </a:defRPr>
            </a:lvl1pPr>
          </a:lstStyle>
          <a:p>
            <a:pPr lvl="0"/>
            <a:r>
              <a:rPr lang="en-US" dirty="0"/>
              <a:t>00%</a:t>
            </a:r>
            <a:endParaRPr lang="en-GB" dirty="0"/>
          </a:p>
        </p:txBody>
      </p:sp>
      <p:sp>
        <p:nvSpPr>
          <p:cNvPr id="14" name="Text Placeholder 9"/>
          <p:cNvSpPr>
            <a:spLocks noGrp="1"/>
          </p:cNvSpPr>
          <p:nvPr>
            <p:ph type="body" sz="quarter" idx="16" hasCustomPrompt="1"/>
          </p:nvPr>
        </p:nvSpPr>
        <p:spPr>
          <a:xfrm>
            <a:off x="8222571" y="2095500"/>
            <a:ext cx="3529012" cy="1333500"/>
          </a:xfrm>
        </p:spPr>
        <p:txBody>
          <a:bodyPr anchor="ctr" anchorCtr="0"/>
          <a:lstStyle>
            <a:lvl1pPr>
              <a:lnSpc>
                <a:spcPct val="100000"/>
              </a:lnSpc>
              <a:defRPr sz="8500" b="0" spc="-100" baseline="0">
                <a:solidFill>
                  <a:schemeClr val="accent1"/>
                </a:solidFill>
              </a:defRPr>
            </a:lvl1pPr>
          </a:lstStyle>
          <a:p>
            <a:pPr lvl="0"/>
            <a:r>
              <a:rPr lang="en-US" dirty="0"/>
              <a:t>00%</a:t>
            </a:r>
            <a:endParaRPr lang="en-GB" dirty="0"/>
          </a:p>
        </p:txBody>
      </p:sp>
      <p:sp>
        <p:nvSpPr>
          <p:cNvPr id="6" name="Title 5"/>
          <p:cNvSpPr>
            <a:spLocks noGrp="1"/>
          </p:cNvSpPr>
          <p:nvPr>
            <p:ph type="title" hasCustomPrompt="1"/>
          </p:nvPr>
        </p:nvSpPr>
        <p:spPr/>
        <p:txBody>
          <a:bodyPr/>
          <a:lstStyle>
            <a:lvl1pPr>
              <a:defRPr/>
            </a:lvl1pPr>
          </a:lstStyle>
          <a:p>
            <a:r>
              <a:rPr lang="en-US" dirty="0"/>
              <a:t>[Slide title]</a:t>
            </a:r>
            <a:endParaRPr lang="en-GB" dirty="0"/>
          </a:p>
        </p:txBody>
      </p:sp>
      <p:sp>
        <p:nvSpPr>
          <p:cNvPr id="7" name="Slide Number Placeholder 6">
            <a:extLst>
              <a:ext uri="{FF2B5EF4-FFF2-40B4-BE49-F238E27FC236}">
                <a16:creationId xmlns:a16="http://schemas.microsoft.com/office/drawing/2014/main" id="{6BC21E25-BA96-8149-8793-205BDC263584}"/>
              </a:ext>
            </a:extLst>
          </p:cNvPr>
          <p:cNvSpPr>
            <a:spLocks noGrp="1"/>
          </p:cNvSpPr>
          <p:nvPr>
            <p:ph type="sldNum" sz="quarter" idx="18"/>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15" name="Content Placeholder 2">
            <a:extLst>
              <a:ext uri="{FF2B5EF4-FFF2-40B4-BE49-F238E27FC236}">
                <a16:creationId xmlns:a16="http://schemas.microsoft.com/office/drawing/2014/main" id="{904FBFED-85D0-8C43-84C6-BADD19241EDC}"/>
              </a:ext>
            </a:extLst>
          </p:cNvPr>
          <p:cNvSpPr>
            <a:spLocks noGrp="1"/>
          </p:cNvSpPr>
          <p:nvPr>
            <p:ph sz="half" idx="19" hasCustomPrompt="1"/>
          </p:nvPr>
        </p:nvSpPr>
        <p:spPr>
          <a:xfrm>
            <a:off x="4327525" y="3599542"/>
            <a:ext cx="3533775" cy="2578057"/>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a:extLst>
              <a:ext uri="{FF2B5EF4-FFF2-40B4-BE49-F238E27FC236}">
                <a16:creationId xmlns:a16="http://schemas.microsoft.com/office/drawing/2014/main" id="{C7D43B0B-6C29-D449-BC95-219F98DA27E0}"/>
              </a:ext>
            </a:extLst>
          </p:cNvPr>
          <p:cNvSpPr>
            <a:spLocks noGrp="1"/>
          </p:cNvSpPr>
          <p:nvPr>
            <p:ph sz="half" idx="20" hasCustomPrompt="1"/>
          </p:nvPr>
        </p:nvSpPr>
        <p:spPr>
          <a:xfrm>
            <a:off x="8222571" y="3599542"/>
            <a:ext cx="3529012" cy="2578057"/>
          </a:xfrm>
        </p:spPr>
        <p:txBody>
          <a:bodyPr/>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071972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One Column Conten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Title 4"/>
          <p:cNvSpPr>
            <a:spLocks noGrp="1"/>
          </p:cNvSpPr>
          <p:nvPr>
            <p:ph type="title" hasCustomPrompt="1"/>
          </p:nvPr>
        </p:nvSpPr>
        <p:spPr/>
        <p:txBody>
          <a:bodyPr/>
          <a:lstStyle>
            <a:lvl1pPr>
              <a:defRPr>
                <a:solidFill>
                  <a:schemeClr val="bg1"/>
                </a:solidFill>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C8822021-BC47-254A-91DB-E7B302B285F5}"/>
              </a:ext>
            </a:extLst>
          </p:cNvPr>
          <p:cNvSpPr>
            <a:spLocks noGrp="1"/>
          </p:cNvSpPr>
          <p:nvPr>
            <p:ph type="sldNum" sz="quarter" idx="11"/>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
        <p:nvSpPr>
          <p:cNvPr id="7" name="TextBox 6">
            <a:extLst>
              <a:ext uri="{FF2B5EF4-FFF2-40B4-BE49-F238E27FC236}">
                <a16:creationId xmlns:a16="http://schemas.microsoft.com/office/drawing/2014/main" id="{F4515ED1-193B-074D-A589-B9E109B66EF5}"/>
              </a:ext>
            </a:extLst>
          </p:cNvPr>
          <p:cNvSpPr txBox="1"/>
          <p:nvPr/>
        </p:nvSpPr>
        <p:spPr>
          <a:xfrm>
            <a:off x="442913" y="6400798"/>
            <a:ext cx="304800" cy="137160"/>
          </a:xfrm>
          <a:prstGeom prst="rect">
            <a:avLst/>
          </a:prstGeom>
          <a:noFill/>
        </p:spPr>
        <p:txBody>
          <a:bodyPr wrap="square" lIns="0" tIns="0" rIns="0" bIns="0" rtlCol="0" anchor="b" anchorCtr="0">
            <a:noAutofit/>
          </a:bodyPr>
          <a:lstStyle/>
          <a:p>
            <a:pPr algn="l"/>
            <a:r>
              <a:rPr lang="en-GB" sz="750" b="1" dirty="0">
                <a:solidFill>
                  <a:schemeClr val="bg1"/>
                </a:solidFill>
              </a:rPr>
              <a:t>PwC</a:t>
            </a:r>
            <a:endParaRPr lang="en-GB" sz="750" b="0" dirty="0">
              <a:solidFill>
                <a:schemeClr val="bg1"/>
              </a:solidFill>
            </a:endParaRPr>
          </a:p>
        </p:txBody>
      </p:sp>
      <p:sp>
        <p:nvSpPr>
          <p:cNvPr id="8" name="Date Placeholder 3">
            <a:extLst>
              <a:ext uri="{FF2B5EF4-FFF2-40B4-BE49-F238E27FC236}">
                <a16:creationId xmlns:a16="http://schemas.microsoft.com/office/drawing/2014/main" id="{D831534C-AB01-CB43-A35D-E0D0313F087A}"/>
              </a:ext>
            </a:extLst>
          </p:cNvPr>
          <p:cNvSpPr txBox="1">
            <a:spLocks/>
          </p:cNvSpPr>
          <p:nvPr/>
        </p:nvSpPr>
        <p:spPr>
          <a:xfrm>
            <a:off x="8218488" y="6400800"/>
            <a:ext cx="2942431"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Proprietary and confidential. Do not distribute.</a:t>
            </a:r>
          </a:p>
        </p:txBody>
      </p:sp>
    </p:spTree>
    <p:extLst>
      <p:ext uri="{BB962C8B-B14F-4D97-AF65-F5344CB8AC3E}">
        <p14:creationId xmlns:p14="http://schemas.microsoft.com/office/powerpoint/2010/main" val="295586382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One Column Char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bg1"/>
                </a:solidFill>
              </a:defRPr>
            </a:lvl1pPr>
          </a:lstStyle>
          <a:p>
            <a:r>
              <a:rPr lang="en-US" dirty="0" smtClean="0"/>
              <a:t>Click icon to add chart</a:t>
            </a:r>
            <a:endParaRPr lang="en-GB" dirty="0"/>
          </a:p>
        </p:txBody>
      </p:sp>
      <p:sp>
        <p:nvSpPr>
          <p:cNvPr id="5" name="Title 4"/>
          <p:cNvSpPr>
            <a:spLocks noGrp="1"/>
          </p:cNvSpPr>
          <p:nvPr>
            <p:ph type="title" hasCustomPrompt="1"/>
          </p:nvPr>
        </p:nvSpPr>
        <p:spPr/>
        <p:txBody>
          <a:bodyPr/>
          <a:lstStyle>
            <a:lvl1pPr>
              <a:defRPr>
                <a:solidFill>
                  <a:schemeClr val="bg1"/>
                </a:solidFill>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ECE516D5-9AF3-A44F-BD83-45D29EBBA4E4}"/>
              </a:ext>
            </a:extLst>
          </p:cNvPr>
          <p:cNvSpPr>
            <a:spLocks noGrp="1"/>
          </p:cNvSpPr>
          <p:nvPr>
            <p:ph type="sldNum" sz="quarter" idx="15"/>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
        <p:nvSpPr>
          <p:cNvPr id="7" name="TextBox 6">
            <a:extLst>
              <a:ext uri="{FF2B5EF4-FFF2-40B4-BE49-F238E27FC236}">
                <a16:creationId xmlns:a16="http://schemas.microsoft.com/office/drawing/2014/main" id="{5229D1FE-1CC8-6F47-9DD3-B2CDC01CE7F8}"/>
              </a:ext>
            </a:extLst>
          </p:cNvPr>
          <p:cNvSpPr txBox="1"/>
          <p:nvPr/>
        </p:nvSpPr>
        <p:spPr>
          <a:xfrm>
            <a:off x="442913" y="6400798"/>
            <a:ext cx="304800" cy="137160"/>
          </a:xfrm>
          <a:prstGeom prst="rect">
            <a:avLst/>
          </a:prstGeom>
          <a:noFill/>
        </p:spPr>
        <p:txBody>
          <a:bodyPr wrap="square" lIns="0" tIns="0" rIns="0" bIns="0" rtlCol="0" anchor="b" anchorCtr="0">
            <a:noAutofit/>
          </a:bodyPr>
          <a:lstStyle/>
          <a:p>
            <a:pPr algn="l"/>
            <a:r>
              <a:rPr lang="en-GB" sz="750" b="1" dirty="0">
                <a:solidFill>
                  <a:schemeClr val="bg1"/>
                </a:solidFill>
              </a:rPr>
              <a:t>PwC</a:t>
            </a:r>
            <a:endParaRPr lang="en-GB" sz="750" b="0" dirty="0">
              <a:solidFill>
                <a:schemeClr val="bg1"/>
              </a:solidFill>
            </a:endParaRPr>
          </a:p>
        </p:txBody>
      </p:sp>
      <p:sp>
        <p:nvSpPr>
          <p:cNvPr id="8" name="Date Placeholder 3">
            <a:extLst>
              <a:ext uri="{FF2B5EF4-FFF2-40B4-BE49-F238E27FC236}">
                <a16:creationId xmlns:a16="http://schemas.microsoft.com/office/drawing/2014/main" id="{28533026-A588-3048-A200-2172D3A45835}"/>
              </a:ext>
            </a:extLst>
          </p:cNvPr>
          <p:cNvSpPr txBox="1">
            <a:spLocks/>
          </p:cNvSpPr>
          <p:nvPr/>
        </p:nvSpPr>
        <p:spPr>
          <a:xfrm>
            <a:off x="8218488" y="6400800"/>
            <a:ext cx="2942431"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Proprietary and confidential. Do not distribute.</a:t>
            </a:r>
          </a:p>
        </p:txBody>
      </p:sp>
    </p:spTree>
    <p:extLst>
      <p:ext uri="{BB962C8B-B14F-4D97-AF65-F5344CB8AC3E}">
        <p14:creationId xmlns:p14="http://schemas.microsoft.com/office/powerpoint/2010/main" val="2979599212"/>
      </p:ext>
    </p:extLst>
  </p:cSld>
  <p:clrMapOvr>
    <a:overrideClrMapping bg1="lt1" tx1="dk1" bg2="lt2" tx2="dk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and Chart Dark">
    <p:bg>
      <p:bgPr>
        <a:solidFill>
          <a:srgbClr val="464646"/>
        </a:solid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42913" y="2103438"/>
            <a:ext cx="11306175" cy="4068762"/>
          </a:xfrm>
        </p:spPr>
        <p:txBody>
          <a:bodyPr anchor="ctr" anchorCtr="0"/>
          <a:lstStyle>
            <a:lvl1pPr algn="ctr">
              <a:defRPr sz="1200" b="0">
                <a:solidFill>
                  <a:schemeClr val="bg1"/>
                </a:solidFill>
              </a:defRPr>
            </a:lvl1pPr>
          </a:lstStyle>
          <a:p>
            <a:r>
              <a:rPr lang="en-US" dirty="0" smtClean="0"/>
              <a:t>Click icon to add chart</a:t>
            </a:r>
            <a:endParaRPr lang="en-GB" dirty="0"/>
          </a:p>
        </p:txBody>
      </p:sp>
      <p:sp>
        <p:nvSpPr>
          <p:cNvPr id="4" name="Title 3"/>
          <p:cNvSpPr>
            <a:spLocks noGrp="1"/>
          </p:cNvSpPr>
          <p:nvPr>
            <p:ph type="title" hasCustomPrompt="1"/>
          </p:nvPr>
        </p:nvSpPr>
        <p:spPr/>
        <p:txBody>
          <a:bodyPr/>
          <a:lstStyle>
            <a:lvl1pPr>
              <a:defRPr>
                <a:solidFill>
                  <a:schemeClr val="bg1"/>
                </a:solidFill>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9FB6F8B4-71FC-404D-AB5D-75EAE346138F}"/>
              </a:ext>
            </a:extLst>
          </p:cNvPr>
          <p:cNvSpPr>
            <a:spLocks noGrp="1"/>
          </p:cNvSpPr>
          <p:nvPr>
            <p:ph type="sldNum" sz="quarter" idx="15"/>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
        <p:nvSpPr>
          <p:cNvPr id="6" name="TextBox 5">
            <a:extLst>
              <a:ext uri="{FF2B5EF4-FFF2-40B4-BE49-F238E27FC236}">
                <a16:creationId xmlns:a16="http://schemas.microsoft.com/office/drawing/2014/main" id="{84E5B9DC-5428-C94A-810E-2B6737BEC3CD}"/>
              </a:ext>
            </a:extLst>
          </p:cNvPr>
          <p:cNvSpPr txBox="1"/>
          <p:nvPr/>
        </p:nvSpPr>
        <p:spPr>
          <a:xfrm>
            <a:off x="442913" y="6400798"/>
            <a:ext cx="304800" cy="137160"/>
          </a:xfrm>
          <a:prstGeom prst="rect">
            <a:avLst/>
          </a:prstGeom>
          <a:noFill/>
        </p:spPr>
        <p:txBody>
          <a:bodyPr wrap="square" lIns="0" tIns="0" rIns="0" bIns="0" rtlCol="0" anchor="b" anchorCtr="0">
            <a:noAutofit/>
          </a:bodyPr>
          <a:lstStyle/>
          <a:p>
            <a:pPr algn="l"/>
            <a:r>
              <a:rPr lang="en-GB" sz="750" b="1" dirty="0">
                <a:solidFill>
                  <a:schemeClr val="bg1"/>
                </a:solidFill>
              </a:rPr>
              <a:t>PwC</a:t>
            </a:r>
            <a:endParaRPr lang="en-GB" sz="750" b="0" dirty="0">
              <a:solidFill>
                <a:schemeClr val="bg1"/>
              </a:solidFill>
            </a:endParaRPr>
          </a:p>
        </p:txBody>
      </p:sp>
      <p:sp>
        <p:nvSpPr>
          <p:cNvPr id="7" name="Date Placeholder 3">
            <a:extLst>
              <a:ext uri="{FF2B5EF4-FFF2-40B4-BE49-F238E27FC236}">
                <a16:creationId xmlns:a16="http://schemas.microsoft.com/office/drawing/2014/main" id="{A55EB1B5-4A2A-EE4E-A6A7-E67345C1359A}"/>
              </a:ext>
            </a:extLst>
          </p:cNvPr>
          <p:cNvSpPr txBox="1">
            <a:spLocks/>
          </p:cNvSpPr>
          <p:nvPr/>
        </p:nvSpPr>
        <p:spPr>
          <a:xfrm>
            <a:off x="8218488" y="6400800"/>
            <a:ext cx="2942431"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Proprietary and confidential. Do not distribute.</a:t>
            </a:r>
          </a:p>
        </p:txBody>
      </p:sp>
    </p:spTree>
    <p:extLst>
      <p:ext uri="{BB962C8B-B14F-4D97-AF65-F5344CB8AC3E}">
        <p14:creationId xmlns:p14="http://schemas.microsoft.com/office/powerpoint/2010/main" val="2328679008"/>
      </p:ext>
    </p:extLst>
  </p:cSld>
  <p:clrMapOvr>
    <a:overrideClrMapping bg1="lt1" tx1="dk1" bg2="lt2" tx2="dk2" accent1="accent1" accent2="accent2" accent3="accent3" accent4="accent4" accent5="accent5" accent6="accent6" hlink="hlink" folHlink="folHlink"/>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bg2"/>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3" name="Content Placeholder 2"/>
          <p:cNvSpPr>
            <a:spLocks noGrp="1"/>
          </p:cNvSpPr>
          <p:nvPr>
            <p:ph idx="1" hasCustomPrompt="1"/>
          </p:nvPr>
        </p:nvSpPr>
        <p:spPr>
          <a:xfrm>
            <a:off x="0" y="1143000"/>
            <a:ext cx="4572000" cy="4572000"/>
          </a:xfrm>
          <a:solidFill>
            <a:srgbClr val="E0301E"/>
          </a:solidFill>
        </p:spPr>
        <p:txBody>
          <a:bodyPr lIns="438912" tIns="1440000" rIns="252000" bIns="180000"/>
          <a:lstStyle>
            <a:lvl1pPr marL="0" indent="0">
              <a:lnSpc>
                <a:spcPct val="90000"/>
              </a:lnSpc>
              <a:spcBef>
                <a:spcPts val="0"/>
              </a:spcBef>
              <a:spcAft>
                <a:spcPts val="3000"/>
              </a:spcAft>
              <a:buFont typeface="Arial" panose="020B0604020202020204" pitchFamily="34" charset="0"/>
              <a:buNone/>
              <a:defRPr sz="2600" b="0">
                <a:solidFill>
                  <a:schemeClr val="bg1"/>
                </a:solidFill>
                <a:latin typeface="+mj-lt"/>
              </a:defRPr>
            </a:lvl1pPr>
            <a:lvl2pPr marL="0" indent="0">
              <a:spcBef>
                <a:spcPts val="0"/>
              </a:spcBef>
              <a:spcAft>
                <a:spcPts val="0"/>
              </a:spcAft>
              <a:buFontTx/>
              <a:buNone/>
              <a:defRPr sz="1400" b="1">
                <a:solidFill>
                  <a:schemeClr val="bg1"/>
                </a:solidFill>
                <a:latin typeface="+mn-lt"/>
              </a:defRPr>
            </a:lvl2pPr>
            <a:lvl3pPr marL="0" indent="0">
              <a:spcBef>
                <a:spcPts val="0"/>
              </a:spcBef>
              <a:spcAft>
                <a:spcPts val="0"/>
              </a:spcAft>
              <a:buFontTx/>
              <a:buNone/>
              <a:defRPr sz="1400" b="0">
                <a:solidFill>
                  <a:schemeClr val="bg1"/>
                </a:solidFill>
                <a:latin typeface="+mn-lt"/>
              </a:defRPr>
            </a:lvl3pPr>
            <a:lvl4pPr marL="0" indent="0">
              <a:spcBef>
                <a:spcPts val="0"/>
              </a:spcBef>
              <a:spcAft>
                <a:spcPts val="0"/>
              </a:spcAft>
              <a:buFontTx/>
              <a:buNone/>
              <a:defRPr sz="1400" b="0">
                <a:solidFill>
                  <a:schemeClr val="bg1"/>
                </a:solidFill>
                <a:latin typeface="+mn-lt"/>
              </a:defRPr>
            </a:lvl4pPr>
            <a:lvl5pPr marL="0" indent="0">
              <a:spcBef>
                <a:spcPts val="0"/>
              </a:spcBef>
              <a:spcAft>
                <a:spcPts val="0"/>
              </a:spcAft>
              <a:buFontTx/>
              <a:buNone/>
              <a:defRPr sz="1400" b="0">
                <a:solidFill>
                  <a:schemeClr val="bg1"/>
                </a:solidFill>
                <a:latin typeface="+mn-lt"/>
              </a:defRPr>
            </a:lvl5pPr>
            <a:lvl6pPr marL="0" indent="0">
              <a:spcBef>
                <a:spcPts val="0"/>
              </a:spcBef>
              <a:spcAft>
                <a:spcPts val="0"/>
              </a:spcAft>
              <a:buFontTx/>
              <a:buNone/>
              <a:defRPr sz="1400">
                <a:solidFill>
                  <a:schemeClr val="bg1"/>
                </a:solidFill>
              </a:defRPr>
            </a:lvl6pPr>
            <a:lvl7pPr marL="0" indent="0">
              <a:spcBef>
                <a:spcPts val="0"/>
              </a:spcBef>
              <a:spcAft>
                <a:spcPts val="0"/>
              </a:spcAft>
              <a:buFontTx/>
              <a:buNone/>
              <a:defRPr sz="1400">
                <a:solidFill>
                  <a:schemeClr val="bg1"/>
                </a:solidFill>
              </a:defRPr>
            </a:lvl7pPr>
            <a:lvl8pPr marL="0" indent="0">
              <a:spcBef>
                <a:spcPts val="0"/>
              </a:spcBef>
              <a:spcAft>
                <a:spcPts val="0"/>
              </a:spcAft>
              <a:buFontTx/>
              <a:buNone/>
              <a:defRPr sz="1400">
                <a:solidFill>
                  <a:schemeClr val="bg1"/>
                </a:solidFill>
              </a:defRPr>
            </a:lvl8pPr>
            <a:lvl9pPr marL="0" indent="0">
              <a:spcBef>
                <a:spcPts val="0"/>
              </a:spcBef>
              <a:spcAft>
                <a:spcPts val="0"/>
              </a:spcAft>
              <a:buFontTx/>
              <a:buNone/>
              <a:defRPr sz="14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0B6EA47A-A519-524E-B3BA-613F4B8FFD86}"/>
              </a:ext>
            </a:extLst>
          </p:cNvPr>
          <p:cNvSpPr>
            <a:spLocks noGrp="1"/>
          </p:cNvSpPr>
          <p:nvPr>
            <p:ph type="sldNum" sz="quarter" idx="16"/>
          </p:nvPr>
        </p:nvSpPr>
        <p:spPr bwMode="gray"/>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502256869"/>
      </p:ext>
    </p:extLst>
  </p:cSld>
  <p:clrMapOvr>
    <a:masterClrMapping/>
  </p:clrMapOvr>
  <p:hf hdr="0" ftr="0" dt="0"/>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3" name="Content Placeholder 2"/>
          <p:cNvSpPr>
            <a:spLocks noGrp="1"/>
          </p:cNvSpPr>
          <p:nvPr>
            <p:ph idx="1" hasCustomPrompt="1"/>
          </p:nvPr>
        </p:nvSpPr>
        <p:spPr>
          <a:xfrm>
            <a:off x="442913" y="1714500"/>
            <a:ext cx="5299393" cy="4457700"/>
          </a:xfrm>
        </p:spPr>
        <p:txBody>
          <a:bodyPr/>
          <a:lstStyle>
            <a:lvl1pPr>
              <a:lnSpc>
                <a:spcPct val="85000"/>
              </a:lnSpc>
              <a:spcBef>
                <a:spcPts val="0"/>
              </a:spcBef>
              <a:spcAft>
                <a:spcPts val="3000"/>
              </a:spcAft>
              <a:defRPr sz="3800" b="0">
                <a:solidFill>
                  <a:schemeClr val="bg1"/>
                </a:solidFill>
                <a:latin typeface="+mj-lt"/>
              </a:defRPr>
            </a:lvl1pPr>
            <a:lvl2pPr marL="0" indent="0">
              <a:spcBef>
                <a:spcPts val="0"/>
              </a:spcBef>
              <a:spcAft>
                <a:spcPts val="0"/>
              </a:spcAft>
              <a:buFont typeface="Arial" panose="020B0604020202020204" pitchFamily="34" charset="0"/>
              <a:buNone/>
              <a:defRPr sz="1400" b="1">
                <a:solidFill>
                  <a:schemeClr val="bg1"/>
                </a:solidFill>
              </a:defRPr>
            </a:lvl2pPr>
            <a:lvl3pPr marL="0" indent="0">
              <a:spcBef>
                <a:spcPts val="0"/>
              </a:spcBef>
              <a:spcAft>
                <a:spcPts val="0"/>
              </a:spcAft>
              <a:buFontTx/>
              <a:buNone/>
              <a:defRPr sz="1400">
                <a:solidFill>
                  <a:schemeClr val="bg1"/>
                </a:solidFill>
              </a:defRPr>
            </a:lvl3pPr>
            <a:lvl4pPr marL="0" indent="0">
              <a:spcBef>
                <a:spcPts val="0"/>
              </a:spcBef>
              <a:spcAft>
                <a:spcPts val="0"/>
              </a:spcAft>
              <a:buFontTx/>
              <a:buNone/>
              <a:defRPr sz="1400">
                <a:solidFill>
                  <a:schemeClr val="bg1"/>
                </a:solidFill>
              </a:defRPr>
            </a:lvl4pPr>
            <a:lvl5pPr marL="0" indent="0">
              <a:spcBef>
                <a:spcPts val="0"/>
              </a:spcBef>
              <a:spcAft>
                <a:spcPts val="0"/>
              </a:spcAft>
              <a:buFontTx/>
              <a:buNone/>
              <a:defRPr sz="1400">
                <a:solidFill>
                  <a:schemeClr val="bg1"/>
                </a:solidFill>
              </a:defRPr>
            </a:lvl5pPr>
            <a:lvl6pPr marL="0" indent="0">
              <a:spcBef>
                <a:spcPts val="0"/>
              </a:spcBef>
              <a:spcAft>
                <a:spcPts val="0"/>
              </a:spcAft>
              <a:buFontTx/>
              <a:buNone/>
              <a:defRPr sz="1400">
                <a:solidFill>
                  <a:schemeClr val="bg1"/>
                </a:solidFill>
              </a:defRPr>
            </a:lvl6pPr>
            <a:lvl7pPr marL="0" indent="0">
              <a:spcBef>
                <a:spcPts val="0"/>
              </a:spcBef>
              <a:spcAft>
                <a:spcPts val="0"/>
              </a:spcAft>
              <a:buFontTx/>
              <a:buNone/>
              <a:defRPr sz="1400">
                <a:solidFill>
                  <a:schemeClr val="bg1"/>
                </a:solidFill>
              </a:defRPr>
            </a:lvl7pPr>
            <a:lvl8pPr marL="0" indent="0">
              <a:spcBef>
                <a:spcPts val="0"/>
              </a:spcBef>
              <a:spcAft>
                <a:spcPts val="0"/>
              </a:spcAft>
              <a:buFontTx/>
              <a:buNone/>
              <a:defRPr sz="1400">
                <a:solidFill>
                  <a:schemeClr val="bg1"/>
                </a:solidFill>
              </a:defRPr>
            </a:lvl8pPr>
            <a:lvl9pPr marL="0" indent="0">
              <a:spcBef>
                <a:spcPts val="0"/>
              </a:spcBef>
              <a:spcAft>
                <a:spcPts val="0"/>
              </a:spcAft>
              <a:buFontTx/>
              <a:buNone/>
              <a:defRPr sz="14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FDD07CDB-3D5A-144D-891F-76C8EE52CAC0}"/>
              </a:ext>
            </a:extLst>
          </p:cNvPr>
          <p:cNvSpPr>
            <a:spLocks noGrp="1"/>
          </p:cNvSpPr>
          <p:nvPr>
            <p:ph type="sldNum" sz="quarter" idx="16"/>
          </p:nvPr>
        </p:nvSpPr>
        <p:spPr bwMode="gray"/>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
        <p:nvSpPr>
          <p:cNvPr id="8" name="TextBox 7">
            <a:extLst>
              <a:ext uri="{FF2B5EF4-FFF2-40B4-BE49-F238E27FC236}">
                <a16:creationId xmlns:a16="http://schemas.microsoft.com/office/drawing/2014/main" id="{E1CBB7F1-AF3C-874C-BE8B-D104DA2E8F83}"/>
              </a:ext>
            </a:extLst>
          </p:cNvPr>
          <p:cNvSpPr txBox="1"/>
          <p:nvPr/>
        </p:nvSpPr>
        <p:spPr>
          <a:xfrm>
            <a:off x="442913" y="6400798"/>
            <a:ext cx="304800" cy="137160"/>
          </a:xfrm>
          <a:prstGeom prst="rect">
            <a:avLst/>
          </a:prstGeom>
          <a:noFill/>
        </p:spPr>
        <p:txBody>
          <a:bodyPr wrap="square" lIns="0" tIns="0" rIns="0" bIns="0" rtlCol="0" anchor="b" anchorCtr="0">
            <a:noAutofit/>
          </a:bodyPr>
          <a:lstStyle/>
          <a:p>
            <a:pPr algn="l"/>
            <a:r>
              <a:rPr lang="en-GB" sz="750" b="1" dirty="0">
                <a:solidFill>
                  <a:schemeClr val="bg1"/>
                </a:solidFill>
              </a:rPr>
              <a:t>PwC</a:t>
            </a:r>
            <a:endParaRPr lang="en-GB" sz="750" b="0" dirty="0">
              <a:solidFill>
                <a:schemeClr val="bg1"/>
              </a:solidFill>
            </a:endParaRPr>
          </a:p>
        </p:txBody>
      </p:sp>
    </p:spTree>
    <p:extLst>
      <p:ext uri="{BB962C8B-B14F-4D97-AF65-F5344CB8AC3E}">
        <p14:creationId xmlns:p14="http://schemas.microsoft.com/office/powerpoint/2010/main" val="1929354715"/>
      </p:ext>
    </p:extLst>
  </p:cSld>
  <p:clrMapOvr>
    <a:masterClrMapping/>
  </p:clrMapOvr>
  <p:hf hdr="0" ftr="0" dt="0"/>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3" name="Content Placeholder 2"/>
          <p:cNvSpPr>
            <a:spLocks noGrp="1"/>
          </p:cNvSpPr>
          <p:nvPr>
            <p:ph idx="1" hasCustomPrompt="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400" b="1"/>
            </a:lvl2pPr>
            <a:lvl3pPr marL="0" indent="0">
              <a:spcBef>
                <a:spcPts val="0"/>
              </a:spcBef>
              <a:spcAft>
                <a:spcPts val="0"/>
              </a:spcAft>
              <a:buFontTx/>
              <a:buNone/>
              <a:defRPr sz="1400"/>
            </a:lvl3pPr>
            <a:lvl4pPr marL="0" indent="0">
              <a:spcBef>
                <a:spcPts val="0"/>
              </a:spcBef>
              <a:spcAft>
                <a:spcPts val="0"/>
              </a:spcAft>
              <a:buFontTx/>
              <a:buNone/>
              <a:defRPr sz="1400"/>
            </a:lvl4pPr>
            <a:lvl5pPr marL="0" indent="0">
              <a:spcBef>
                <a:spcPts val="0"/>
              </a:spcBef>
              <a:spcAft>
                <a:spcPts val="0"/>
              </a:spcAft>
              <a:buFontTx/>
              <a:buNone/>
              <a:defRPr sz="1400"/>
            </a:lvl5pPr>
            <a:lvl6pPr marL="0" indent="0">
              <a:spcBef>
                <a:spcPts val="0"/>
              </a:spcBef>
              <a:spcAft>
                <a:spcPts val="0"/>
              </a:spcAft>
              <a:buFontTx/>
              <a:buNone/>
              <a:defRPr sz="1400"/>
            </a:lvl6pPr>
            <a:lvl7pPr marL="0" indent="0">
              <a:spcBef>
                <a:spcPts val="0"/>
              </a:spcBef>
              <a:spcAft>
                <a:spcPts val="0"/>
              </a:spcAft>
              <a:buFontTx/>
              <a:buNone/>
              <a:defRPr sz="1400"/>
            </a:lvl7pPr>
            <a:lvl8pPr marL="0" indent="0">
              <a:spcBef>
                <a:spcPts val="0"/>
              </a:spcBef>
              <a:spcAft>
                <a:spcPts val="0"/>
              </a:spcAft>
              <a:buFontTx/>
              <a:buNone/>
              <a:defRPr sz="1400"/>
            </a:lvl8pPr>
            <a:lvl9pPr marL="0" indent="0">
              <a:spcBef>
                <a:spcPts val="0"/>
              </a:spcBef>
              <a:spcAft>
                <a:spcPts val="0"/>
              </a:spcAft>
              <a:buFontTx/>
              <a:buNone/>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C0618CEB-562C-EF47-A905-BA1BD3BB0B4A}"/>
              </a:ext>
            </a:extLst>
          </p:cNvPr>
          <p:cNvSpPr>
            <a:spLocks noGrp="1"/>
          </p:cNvSpPr>
          <p:nvPr>
            <p:ph type="sldNum" sz="quarter" idx="16"/>
          </p:nvPr>
        </p:nvSpPr>
        <p:spPr bwMode="gray"/>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824082098"/>
      </p:ext>
    </p:extLst>
  </p:cSld>
  <p:clrMapOvr>
    <a:masterClrMapping/>
  </p:clrMapOvr>
  <p:hf hdr="0" ftr="0" dt="0"/>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All Grey">
    <p:bg>
      <p:bgPr>
        <a:solidFill>
          <a:srgbClr val="4646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3764282"/>
            <a:ext cx="5473700" cy="704848"/>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pic>
        <p:nvPicPr>
          <p:cNvPr id="5" name="Picture 4">
            <a:extLst>
              <a:ext uri="{FF2B5EF4-FFF2-40B4-BE49-F238E27FC236}">
                <a16:creationId xmlns:a16="http://schemas.microsoft.com/office/drawing/2014/main" id="{B067EFBB-B928-AC40-8026-93C731DCE1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spTree>
    <p:extLst>
      <p:ext uri="{BB962C8B-B14F-4D97-AF65-F5344CB8AC3E}">
        <p14:creationId xmlns:p14="http://schemas.microsoft.com/office/powerpoint/2010/main" val="11665412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400" b="1"/>
            </a:lvl2pPr>
            <a:lvl3pPr marL="0" indent="0">
              <a:spcBef>
                <a:spcPts val="0"/>
              </a:spcBef>
              <a:spcAft>
                <a:spcPts val="0"/>
              </a:spcAft>
              <a:buFontTx/>
              <a:buNone/>
              <a:defRPr sz="1400"/>
            </a:lvl3pPr>
            <a:lvl4pPr marL="0" indent="0">
              <a:spcBef>
                <a:spcPts val="0"/>
              </a:spcBef>
              <a:spcAft>
                <a:spcPts val="0"/>
              </a:spcAft>
              <a:buFontTx/>
              <a:buNone/>
              <a:defRPr sz="1400"/>
            </a:lvl4pPr>
            <a:lvl5pPr marL="0" indent="0">
              <a:spcBef>
                <a:spcPts val="0"/>
              </a:spcBef>
              <a:spcAft>
                <a:spcPts val="0"/>
              </a:spcAft>
              <a:buFontTx/>
              <a:buNone/>
              <a:defRPr sz="1400"/>
            </a:lvl5pPr>
            <a:lvl6pPr marL="0" indent="0">
              <a:spcBef>
                <a:spcPts val="0"/>
              </a:spcBef>
              <a:spcAft>
                <a:spcPts val="0"/>
              </a:spcAft>
              <a:buFontTx/>
              <a:buNone/>
              <a:defRPr sz="1400"/>
            </a:lvl6pPr>
            <a:lvl7pPr marL="0" indent="0">
              <a:spcBef>
                <a:spcPts val="0"/>
              </a:spcBef>
              <a:spcAft>
                <a:spcPts val="0"/>
              </a:spcAft>
              <a:buFontTx/>
              <a:buNone/>
              <a:defRPr sz="1400"/>
            </a:lvl7pPr>
            <a:lvl8pPr marL="0" indent="0">
              <a:spcBef>
                <a:spcPts val="0"/>
              </a:spcBef>
              <a:spcAft>
                <a:spcPts val="0"/>
              </a:spcAft>
              <a:buFontTx/>
              <a:buNone/>
              <a:defRPr sz="1400"/>
            </a:lvl8pPr>
            <a:lvl9pPr marL="0" indent="0">
              <a:spcBef>
                <a:spcPts val="0"/>
              </a:spcBef>
              <a:spcAft>
                <a:spcPts val="0"/>
              </a:spcAft>
              <a:buFontTx/>
              <a:buNone/>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1F8B6AD2-D7A1-494A-91CB-06E4CD0D7CFA}"/>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921358097"/>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bg1"/>
                </a:solidFill>
                <a:latin typeface="+mj-lt"/>
              </a:defRPr>
            </a:lvl1pPr>
            <a:lvl2pPr marL="0" indent="0">
              <a:spcBef>
                <a:spcPts val="0"/>
              </a:spcBef>
              <a:spcAft>
                <a:spcPts val="0"/>
              </a:spcAft>
              <a:buFont typeface="Arial" panose="020B0604020202020204" pitchFamily="34" charset="0"/>
              <a:buNone/>
              <a:defRPr sz="1400" b="1">
                <a:solidFill>
                  <a:schemeClr val="bg1"/>
                </a:solidFill>
              </a:defRPr>
            </a:lvl2pPr>
            <a:lvl3pPr marL="0" indent="0">
              <a:spcBef>
                <a:spcPts val="0"/>
              </a:spcBef>
              <a:spcAft>
                <a:spcPts val="0"/>
              </a:spcAft>
              <a:buFontTx/>
              <a:buNone/>
              <a:defRPr sz="1400">
                <a:solidFill>
                  <a:schemeClr val="bg1"/>
                </a:solidFill>
              </a:defRPr>
            </a:lvl3pPr>
            <a:lvl4pPr marL="0" indent="0">
              <a:spcBef>
                <a:spcPts val="0"/>
              </a:spcBef>
              <a:spcAft>
                <a:spcPts val="0"/>
              </a:spcAft>
              <a:buFontTx/>
              <a:buNone/>
              <a:defRPr sz="1400">
                <a:solidFill>
                  <a:schemeClr val="bg1"/>
                </a:solidFill>
              </a:defRPr>
            </a:lvl4pPr>
            <a:lvl5pPr marL="0" indent="0">
              <a:spcBef>
                <a:spcPts val="0"/>
              </a:spcBef>
              <a:spcAft>
                <a:spcPts val="0"/>
              </a:spcAft>
              <a:buFontTx/>
              <a:buNone/>
              <a:defRPr sz="1400">
                <a:solidFill>
                  <a:schemeClr val="bg1"/>
                </a:solidFill>
              </a:defRPr>
            </a:lvl5pPr>
            <a:lvl6pPr marL="0" indent="0">
              <a:spcBef>
                <a:spcPts val="0"/>
              </a:spcBef>
              <a:spcAft>
                <a:spcPts val="0"/>
              </a:spcAft>
              <a:buFontTx/>
              <a:buNone/>
              <a:defRPr sz="1400">
                <a:solidFill>
                  <a:schemeClr val="bg1"/>
                </a:solidFill>
              </a:defRPr>
            </a:lvl6pPr>
            <a:lvl7pPr marL="0" indent="0">
              <a:spcBef>
                <a:spcPts val="0"/>
              </a:spcBef>
              <a:spcAft>
                <a:spcPts val="0"/>
              </a:spcAft>
              <a:buFontTx/>
              <a:buNone/>
              <a:defRPr sz="1400">
                <a:solidFill>
                  <a:schemeClr val="bg1"/>
                </a:solidFill>
              </a:defRPr>
            </a:lvl7pPr>
            <a:lvl8pPr marL="0" indent="0">
              <a:spcBef>
                <a:spcPts val="0"/>
              </a:spcBef>
              <a:spcAft>
                <a:spcPts val="0"/>
              </a:spcAft>
              <a:buFontTx/>
              <a:buNone/>
              <a:defRPr sz="1400">
                <a:solidFill>
                  <a:schemeClr val="bg1"/>
                </a:solidFill>
              </a:defRPr>
            </a:lvl8pPr>
            <a:lvl9pPr marL="0" indent="0">
              <a:spcBef>
                <a:spcPts val="0"/>
              </a:spcBef>
              <a:spcAft>
                <a:spcPts val="0"/>
              </a:spcAft>
              <a:buFontTx/>
              <a:buNone/>
              <a:defRPr sz="14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CE00FB7D-272D-B945-B988-9D863187CB66}"/>
              </a:ext>
            </a:extLst>
          </p:cNvPr>
          <p:cNvSpPr>
            <a:spLocks noGrp="1"/>
          </p:cNvSpPr>
          <p:nvPr>
            <p:ph type="sldNum" sz="quarter" idx="11"/>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
        <p:nvSpPr>
          <p:cNvPr id="6" name="TextBox 5">
            <a:extLst>
              <a:ext uri="{FF2B5EF4-FFF2-40B4-BE49-F238E27FC236}">
                <a16:creationId xmlns:a16="http://schemas.microsoft.com/office/drawing/2014/main" id="{A56951FF-D80A-B440-AD59-21C8CAD0B09D}"/>
              </a:ext>
            </a:extLst>
          </p:cNvPr>
          <p:cNvSpPr txBox="1"/>
          <p:nvPr/>
        </p:nvSpPr>
        <p:spPr>
          <a:xfrm>
            <a:off x="442913" y="6400798"/>
            <a:ext cx="304800" cy="137160"/>
          </a:xfrm>
          <a:prstGeom prst="rect">
            <a:avLst/>
          </a:prstGeom>
          <a:noFill/>
        </p:spPr>
        <p:txBody>
          <a:bodyPr wrap="square" lIns="0" tIns="0" rIns="0" bIns="0" rtlCol="0" anchor="b" anchorCtr="0">
            <a:noAutofit/>
          </a:bodyPr>
          <a:lstStyle/>
          <a:p>
            <a:pPr algn="l"/>
            <a:r>
              <a:rPr lang="en-GB" sz="750" b="1" dirty="0">
                <a:solidFill>
                  <a:schemeClr val="bg1"/>
                </a:solidFill>
              </a:rPr>
              <a:t>PwC</a:t>
            </a:r>
            <a:endParaRPr lang="en-GB" sz="750" b="0" dirty="0">
              <a:solidFill>
                <a:schemeClr val="bg1"/>
              </a:solidFill>
            </a:endParaRPr>
          </a:p>
        </p:txBody>
      </p:sp>
      <p:sp>
        <p:nvSpPr>
          <p:cNvPr id="7" name="Date Placeholder 3">
            <a:extLst>
              <a:ext uri="{FF2B5EF4-FFF2-40B4-BE49-F238E27FC236}">
                <a16:creationId xmlns:a16="http://schemas.microsoft.com/office/drawing/2014/main" id="{AF2B484D-0DB3-F141-89A2-0AE991EDAF71}"/>
              </a:ext>
            </a:extLst>
          </p:cNvPr>
          <p:cNvSpPr txBox="1">
            <a:spLocks/>
          </p:cNvSpPr>
          <p:nvPr/>
        </p:nvSpPr>
        <p:spPr>
          <a:xfrm>
            <a:off x="8218488" y="6400800"/>
            <a:ext cx="2942431"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Proprietary and confidential. Do not distribute.</a:t>
            </a:r>
          </a:p>
        </p:txBody>
      </p:sp>
    </p:spTree>
    <p:extLst>
      <p:ext uri="{BB962C8B-B14F-4D97-AF65-F5344CB8AC3E}">
        <p14:creationId xmlns:p14="http://schemas.microsoft.com/office/powerpoint/2010/main" val="2008673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bg1"/>
                </a:solidFill>
                <a:latin typeface="+mj-lt"/>
              </a:defRPr>
            </a:lvl1pPr>
            <a:lvl2pPr marL="0" indent="0">
              <a:spcBef>
                <a:spcPts val="0"/>
              </a:spcBef>
              <a:spcAft>
                <a:spcPts val="0"/>
              </a:spcAft>
              <a:buFont typeface="Arial" panose="020B0604020202020204" pitchFamily="34" charset="0"/>
              <a:buNone/>
              <a:defRPr sz="1400" b="1">
                <a:solidFill>
                  <a:schemeClr val="bg1"/>
                </a:solidFill>
              </a:defRPr>
            </a:lvl2pPr>
            <a:lvl3pPr marL="0" indent="0">
              <a:spcBef>
                <a:spcPts val="0"/>
              </a:spcBef>
              <a:spcAft>
                <a:spcPts val="0"/>
              </a:spcAft>
              <a:buFontTx/>
              <a:buNone/>
              <a:defRPr sz="1400">
                <a:solidFill>
                  <a:schemeClr val="bg1"/>
                </a:solidFill>
              </a:defRPr>
            </a:lvl3pPr>
            <a:lvl4pPr marL="0" indent="0">
              <a:spcBef>
                <a:spcPts val="0"/>
              </a:spcBef>
              <a:spcAft>
                <a:spcPts val="0"/>
              </a:spcAft>
              <a:buFontTx/>
              <a:buNone/>
              <a:defRPr sz="1400">
                <a:solidFill>
                  <a:schemeClr val="bg1"/>
                </a:solidFill>
              </a:defRPr>
            </a:lvl4pPr>
            <a:lvl5pPr marL="0" indent="0">
              <a:spcBef>
                <a:spcPts val="0"/>
              </a:spcBef>
              <a:spcAft>
                <a:spcPts val="0"/>
              </a:spcAft>
              <a:buFontTx/>
              <a:buNone/>
              <a:defRPr sz="1400">
                <a:solidFill>
                  <a:schemeClr val="bg1"/>
                </a:solidFill>
              </a:defRPr>
            </a:lvl5pPr>
            <a:lvl6pPr marL="0" indent="0">
              <a:spcBef>
                <a:spcPts val="0"/>
              </a:spcBef>
              <a:spcAft>
                <a:spcPts val="0"/>
              </a:spcAft>
              <a:buFontTx/>
              <a:buNone/>
              <a:defRPr sz="1400">
                <a:solidFill>
                  <a:schemeClr val="bg1"/>
                </a:solidFill>
              </a:defRPr>
            </a:lvl6pPr>
            <a:lvl7pPr marL="0" indent="0">
              <a:spcBef>
                <a:spcPts val="0"/>
              </a:spcBef>
              <a:spcAft>
                <a:spcPts val="0"/>
              </a:spcAft>
              <a:buFontTx/>
              <a:buNone/>
              <a:defRPr sz="1400">
                <a:solidFill>
                  <a:schemeClr val="bg1"/>
                </a:solidFill>
              </a:defRPr>
            </a:lvl7pPr>
            <a:lvl8pPr marL="0" indent="0">
              <a:spcBef>
                <a:spcPts val="0"/>
              </a:spcBef>
              <a:spcAft>
                <a:spcPts val="0"/>
              </a:spcAft>
              <a:buFontTx/>
              <a:buNone/>
              <a:defRPr sz="1400">
                <a:solidFill>
                  <a:schemeClr val="bg1"/>
                </a:solidFill>
              </a:defRPr>
            </a:lvl8pPr>
            <a:lvl9pPr marL="0" indent="0">
              <a:spcBef>
                <a:spcPts val="0"/>
              </a:spcBef>
              <a:spcAft>
                <a:spcPts val="0"/>
              </a:spcAft>
              <a:buFontTx/>
              <a:buNone/>
              <a:defRPr sz="14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62A6F6AB-3F75-814E-B81E-F9E4C24E948A}"/>
              </a:ext>
            </a:extLst>
          </p:cNvPr>
          <p:cNvSpPr>
            <a:spLocks noGrp="1"/>
          </p:cNvSpPr>
          <p:nvPr>
            <p:ph type="sldNum" sz="quarter" idx="11"/>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
        <p:nvSpPr>
          <p:cNvPr id="7" name="TextBox 6">
            <a:extLst>
              <a:ext uri="{FF2B5EF4-FFF2-40B4-BE49-F238E27FC236}">
                <a16:creationId xmlns:a16="http://schemas.microsoft.com/office/drawing/2014/main" id="{18FA72BC-16D1-2045-8477-A02F773FC3E7}"/>
              </a:ext>
            </a:extLst>
          </p:cNvPr>
          <p:cNvSpPr txBox="1"/>
          <p:nvPr/>
        </p:nvSpPr>
        <p:spPr>
          <a:xfrm>
            <a:off x="442913" y="6400798"/>
            <a:ext cx="304800" cy="137160"/>
          </a:xfrm>
          <a:prstGeom prst="rect">
            <a:avLst/>
          </a:prstGeom>
          <a:noFill/>
        </p:spPr>
        <p:txBody>
          <a:bodyPr wrap="square" lIns="0" tIns="0" rIns="0" bIns="0" rtlCol="0" anchor="b" anchorCtr="0">
            <a:noAutofit/>
          </a:bodyPr>
          <a:lstStyle/>
          <a:p>
            <a:pPr algn="l"/>
            <a:r>
              <a:rPr lang="en-GB" sz="750" b="1" dirty="0">
                <a:solidFill>
                  <a:schemeClr val="bg1"/>
                </a:solidFill>
              </a:rPr>
              <a:t>PwC</a:t>
            </a:r>
            <a:endParaRPr lang="en-GB" sz="750" b="0" dirty="0">
              <a:solidFill>
                <a:schemeClr val="bg1"/>
              </a:solidFill>
            </a:endParaRPr>
          </a:p>
        </p:txBody>
      </p:sp>
      <p:sp>
        <p:nvSpPr>
          <p:cNvPr id="8" name="Date Placeholder 3">
            <a:extLst>
              <a:ext uri="{FF2B5EF4-FFF2-40B4-BE49-F238E27FC236}">
                <a16:creationId xmlns:a16="http://schemas.microsoft.com/office/drawing/2014/main" id="{49F59E92-0B7C-6340-9BCB-B2E93DCC0ECB}"/>
              </a:ext>
            </a:extLst>
          </p:cNvPr>
          <p:cNvSpPr txBox="1">
            <a:spLocks/>
          </p:cNvSpPr>
          <p:nvPr/>
        </p:nvSpPr>
        <p:spPr>
          <a:xfrm>
            <a:off x="8218488" y="6400800"/>
            <a:ext cx="2942431"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Proprietary and confidential. Do not distribute.</a:t>
            </a:r>
          </a:p>
        </p:txBody>
      </p:sp>
    </p:spTree>
    <p:extLst>
      <p:ext uri="{BB962C8B-B14F-4D97-AF65-F5344CB8AC3E}">
        <p14:creationId xmlns:p14="http://schemas.microsoft.com/office/powerpoint/2010/main" val="2254113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bg1"/>
                </a:solidFill>
                <a:latin typeface="+mj-lt"/>
              </a:defRPr>
            </a:lvl1pPr>
            <a:lvl2pPr marL="0" indent="0">
              <a:spcBef>
                <a:spcPts val="0"/>
              </a:spcBef>
              <a:spcAft>
                <a:spcPts val="0"/>
              </a:spcAft>
              <a:buFont typeface="Arial" panose="020B0604020202020204" pitchFamily="34" charset="0"/>
              <a:buNone/>
              <a:defRPr sz="1400" b="1">
                <a:solidFill>
                  <a:schemeClr val="bg1"/>
                </a:solidFill>
              </a:defRPr>
            </a:lvl2pPr>
            <a:lvl3pPr marL="0" indent="0">
              <a:spcBef>
                <a:spcPts val="0"/>
              </a:spcBef>
              <a:spcAft>
                <a:spcPts val="0"/>
              </a:spcAft>
              <a:buFontTx/>
              <a:buNone/>
              <a:defRPr sz="1400">
                <a:solidFill>
                  <a:schemeClr val="bg1"/>
                </a:solidFill>
              </a:defRPr>
            </a:lvl3pPr>
            <a:lvl4pPr marL="0" indent="0">
              <a:spcBef>
                <a:spcPts val="0"/>
              </a:spcBef>
              <a:spcAft>
                <a:spcPts val="0"/>
              </a:spcAft>
              <a:buFontTx/>
              <a:buNone/>
              <a:defRPr sz="1400">
                <a:solidFill>
                  <a:schemeClr val="bg1"/>
                </a:solidFill>
              </a:defRPr>
            </a:lvl4pPr>
            <a:lvl5pPr marL="0" indent="0">
              <a:spcBef>
                <a:spcPts val="0"/>
              </a:spcBef>
              <a:spcAft>
                <a:spcPts val="0"/>
              </a:spcAft>
              <a:buFontTx/>
              <a:buNone/>
              <a:defRPr sz="1400">
                <a:solidFill>
                  <a:schemeClr val="bg1"/>
                </a:solidFill>
              </a:defRPr>
            </a:lvl5pPr>
            <a:lvl6pPr marL="0" indent="0">
              <a:spcBef>
                <a:spcPts val="0"/>
              </a:spcBef>
              <a:spcAft>
                <a:spcPts val="0"/>
              </a:spcAft>
              <a:buFontTx/>
              <a:buNone/>
              <a:defRPr sz="1400">
                <a:solidFill>
                  <a:schemeClr val="bg1"/>
                </a:solidFill>
              </a:defRPr>
            </a:lvl6pPr>
            <a:lvl7pPr marL="0" indent="0">
              <a:spcBef>
                <a:spcPts val="0"/>
              </a:spcBef>
              <a:spcAft>
                <a:spcPts val="0"/>
              </a:spcAft>
              <a:buFontTx/>
              <a:buNone/>
              <a:defRPr sz="1400">
                <a:solidFill>
                  <a:schemeClr val="bg1"/>
                </a:solidFill>
              </a:defRPr>
            </a:lvl7pPr>
            <a:lvl8pPr marL="0" indent="0">
              <a:spcBef>
                <a:spcPts val="0"/>
              </a:spcBef>
              <a:spcAft>
                <a:spcPts val="0"/>
              </a:spcAft>
              <a:buFontTx/>
              <a:buNone/>
              <a:defRPr sz="1400">
                <a:solidFill>
                  <a:schemeClr val="bg1"/>
                </a:solidFill>
              </a:defRPr>
            </a:lvl8pPr>
            <a:lvl9pPr marL="0" indent="0">
              <a:spcBef>
                <a:spcPts val="0"/>
              </a:spcBef>
              <a:spcAft>
                <a:spcPts val="0"/>
              </a:spcAft>
              <a:buFontTx/>
              <a:buNone/>
              <a:defRPr sz="14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F3D58181-4255-CF4B-AEC5-6ADD879A60CA}"/>
              </a:ext>
            </a:extLst>
          </p:cNvPr>
          <p:cNvSpPr>
            <a:spLocks noChangeAspect="1" noEditPoints="1"/>
          </p:cNvSpPr>
          <p:nvPr/>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4087F919-EC3A-3241-8DAE-2E4D035F7578}"/>
              </a:ext>
            </a:extLst>
          </p:cNvPr>
          <p:cNvSpPr>
            <a:spLocks noGrp="1"/>
          </p:cNvSpPr>
          <p:nvPr>
            <p:ph type="sldNum" sz="quarter" idx="11"/>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
        <p:nvSpPr>
          <p:cNvPr id="7" name="TextBox 6">
            <a:extLst>
              <a:ext uri="{FF2B5EF4-FFF2-40B4-BE49-F238E27FC236}">
                <a16:creationId xmlns:a16="http://schemas.microsoft.com/office/drawing/2014/main" id="{A7D1A23C-DCC6-AB46-9BE5-B99F14C52642}"/>
              </a:ext>
            </a:extLst>
          </p:cNvPr>
          <p:cNvSpPr txBox="1"/>
          <p:nvPr/>
        </p:nvSpPr>
        <p:spPr>
          <a:xfrm>
            <a:off x="442913" y="6400798"/>
            <a:ext cx="304800" cy="137160"/>
          </a:xfrm>
          <a:prstGeom prst="rect">
            <a:avLst/>
          </a:prstGeom>
          <a:noFill/>
        </p:spPr>
        <p:txBody>
          <a:bodyPr wrap="square" lIns="0" tIns="0" rIns="0" bIns="0" rtlCol="0" anchor="b" anchorCtr="0">
            <a:noAutofit/>
          </a:bodyPr>
          <a:lstStyle/>
          <a:p>
            <a:pPr algn="l"/>
            <a:r>
              <a:rPr lang="en-GB" sz="750" b="1" dirty="0">
                <a:solidFill>
                  <a:schemeClr val="bg1"/>
                </a:solidFill>
              </a:rPr>
              <a:t>PwC</a:t>
            </a:r>
            <a:endParaRPr lang="en-GB" sz="750" b="0" dirty="0">
              <a:solidFill>
                <a:schemeClr val="bg1"/>
              </a:solidFill>
            </a:endParaRPr>
          </a:p>
        </p:txBody>
      </p:sp>
      <p:sp>
        <p:nvSpPr>
          <p:cNvPr id="8" name="Date Placeholder 3">
            <a:extLst>
              <a:ext uri="{FF2B5EF4-FFF2-40B4-BE49-F238E27FC236}">
                <a16:creationId xmlns:a16="http://schemas.microsoft.com/office/drawing/2014/main" id="{3C12044F-4FE3-EA46-A9A8-1FD082BCFDA8}"/>
              </a:ext>
            </a:extLst>
          </p:cNvPr>
          <p:cNvSpPr txBox="1">
            <a:spLocks/>
          </p:cNvSpPr>
          <p:nvPr/>
        </p:nvSpPr>
        <p:spPr>
          <a:xfrm>
            <a:off x="8218488" y="6400800"/>
            <a:ext cx="2942431"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Proprietary and confidential. Do not distribute.</a:t>
            </a:r>
          </a:p>
        </p:txBody>
      </p:sp>
    </p:spTree>
    <p:extLst>
      <p:ext uri="{BB962C8B-B14F-4D97-AF65-F5344CB8AC3E}">
        <p14:creationId xmlns:p14="http://schemas.microsoft.com/office/powerpoint/2010/main" val="420771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bg1"/>
                </a:solidFill>
                <a:latin typeface="+mj-lt"/>
              </a:defRPr>
            </a:lvl1pPr>
            <a:lvl2pPr marL="0" indent="0">
              <a:spcBef>
                <a:spcPts val="0"/>
              </a:spcBef>
              <a:spcAft>
                <a:spcPts val="0"/>
              </a:spcAft>
              <a:buFont typeface="Arial" panose="020B0604020202020204" pitchFamily="34" charset="0"/>
              <a:buNone/>
              <a:defRPr sz="1400" b="1">
                <a:solidFill>
                  <a:schemeClr val="bg1"/>
                </a:solidFill>
              </a:defRPr>
            </a:lvl2pPr>
            <a:lvl3pPr marL="0" indent="0">
              <a:spcBef>
                <a:spcPts val="0"/>
              </a:spcBef>
              <a:spcAft>
                <a:spcPts val="0"/>
              </a:spcAft>
              <a:buFontTx/>
              <a:buNone/>
              <a:defRPr sz="1400">
                <a:solidFill>
                  <a:schemeClr val="bg1"/>
                </a:solidFill>
              </a:defRPr>
            </a:lvl3pPr>
            <a:lvl4pPr marL="0" indent="0">
              <a:spcBef>
                <a:spcPts val="0"/>
              </a:spcBef>
              <a:spcAft>
                <a:spcPts val="0"/>
              </a:spcAft>
              <a:buFontTx/>
              <a:buNone/>
              <a:defRPr sz="1400">
                <a:solidFill>
                  <a:schemeClr val="bg1"/>
                </a:solidFill>
              </a:defRPr>
            </a:lvl4pPr>
            <a:lvl5pPr marL="0" indent="0">
              <a:spcBef>
                <a:spcPts val="0"/>
              </a:spcBef>
              <a:spcAft>
                <a:spcPts val="0"/>
              </a:spcAft>
              <a:buFontTx/>
              <a:buNone/>
              <a:defRPr sz="1400">
                <a:solidFill>
                  <a:schemeClr val="bg1"/>
                </a:solidFill>
              </a:defRPr>
            </a:lvl5pPr>
            <a:lvl6pPr marL="0" indent="0">
              <a:spcBef>
                <a:spcPts val="0"/>
              </a:spcBef>
              <a:spcAft>
                <a:spcPts val="0"/>
              </a:spcAft>
              <a:buFontTx/>
              <a:buNone/>
              <a:defRPr sz="1400">
                <a:solidFill>
                  <a:schemeClr val="bg1"/>
                </a:solidFill>
              </a:defRPr>
            </a:lvl6pPr>
            <a:lvl7pPr marL="0" indent="0">
              <a:spcBef>
                <a:spcPts val="0"/>
              </a:spcBef>
              <a:spcAft>
                <a:spcPts val="0"/>
              </a:spcAft>
              <a:buFontTx/>
              <a:buNone/>
              <a:defRPr sz="1400">
                <a:solidFill>
                  <a:schemeClr val="bg1"/>
                </a:solidFill>
              </a:defRPr>
            </a:lvl7pPr>
            <a:lvl8pPr marL="0" indent="0">
              <a:spcBef>
                <a:spcPts val="0"/>
              </a:spcBef>
              <a:spcAft>
                <a:spcPts val="0"/>
              </a:spcAft>
              <a:buFontTx/>
              <a:buNone/>
              <a:defRPr sz="1400">
                <a:solidFill>
                  <a:schemeClr val="bg1"/>
                </a:solidFill>
              </a:defRPr>
            </a:lvl8pPr>
            <a:lvl9pPr marL="0" indent="0">
              <a:spcBef>
                <a:spcPts val="0"/>
              </a:spcBef>
              <a:spcAft>
                <a:spcPts val="0"/>
              </a:spcAft>
              <a:buFontTx/>
              <a:buNone/>
              <a:defRPr sz="14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reeform 5">
            <a:extLst>
              <a:ext uri="{FF2B5EF4-FFF2-40B4-BE49-F238E27FC236}">
                <a16:creationId xmlns:a16="http://schemas.microsoft.com/office/drawing/2014/main" id="{056180B7-FBDB-F345-B5D1-21FE86D79BA3}"/>
              </a:ext>
            </a:extLst>
          </p:cNvPr>
          <p:cNvSpPr>
            <a:spLocks noChangeAspect="1" noEditPoints="1"/>
          </p:cNvSpPr>
          <p:nvPr/>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9111AB2D-BD6C-ED44-886E-A866C564DF66}"/>
              </a:ext>
            </a:extLst>
          </p:cNvPr>
          <p:cNvSpPr>
            <a:spLocks noGrp="1"/>
          </p:cNvSpPr>
          <p:nvPr>
            <p:ph type="sldNum" sz="quarter" idx="11"/>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
        <p:nvSpPr>
          <p:cNvPr id="7" name="TextBox 6">
            <a:extLst>
              <a:ext uri="{FF2B5EF4-FFF2-40B4-BE49-F238E27FC236}">
                <a16:creationId xmlns:a16="http://schemas.microsoft.com/office/drawing/2014/main" id="{3BA32DA9-721C-CB42-9B45-34944DEEA5B9}"/>
              </a:ext>
            </a:extLst>
          </p:cNvPr>
          <p:cNvSpPr txBox="1"/>
          <p:nvPr/>
        </p:nvSpPr>
        <p:spPr>
          <a:xfrm>
            <a:off x="442913" y="6400798"/>
            <a:ext cx="304800" cy="137160"/>
          </a:xfrm>
          <a:prstGeom prst="rect">
            <a:avLst/>
          </a:prstGeom>
          <a:noFill/>
        </p:spPr>
        <p:txBody>
          <a:bodyPr wrap="square" lIns="0" tIns="0" rIns="0" bIns="0" rtlCol="0" anchor="b" anchorCtr="0">
            <a:noAutofit/>
          </a:bodyPr>
          <a:lstStyle/>
          <a:p>
            <a:pPr algn="l"/>
            <a:r>
              <a:rPr lang="en-GB" sz="750" b="1" dirty="0">
                <a:solidFill>
                  <a:schemeClr val="bg1"/>
                </a:solidFill>
              </a:rPr>
              <a:t>PwC</a:t>
            </a:r>
            <a:endParaRPr lang="en-GB" sz="750" b="0" dirty="0">
              <a:solidFill>
                <a:schemeClr val="bg1"/>
              </a:solidFill>
            </a:endParaRPr>
          </a:p>
        </p:txBody>
      </p:sp>
      <p:sp>
        <p:nvSpPr>
          <p:cNvPr id="8" name="Date Placeholder 3">
            <a:extLst>
              <a:ext uri="{FF2B5EF4-FFF2-40B4-BE49-F238E27FC236}">
                <a16:creationId xmlns:a16="http://schemas.microsoft.com/office/drawing/2014/main" id="{9879C374-4EBE-A344-AEC0-A65E3C58CDC1}"/>
              </a:ext>
            </a:extLst>
          </p:cNvPr>
          <p:cNvSpPr txBox="1">
            <a:spLocks/>
          </p:cNvSpPr>
          <p:nvPr/>
        </p:nvSpPr>
        <p:spPr>
          <a:xfrm>
            <a:off x="8218488" y="6400800"/>
            <a:ext cx="2942431"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Proprietary and confidential. Do not distribute.</a:t>
            </a:r>
          </a:p>
        </p:txBody>
      </p:sp>
    </p:spTree>
    <p:extLst>
      <p:ext uri="{BB962C8B-B14F-4D97-AF65-F5344CB8AC3E}">
        <p14:creationId xmlns:p14="http://schemas.microsoft.com/office/powerpoint/2010/main" val="238638649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dirty="0"/>
              <a:t>[Section header title]</a:t>
            </a:r>
            <a:endParaRPr lang="en-GB"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dirty="0"/>
              <a:t>0</a:t>
            </a:r>
          </a:p>
        </p:txBody>
      </p:sp>
    </p:spTree>
    <p:extLst>
      <p:ext uri="{BB962C8B-B14F-4D97-AF65-F5344CB8AC3E}">
        <p14:creationId xmlns:p14="http://schemas.microsoft.com/office/powerpoint/2010/main" val="144795764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dirty="0"/>
              <a:t>[Section header title]</a:t>
            </a:r>
            <a:endParaRPr lang="en-GB" dirty="0"/>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dirty="0"/>
              <a:t>0</a:t>
            </a:r>
          </a:p>
        </p:txBody>
      </p:sp>
    </p:spTree>
    <p:extLst>
      <p:ext uri="{BB962C8B-B14F-4D97-AF65-F5344CB8AC3E}">
        <p14:creationId xmlns:p14="http://schemas.microsoft.com/office/powerpoint/2010/main" val="72386312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dirty="0"/>
              <a:t>[Section header title]</a:t>
            </a:r>
            <a:endParaRPr lang="en-GB" dirty="0"/>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dirty="0"/>
              <a:t>0</a:t>
            </a:r>
          </a:p>
        </p:txBody>
      </p:sp>
    </p:spTree>
    <p:extLst>
      <p:ext uri="{BB962C8B-B14F-4D97-AF65-F5344CB8AC3E}">
        <p14:creationId xmlns:p14="http://schemas.microsoft.com/office/powerpoint/2010/main" val="318918856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dirty="0"/>
              <a:t>[Section header title]</a:t>
            </a:r>
            <a:endParaRPr lang="en-GB" dirty="0"/>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dirty="0"/>
              <a:t>0</a:t>
            </a:r>
          </a:p>
        </p:txBody>
      </p:sp>
    </p:spTree>
    <p:extLst>
      <p:ext uri="{BB962C8B-B14F-4D97-AF65-F5344CB8AC3E}">
        <p14:creationId xmlns:p14="http://schemas.microsoft.com/office/powerpoint/2010/main" val="100302301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8526-5625-1E4A-90D0-6166C1CB098D}"/>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79377147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All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42913" y="3764282"/>
            <a:ext cx="5473700" cy="704848"/>
          </a:xfrm>
        </p:spPr>
        <p:txBody>
          <a:bodyPr/>
          <a:lstStyle>
            <a:lvl1pPr marL="0" indent="0" algn="l">
              <a:lnSpc>
                <a:spcPct val="100000"/>
              </a:lnSpc>
              <a:spcBef>
                <a:spcPts val="0"/>
              </a:spcBef>
              <a:spcAft>
                <a:spcPts val="0"/>
              </a:spcAft>
              <a:buNone/>
              <a:defRPr sz="1400" b="0">
                <a:solidFill>
                  <a:schemeClr val="tx1"/>
                </a:solidFill>
              </a:defRPr>
            </a:lvl1pPr>
            <a:lvl2pPr marL="0" indent="0" algn="l">
              <a:lnSpc>
                <a:spcPct val="100000"/>
              </a:lnSpc>
              <a:spcBef>
                <a:spcPts val="0"/>
              </a:spcBef>
              <a:spcAft>
                <a:spcPts val="0"/>
              </a:spcAft>
              <a:buNone/>
              <a:defRPr sz="1400"/>
            </a:lvl2pPr>
            <a:lvl3pPr marL="0" indent="0" algn="l">
              <a:lnSpc>
                <a:spcPct val="100000"/>
              </a:lnSpc>
              <a:spcBef>
                <a:spcPts val="0"/>
              </a:spcBef>
              <a:spcAft>
                <a:spcPts val="0"/>
              </a:spcAft>
              <a:buNone/>
              <a:defRPr sz="1400"/>
            </a:lvl3pPr>
            <a:lvl4pPr marL="0" indent="0" algn="l">
              <a:lnSpc>
                <a:spcPct val="100000"/>
              </a:lnSpc>
              <a:spcBef>
                <a:spcPts val="0"/>
              </a:spcBef>
              <a:spcAft>
                <a:spcPts val="0"/>
              </a:spcAft>
              <a:buNone/>
              <a:defRPr sz="1400"/>
            </a:lvl4pPr>
            <a:lvl5pPr marL="0" indent="0" algn="l">
              <a:lnSpc>
                <a:spcPct val="100000"/>
              </a:lnSpc>
              <a:spcBef>
                <a:spcPts val="0"/>
              </a:spcBef>
              <a:spcAft>
                <a:spcPts val="0"/>
              </a:spcAft>
              <a:buNone/>
              <a:defRPr sz="1400"/>
            </a:lvl5pPr>
            <a:lvl6pPr marL="0" indent="0" algn="l">
              <a:lnSpc>
                <a:spcPct val="100000"/>
              </a:lnSpc>
              <a:spcBef>
                <a:spcPts val="0"/>
              </a:spcBef>
              <a:spcAft>
                <a:spcPts val="0"/>
              </a:spcAft>
              <a:buNone/>
              <a:defRPr sz="1400"/>
            </a:lvl6pPr>
            <a:lvl7pPr marL="0" indent="0" algn="l">
              <a:lnSpc>
                <a:spcPct val="100000"/>
              </a:lnSpc>
              <a:spcBef>
                <a:spcPts val="0"/>
              </a:spcBef>
              <a:spcAft>
                <a:spcPts val="0"/>
              </a:spcAft>
              <a:buNone/>
              <a:defRPr sz="1400"/>
            </a:lvl7pPr>
            <a:lvl8pPr marL="0" indent="0" algn="l">
              <a:lnSpc>
                <a:spcPct val="100000"/>
              </a:lnSpc>
              <a:spcBef>
                <a:spcPts val="0"/>
              </a:spcBef>
              <a:spcAft>
                <a:spcPts val="0"/>
              </a:spcAft>
              <a:buNone/>
              <a:defRPr sz="1400"/>
            </a:lvl8pPr>
            <a:lvl9pPr marL="0" indent="0" algn="l">
              <a:lnSpc>
                <a:spcPct val="100000"/>
              </a:lnSpc>
              <a:spcBef>
                <a:spcPts val="0"/>
              </a:spcBef>
              <a:spcAft>
                <a:spcPts val="0"/>
              </a:spcAft>
              <a:buNone/>
              <a:defRPr sz="1400"/>
            </a:lvl9pPr>
          </a:lstStyle>
          <a:p>
            <a:r>
              <a:rPr lang="en-US" dirty="0"/>
              <a:t>[Presentation subtitle]</a:t>
            </a:r>
          </a:p>
        </p:txBody>
      </p:sp>
      <p:pic>
        <p:nvPicPr>
          <p:cNvPr id="5" name="Picture 4">
            <a:extLst>
              <a:ext uri="{FF2B5EF4-FFF2-40B4-BE49-F238E27FC236}">
                <a16:creationId xmlns:a16="http://schemas.microsoft.com/office/drawing/2014/main" id="{A9644956-77CE-C94F-9DC1-ACB7D92E89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6969084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54294-58FB-3646-A032-19FD697995B5}"/>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891119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BCE9-03B0-5C4D-A70B-519F67263FF7}"/>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654275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46EE5-5980-A84E-9311-F5B9956E43AB}"/>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1846632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5" name="Slide Number Placeholder 4">
            <a:extLst>
              <a:ext uri="{FF2B5EF4-FFF2-40B4-BE49-F238E27FC236}">
                <a16:creationId xmlns:a16="http://schemas.microsoft.com/office/drawing/2014/main" id="{5AE750E3-3DF6-B94E-959B-C6E962A30CCF}"/>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194303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9B7AB-8379-3341-BEF5-2E85A7299A74}"/>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8398937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bg1"/>
                </a:solidFill>
              </a:defRPr>
            </a:lvl1pPr>
          </a:lstStyle>
          <a:p>
            <a:r>
              <a:rPr lang="en-US" dirty="0"/>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dirty="0"/>
              <a:t>[Legal]</a:t>
            </a:r>
          </a:p>
        </p:txBody>
      </p:sp>
      <p:sp>
        <p:nvSpPr>
          <p:cNvPr id="9"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 name="TextBox 3">
            <a:extLst>
              <a:ext uri="{FF2B5EF4-FFF2-40B4-BE49-F238E27FC236}">
                <a16:creationId xmlns:a16="http://schemas.microsoft.com/office/drawing/2014/main" id="{97A53FBC-337E-0D4B-8811-6E0EEC0A9293}"/>
              </a:ext>
            </a:extLst>
          </p:cNvPr>
          <p:cNvSpPr txBox="1"/>
          <p:nvPr/>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dirty="0">
                <a:solidFill>
                  <a:schemeClr val="bg1"/>
                </a:solidFill>
              </a:rPr>
              <a:t>pwc.com</a:t>
            </a:r>
          </a:p>
        </p:txBody>
      </p:sp>
    </p:spTree>
    <p:extLst>
      <p:ext uri="{BB962C8B-B14F-4D97-AF65-F5344CB8AC3E}">
        <p14:creationId xmlns:p14="http://schemas.microsoft.com/office/powerpoint/2010/main" val="2664424665"/>
      </p:ext>
    </p:extLst>
  </p:cSld>
  <p:clrMapOvr>
    <a:overrideClrMapping bg1="lt1" tx1="dk1" bg2="lt2" tx2="dk2" accent1="accent1" accent2="accent2" accent3="accent3" accent4="accent4" accent5="accent5" accent6="accent6" hlink="hlink" folHlink="folHlink"/>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hank You Light">
    <p:bg>
      <p:bgRef idx="1001">
        <a:schemeClr val="bg1"/>
      </p:bgRef>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tx1"/>
                </a:solidFill>
              </a:defRPr>
            </a:lvl1pPr>
          </a:lstStyle>
          <a:p>
            <a:r>
              <a:rPr lang="en-US" dirty="0"/>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dirty="0"/>
              <a:t>[Legal]</a:t>
            </a:r>
          </a:p>
        </p:txBody>
      </p:sp>
      <p:sp>
        <p:nvSpPr>
          <p:cNvPr id="9"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a:extLst>
              <a:ext uri="{FF2B5EF4-FFF2-40B4-BE49-F238E27FC236}">
                <a16:creationId xmlns:a16="http://schemas.microsoft.com/office/drawing/2014/main" id="{3745B5A1-1961-2549-9AC7-6FB51905A5F2}"/>
              </a:ext>
            </a:extLst>
          </p:cNvPr>
          <p:cNvSpPr txBox="1"/>
          <p:nvPr/>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dirty="0">
                <a:solidFill>
                  <a:schemeClr val="tx1"/>
                </a:solidFill>
              </a:rPr>
              <a:t>pwc.com</a:t>
            </a:r>
          </a:p>
        </p:txBody>
      </p:sp>
    </p:spTree>
    <p:extLst>
      <p:ext uri="{BB962C8B-B14F-4D97-AF65-F5344CB8AC3E}">
        <p14:creationId xmlns:p14="http://schemas.microsoft.com/office/powerpoint/2010/main" val="1130006660"/>
      </p:ext>
    </p:extLst>
  </p:cSld>
  <p:clrMapOvr>
    <a:overrideClrMapping bg1="lt1" tx1="dk1" bg2="lt2" tx2="dk2" accent1="accent1" accent2="accent2" accent3="accent3" accent4="accent4" accent5="accent5" accent6="accent6" hlink="hlink" folHlink="folHlink"/>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99CACAA-E009-4146-838D-54D2D381B6C7}" type="datetimeFigureOut">
              <a:rPr lang="en-ZA" smtClean="0"/>
              <a:t>21/01/2019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6EC5BCD-2C6F-4B69-A248-ED085E6BFC6C}" type="slidenum">
              <a:rPr lang="en-ZA" smtClean="0"/>
              <a:t>‹#›</a:t>
            </a:fld>
            <a:endParaRPr lang="en-ZA" dirty="0"/>
          </a:p>
        </p:txBody>
      </p:sp>
    </p:spTree>
    <p:extLst>
      <p:ext uri="{BB962C8B-B14F-4D97-AF65-F5344CB8AC3E}">
        <p14:creationId xmlns:p14="http://schemas.microsoft.com/office/powerpoint/2010/main" val="19589996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93"/>
        <p:cNvGrpSpPr/>
        <p:nvPr/>
      </p:nvGrpSpPr>
      <p:grpSpPr>
        <a:xfrm>
          <a:off x="0" y="0"/>
          <a:ext cx="0" cy="0"/>
          <a:chOff x="0" y="0"/>
          <a:chExt cx="0" cy="0"/>
        </a:xfrm>
      </p:grpSpPr>
      <p:sp>
        <p:nvSpPr>
          <p:cNvPr id="194" name="Google Shape;194;p35"/>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95" name="Google Shape;195;p35"/>
          <p:cNvSpPr txBox="1">
            <a:spLocks noGrp="1"/>
          </p:cNvSpPr>
          <p:nvPr>
            <p:ph type="body" idx="2"/>
          </p:nvPr>
        </p:nvSpPr>
        <p:spPr>
          <a:xfrm>
            <a:off x="6275388" y="2103438"/>
            <a:ext cx="5473700" cy="4068762"/>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96" name="Google Shape;196;p35"/>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lstStyle>
            <a:lvl1pPr lvl="0" algn="l">
              <a:lnSpc>
                <a:spcPct val="85000"/>
              </a:lnSpc>
              <a:spcBef>
                <a:spcPts val="0"/>
              </a:spcBef>
              <a:spcAft>
                <a:spcPts val="0"/>
              </a:spcAft>
              <a:buClr>
                <a:schemeClr val="dk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35"/>
          <p:cNvSpPr txBox="1">
            <a:spLocks noGrp="1"/>
          </p:cNvSpPr>
          <p:nvPr>
            <p:ph type="sldNum" idx="12"/>
          </p:nvPr>
        </p:nvSpPr>
        <p:spPr>
          <a:xfrm>
            <a:off x="11327130" y="6400800"/>
            <a:ext cx="421958" cy="13716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344477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and Image">
  <p:cSld name="1_Content and Image">
    <p:spTree>
      <p:nvGrpSpPr>
        <p:cNvPr id="1" name="Shape 226"/>
        <p:cNvGrpSpPr/>
        <p:nvPr/>
      </p:nvGrpSpPr>
      <p:grpSpPr>
        <a:xfrm>
          <a:off x="0" y="0"/>
          <a:ext cx="0" cy="0"/>
          <a:chOff x="0" y="0"/>
          <a:chExt cx="0" cy="0"/>
        </a:xfrm>
      </p:grpSpPr>
      <p:sp>
        <p:nvSpPr>
          <p:cNvPr id="227" name="Google Shape;227;p41"/>
          <p:cNvSpPr>
            <a:spLocks noGrp="1"/>
          </p:cNvSpPr>
          <p:nvPr>
            <p:ph type="pic" idx="2"/>
          </p:nvPr>
        </p:nvSpPr>
        <p:spPr>
          <a:xfrm>
            <a:off x="6096000" y="0"/>
            <a:ext cx="6096000" cy="6858000"/>
          </a:xfrm>
          <a:prstGeom prst="rect">
            <a:avLst/>
          </a:prstGeom>
          <a:solidFill>
            <a:srgbClr val="DEDEDE"/>
          </a:solidFill>
          <a:ln>
            <a:noFill/>
          </a:ln>
        </p:spPr>
        <p:txBody>
          <a:bodyPr spcFirstLastPara="1" wrap="square" lIns="0" tIns="0" rIns="0" bIns="0" anchor="ctr" anchorCtr="0"/>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228" name="Google Shape;228;p41"/>
          <p:cNvSpPr txBox="1">
            <a:spLocks noGrp="1"/>
          </p:cNvSpPr>
          <p:nvPr>
            <p:ph type="body" idx="1"/>
          </p:nvPr>
        </p:nvSpPr>
        <p:spPr>
          <a:xfrm>
            <a:off x="442913" y="2103438"/>
            <a:ext cx="5317807" cy="4068761"/>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229" name="Google Shape;229;p41"/>
          <p:cNvSpPr txBox="1">
            <a:spLocks noGrp="1"/>
          </p:cNvSpPr>
          <p:nvPr>
            <p:ph type="title"/>
          </p:nvPr>
        </p:nvSpPr>
        <p:spPr>
          <a:xfrm>
            <a:off x="442913" y="432000"/>
            <a:ext cx="5317807" cy="1387275"/>
          </a:xfrm>
          <a:prstGeom prst="rect">
            <a:avLst/>
          </a:prstGeom>
          <a:noFill/>
          <a:ln>
            <a:noFill/>
          </a:ln>
        </p:spPr>
        <p:txBody>
          <a:bodyPr spcFirstLastPara="1" wrap="square" lIns="0" tIns="0" rIns="0" bIns="0" anchor="t" anchorCtr="0"/>
          <a:lstStyle>
            <a:lvl1pPr lvl="0" algn="l">
              <a:lnSpc>
                <a:spcPct val="85000"/>
              </a:lnSpc>
              <a:spcBef>
                <a:spcPts val="0"/>
              </a:spcBef>
              <a:spcAft>
                <a:spcPts val="0"/>
              </a:spcAft>
              <a:buClr>
                <a:schemeClr val="dk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41"/>
          <p:cNvSpPr txBox="1">
            <a:spLocks noGrp="1"/>
          </p:cNvSpPr>
          <p:nvPr>
            <p:ph type="sldNum" idx="12"/>
          </p:nvPr>
        </p:nvSpPr>
        <p:spPr>
          <a:xfrm>
            <a:off x="11327130" y="6400800"/>
            <a:ext cx="421958" cy="137160"/>
          </a:xfrm>
          <a:prstGeom prst="rect">
            <a:avLst/>
          </a:prstGeom>
          <a:noFill/>
          <a:ln>
            <a:noFill/>
          </a:ln>
        </p:spPr>
        <p:txBody>
          <a:bodyPr spcFirstLastPara="1" wrap="square" lIns="0" tIns="0" rIns="0" bIns="0" anchor="b" anchorCtr="0">
            <a:noAutofit/>
          </a:bodyPr>
          <a:lstStyle>
            <a:lvl1pPr marL="0" lvl="0" indent="0" algn="r">
              <a:spcBef>
                <a:spcPts val="0"/>
              </a:spcBef>
              <a:buNone/>
              <a:defRPr sz="750">
                <a:solidFill>
                  <a:schemeClr val="lt1"/>
                </a:solidFill>
                <a:latin typeface="Arial"/>
                <a:ea typeface="Arial"/>
                <a:cs typeface="Arial"/>
                <a:sym typeface="Arial"/>
              </a:defRPr>
            </a:lvl1pPr>
            <a:lvl2pPr marL="0" lvl="1" indent="0" algn="r">
              <a:spcBef>
                <a:spcPts val="0"/>
              </a:spcBef>
              <a:buNone/>
              <a:defRPr sz="750">
                <a:solidFill>
                  <a:schemeClr val="lt1"/>
                </a:solidFill>
                <a:latin typeface="Arial"/>
                <a:ea typeface="Arial"/>
                <a:cs typeface="Arial"/>
                <a:sym typeface="Arial"/>
              </a:defRPr>
            </a:lvl2pPr>
            <a:lvl3pPr marL="0" lvl="2" indent="0" algn="r">
              <a:spcBef>
                <a:spcPts val="0"/>
              </a:spcBef>
              <a:buNone/>
              <a:defRPr sz="750">
                <a:solidFill>
                  <a:schemeClr val="lt1"/>
                </a:solidFill>
                <a:latin typeface="Arial"/>
                <a:ea typeface="Arial"/>
                <a:cs typeface="Arial"/>
                <a:sym typeface="Arial"/>
              </a:defRPr>
            </a:lvl3pPr>
            <a:lvl4pPr marL="0" lvl="3" indent="0" algn="r">
              <a:spcBef>
                <a:spcPts val="0"/>
              </a:spcBef>
              <a:buNone/>
              <a:defRPr sz="750">
                <a:solidFill>
                  <a:schemeClr val="lt1"/>
                </a:solidFill>
                <a:latin typeface="Arial"/>
                <a:ea typeface="Arial"/>
                <a:cs typeface="Arial"/>
                <a:sym typeface="Arial"/>
              </a:defRPr>
            </a:lvl4pPr>
            <a:lvl5pPr marL="0" lvl="4" indent="0" algn="r">
              <a:spcBef>
                <a:spcPts val="0"/>
              </a:spcBef>
              <a:buNone/>
              <a:defRPr sz="750">
                <a:solidFill>
                  <a:schemeClr val="lt1"/>
                </a:solidFill>
                <a:latin typeface="Arial"/>
                <a:ea typeface="Arial"/>
                <a:cs typeface="Arial"/>
                <a:sym typeface="Arial"/>
              </a:defRPr>
            </a:lvl5pPr>
            <a:lvl6pPr marL="0" lvl="5" indent="0" algn="r">
              <a:spcBef>
                <a:spcPts val="0"/>
              </a:spcBef>
              <a:buNone/>
              <a:defRPr sz="750">
                <a:solidFill>
                  <a:schemeClr val="lt1"/>
                </a:solidFill>
                <a:latin typeface="Arial"/>
                <a:ea typeface="Arial"/>
                <a:cs typeface="Arial"/>
                <a:sym typeface="Arial"/>
              </a:defRPr>
            </a:lvl6pPr>
            <a:lvl7pPr marL="0" lvl="6" indent="0" algn="r">
              <a:spcBef>
                <a:spcPts val="0"/>
              </a:spcBef>
              <a:buNone/>
              <a:defRPr sz="750">
                <a:solidFill>
                  <a:schemeClr val="lt1"/>
                </a:solidFill>
                <a:latin typeface="Arial"/>
                <a:ea typeface="Arial"/>
                <a:cs typeface="Arial"/>
                <a:sym typeface="Arial"/>
              </a:defRPr>
            </a:lvl7pPr>
            <a:lvl8pPr marL="0" lvl="7" indent="0" algn="r">
              <a:spcBef>
                <a:spcPts val="0"/>
              </a:spcBef>
              <a:buNone/>
              <a:defRPr sz="750">
                <a:solidFill>
                  <a:schemeClr val="lt1"/>
                </a:solidFill>
                <a:latin typeface="Arial"/>
                <a:ea typeface="Arial"/>
                <a:cs typeface="Arial"/>
                <a:sym typeface="Arial"/>
              </a:defRPr>
            </a:lvl8pPr>
            <a:lvl9pPr marL="0" lvl="8" indent="0" algn="r">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84750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6096000" y="0"/>
            <a:ext cx="6096000" cy="4575812"/>
          </a:xfrm>
          <a:solidFill>
            <a:srgbClr val="DEDEDE"/>
          </a:solidFill>
        </p:spPr>
        <p:txBody>
          <a:bodyPr anchor="ctr" anchorCtr="0"/>
          <a:lstStyle>
            <a:lvl1pPr algn="ctr">
              <a:defRPr sz="1200" b="0">
                <a:solidFill>
                  <a:schemeClr val="tx1"/>
                </a:solidFill>
              </a:defRPr>
            </a:lvl1pPr>
          </a:lstStyle>
          <a:p>
            <a:r>
              <a:rPr lang="en-US" dirty="0" smtClean="0"/>
              <a:t>Click icon to add picture</a:t>
            </a:r>
            <a:endParaRPr lang="en-GB" dirty="0"/>
          </a:p>
        </p:txBody>
      </p:sp>
      <p:sp>
        <p:nvSpPr>
          <p:cNvPr id="9" name="Rectangle 8"/>
          <p:cNvSpPr/>
          <p:nvPr/>
        </p:nvSpPr>
        <p:spPr bwMode="hidden">
          <a:xfrm>
            <a:off x="0" y="0"/>
            <a:ext cx="6096000" cy="4575812"/>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bwMode="hidden">
          <a:xfrm>
            <a:off x="0" y="4575812"/>
            <a:ext cx="6096000" cy="2282188"/>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442913" y="428625"/>
            <a:ext cx="5473700" cy="2066926"/>
          </a:xfrm>
        </p:spPr>
        <p:txBody>
          <a:bodyPr anchor="b" anchorCtr="0"/>
          <a:lstStyle>
            <a:lvl1pPr algn="l">
              <a:lnSpc>
                <a:spcPct val="85000"/>
              </a:lnSpc>
              <a:defRPr sz="5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6281139" y="4802664"/>
            <a:ext cx="5473700" cy="704848"/>
          </a:xfrm>
        </p:spPr>
        <p:txBody>
          <a:bodyPr/>
          <a:lstStyle>
            <a:lvl1pPr marL="0" indent="0" algn="l">
              <a:lnSpc>
                <a:spcPct val="100000"/>
              </a:lnSpc>
              <a:spcBef>
                <a:spcPts val="0"/>
              </a:spcBef>
              <a:spcAft>
                <a:spcPts val="0"/>
              </a:spcAft>
              <a:buNone/>
              <a:defRPr sz="1400" b="0">
                <a:solidFill>
                  <a:schemeClr val="tx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pic>
        <p:nvPicPr>
          <p:cNvPr id="11" name="Picture 10">
            <a:extLst>
              <a:ext uri="{FF2B5EF4-FFF2-40B4-BE49-F238E27FC236}">
                <a16:creationId xmlns:a16="http://schemas.microsoft.com/office/drawing/2014/main" id="{B067EFBB-B928-AC40-8026-93C731DCE1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spTree>
    <p:extLst>
      <p:ext uri="{BB962C8B-B14F-4D97-AF65-F5344CB8AC3E}">
        <p14:creationId xmlns:p14="http://schemas.microsoft.com/office/powerpoint/2010/main" val="971096311"/>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Infographic and Chart" userDrawn="1">
  <p:cSld name="1_Infographic and Chart">
    <p:spTree>
      <p:nvGrpSpPr>
        <p:cNvPr id="1" name="Shape 252"/>
        <p:cNvGrpSpPr/>
        <p:nvPr/>
      </p:nvGrpSpPr>
      <p:grpSpPr>
        <a:xfrm>
          <a:off x="0" y="0"/>
          <a:ext cx="0" cy="0"/>
          <a:chOff x="0" y="0"/>
          <a:chExt cx="0" cy="0"/>
        </a:xfrm>
      </p:grpSpPr>
      <p:sp>
        <p:nvSpPr>
          <p:cNvPr id="256" name="Google Shape;256;p45"/>
          <p:cNvSpPr>
            <a:spLocks noGrp="1"/>
          </p:cNvSpPr>
          <p:nvPr>
            <p:ph type="chart" idx="3"/>
          </p:nvPr>
        </p:nvSpPr>
        <p:spPr>
          <a:xfrm>
            <a:off x="4327525" y="2095500"/>
            <a:ext cx="7421563" cy="4076699"/>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257" name="Google Shape;257;p45"/>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lstStyle>
            <a:lvl1pPr lvl="0" algn="l">
              <a:lnSpc>
                <a:spcPct val="85000"/>
              </a:lnSpc>
              <a:spcBef>
                <a:spcPts val="0"/>
              </a:spcBef>
              <a:spcAft>
                <a:spcPts val="0"/>
              </a:spcAft>
              <a:buClr>
                <a:schemeClr val="dk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45"/>
          <p:cNvSpPr txBox="1">
            <a:spLocks noGrp="1"/>
          </p:cNvSpPr>
          <p:nvPr>
            <p:ph type="sldNum" idx="12"/>
          </p:nvPr>
        </p:nvSpPr>
        <p:spPr>
          <a:xfrm>
            <a:off x="11327130" y="6400800"/>
            <a:ext cx="421958" cy="13716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1382492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hank You Light">
  <p:cSld name="1_Thank You Light">
    <p:bg>
      <p:bgPr>
        <a:solidFill>
          <a:schemeClr val="lt1"/>
        </a:solidFill>
        <a:effectLst/>
      </p:bgPr>
    </p:bg>
    <p:spTree>
      <p:nvGrpSpPr>
        <p:cNvPr id="1" name="Shape 301"/>
        <p:cNvGrpSpPr/>
        <p:nvPr/>
      </p:nvGrpSpPr>
      <p:grpSpPr>
        <a:xfrm>
          <a:off x="0" y="0"/>
          <a:ext cx="0" cy="0"/>
          <a:chOff x="0" y="0"/>
          <a:chExt cx="0" cy="0"/>
        </a:xfrm>
      </p:grpSpPr>
      <p:sp>
        <p:nvSpPr>
          <p:cNvPr id="303" name="Google Shape;303;p52"/>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lstStyle>
            <a:lvl1pPr lvl="0" algn="l">
              <a:lnSpc>
                <a:spcPct val="85000"/>
              </a:lnSpc>
              <a:spcBef>
                <a:spcPts val="0"/>
              </a:spcBef>
              <a:spcAft>
                <a:spcPts val="0"/>
              </a:spcAft>
              <a:buClr>
                <a:schemeClr val="dk1"/>
              </a:buClr>
              <a:buSzPts val="5800"/>
              <a:buFont typeface="Georgia"/>
              <a:buNone/>
              <a:defRPr sz="5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52"/>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Tree>
    <p:extLst>
      <p:ext uri="{BB962C8B-B14F-4D97-AF65-F5344CB8AC3E}">
        <p14:creationId xmlns:p14="http://schemas.microsoft.com/office/powerpoint/2010/main" val="170052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Lines">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US" dirty="0" smtClean="0"/>
              <a:t>Click icon to add picture</a:t>
            </a:r>
            <a:endParaRPr lang="en-GB" dirty="0"/>
          </a:p>
        </p:txBody>
      </p:sp>
      <p:grpSp>
        <p:nvGrpSpPr>
          <p:cNvPr id="9" name="Group 8">
            <a:extLst>
              <a:ext uri="{FF2B5EF4-FFF2-40B4-BE49-F238E27FC236}">
                <a16:creationId xmlns:a16="http://schemas.microsoft.com/office/drawing/2014/main" id="{E91E7E14-05A1-3C44-AC4F-3B254DA49C58}"/>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30AF71D2-4341-774D-95E6-2A6EC9FAB977}"/>
                </a:ext>
              </a:extLst>
            </p:cNvPr>
            <p:cNvGrpSpPr>
              <a:grpSpLocks noChangeAspect="1"/>
            </p:cNvGrpSpPr>
            <p:nvPr/>
          </p:nvGrpSpPr>
          <p:grpSpPr>
            <a:xfrm>
              <a:off x="0" y="0"/>
              <a:ext cx="12192000" cy="6858000"/>
              <a:chOff x="152400" y="152400"/>
              <a:chExt cx="12196763" cy="6862763"/>
            </a:xfrm>
          </p:grpSpPr>
          <p:sp>
            <p:nvSpPr>
              <p:cNvPr id="6" name="Freeform 5">
                <a:extLst>
                  <a:ext uri="{FF2B5EF4-FFF2-40B4-BE49-F238E27FC236}">
                    <a16:creationId xmlns:a16="http://schemas.microsoft.com/office/drawing/2014/main" id="{EB6FF182-420C-CE44-A08A-9911616955D9}"/>
                  </a:ext>
                </a:extLst>
              </p:cNvPr>
              <p:cNvSpPr>
                <a:spLocks noChangeAspect="1"/>
              </p:cNvSpPr>
              <p:nvPr/>
            </p:nvSpPr>
            <p:spPr bwMode="hidden">
              <a:xfrm>
                <a:off x="152400" y="3775075"/>
                <a:ext cx="9142413" cy="777875"/>
              </a:xfrm>
              <a:custGeom>
                <a:avLst/>
                <a:gdLst>
                  <a:gd name="T0" fmla="*/ 0 w 7908"/>
                  <a:gd name="T1" fmla="*/ 0 h 1632"/>
                  <a:gd name="T2" fmla="*/ 0 w 7908"/>
                  <a:gd name="T3" fmla="*/ 0 h 1632"/>
                  <a:gd name="T4" fmla="*/ 7908 w 7908"/>
                  <a:gd name="T5" fmla="*/ 0 h 1632"/>
                  <a:gd name="T6" fmla="*/ 7908 w 7908"/>
                  <a:gd name="T7" fmla="*/ 1632 h 1632"/>
                  <a:gd name="T8" fmla="*/ 0 w 7908"/>
                  <a:gd name="T9" fmla="*/ 1632 h 1632"/>
                  <a:gd name="T10" fmla="*/ 0 w 7908"/>
                  <a:gd name="T11" fmla="*/ 0 h 1632"/>
                </a:gdLst>
                <a:ahLst/>
                <a:cxnLst>
                  <a:cxn ang="0">
                    <a:pos x="T0" y="T1"/>
                  </a:cxn>
                  <a:cxn ang="0">
                    <a:pos x="T2" y="T3"/>
                  </a:cxn>
                  <a:cxn ang="0">
                    <a:pos x="T4" y="T5"/>
                  </a:cxn>
                  <a:cxn ang="0">
                    <a:pos x="T6" y="T7"/>
                  </a:cxn>
                  <a:cxn ang="0">
                    <a:pos x="T8" y="T9"/>
                  </a:cxn>
                  <a:cxn ang="0">
                    <a:pos x="T10" y="T11"/>
                  </a:cxn>
                </a:cxnLst>
                <a:rect l="0" t="0" r="r" b="b"/>
                <a:pathLst>
                  <a:path w="7908" h="1632">
                    <a:moveTo>
                      <a:pt x="0" y="0"/>
                    </a:moveTo>
                    <a:lnTo>
                      <a:pt x="0" y="0"/>
                    </a:lnTo>
                    <a:lnTo>
                      <a:pt x="7908" y="0"/>
                    </a:lnTo>
                    <a:lnTo>
                      <a:pt x="7908" y="1632"/>
                    </a:lnTo>
                    <a:lnTo>
                      <a:pt x="0" y="1632"/>
                    </a:lnTo>
                    <a:lnTo>
                      <a:pt x="0" y="0"/>
                    </a:lnTo>
                    <a:close/>
                  </a:path>
                </a:pathLst>
              </a:custGeom>
              <a:solidFill>
                <a:srgbClr val="D04A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6">
                <a:extLst>
                  <a:ext uri="{FF2B5EF4-FFF2-40B4-BE49-F238E27FC236}">
                    <a16:creationId xmlns:a16="http://schemas.microsoft.com/office/drawing/2014/main" id="{3BE432B1-2C50-3E4E-AD63-D3F80C22CFAE}"/>
                  </a:ext>
                </a:extLst>
              </p:cNvPr>
              <p:cNvSpPr>
                <a:spLocks noChangeAspect="1"/>
              </p:cNvSpPr>
              <p:nvPr/>
            </p:nvSpPr>
            <p:spPr bwMode="white">
              <a:xfrm>
                <a:off x="152400" y="152400"/>
                <a:ext cx="12196763" cy="6862763"/>
              </a:xfrm>
              <a:custGeom>
                <a:avLst/>
                <a:gdLst>
                  <a:gd name="T0" fmla="*/ 19187 w 25599"/>
                  <a:gd name="T1" fmla="*/ 0 h 14399"/>
                  <a:gd name="T2" fmla="*/ 19187 w 25599"/>
                  <a:gd name="T3" fmla="*/ 0 h 14399"/>
                  <a:gd name="T4" fmla="*/ 19187 w 25599"/>
                  <a:gd name="T5" fmla="*/ 6949 h 14399"/>
                  <a:gd name="T6" fmla="*/ 0 w 25599"/>
                  <a:gd name="T7" fmla="*/ 6949 h 14399"/>
                  <a:gd name="T8" fmla="*/ 0 w 25599"/>
                  <a:gd name="T9" fmla="*/ 7602 h 14399"/>
                  <a:gd name="T10" fmla="*/ 19187 w 25599"/>
                  <a:gd name="T11" fmla="*/ 7602 h 14399"/>
                  <a:gd name="T12" fmla="*/ 19187 w 25599"/>
                  <a:gd name="T13" fmla="*/ 9234 h 14399"/>
                  <a:gd name="T14" fmla="*/ 0 w 25599"/>
                  <a:gd name="T15" fmla="*/ 9234 h 14399"/>
                  <a:gd name="T16" fmla="*/ 0 w 25599"/>
                  <a:gd name="T17" fmla="*/ 9887 h 14399"/>
                  <a:gd name="T18" fmla="*/ 19187 w 25599"/>
                  <a:gd name="T19" fmla="*/ 9887 h 14399"/>
                  <a:gd name="T20" fmla="*/ 19187 w 25599"/>
                  <a:gd name="T21" fmla="*/ 14399 h 14399"/>
                  <a:gd name="T22" fmla="*/ 19839 w 25599"/>
                  <a:gd name="T23" fmla="*/ 14399 h 14399"/>
                  <a:gd name="T24" fmla="*/ 19839 w 25599"/>
                  <a:gd name="T25" fmla="*/ 9887 h 14399"/>
                  <a:gd name="T26" fmla="*/ 25599 w 25599"/>
                  <a:gd name="T27" fmla="*/ 9887 h 14399"/>
                  <a:gd name="T28" fmla="*/ 25599 w 25599"/>
                  <a:gd name="T29" fmla="*/ 9234 h 14399"/>
                  <a:gd name="T30" fmla="*/ 19839 w 25599"/>
                  <a:gd name="T31" fmla="*/ 9234 h 14399"/>
                  <a:gd name="T32" fmla="*/ 19839 w 25599"/>
                  <a:gd name="T33" fmla="*/ 7602 h 14399"/>
                  <a:gd name="T34" fmla="*/ 25599 w 25599"/>
                  <a:gd name="T35" fmla="*/ 7602 h 14399"/>
                  <a:gd name="T36" fmla="*/ 25599 w 25599"/>
                  <a:gd name="T37" fmla="*/ 6949 h 14399"/>
                  <a:gd name="T38" fmla="*/ 19839 w 25599"/>
                  <a:gd name="T39" fmla="*/ 6949 h 14399"/>
                  <a:gd name="T40" fmla="*/ 19839 w 25599"/>
                  <a:gd name="T41" fmla="*/ 0 h 14399"/>
                  <a:gd name="T42" fmla="*/ 19187 w 25599"/>
                  <a:gd name="T43"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99" h="14399">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0" name="Picture 9">
              <a:extLst>
                <a:ext uri="{FF2B5EF4-FFF2-40B4-BE49-F238E27FC236}">
                  <a16:creationId xmlns:a16="http://schemas.microsoft.com/office/drawing/2014/main" id="{642E31FB-8697-8E4D-9430-7773E9181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3" name="Subtitle 2"/>
          <p:cNvSpPr>
            <a:spLocks noGrp="1"/>
          </p:cNvSpPr>
          <p:nvPr>
            <p:ph type="subTitle" idx="1" hasCustomPrompt="1"/>
          </p:nvPr>
        </p:nvSpPr>
        <p:spPr>
          <a:xfrm>
            <a:off x="442914" y="3713607"/>
            <a:ext cx="5473699" cy="592074"/>
          </a:xfrm>
          <a:noFill/>
        </p:spPr>
        <p:txBody>
          <a:bodyPr lIns="0" tIns="0" rIns="0" bIns="0" anchor="ctr" anchorCtr="0"/>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dirty="0"/>
              <a:t>[Presentation subtitle]</a:t>
            </a:r>
          </a:p>
        </p:txBody>
      </p:sp>
      <p:sp>
        <p:nvSpPr>
          <p:cNvPr id="2" name="Title 1"/>
          <p:cNvSpPr>
            <a:spLocks noGrp="1"/>
          </p:cNvSpPr>
          <p:nvPr>
            <p:ph type="ctrTitle" hasCustomPrompt="1"/>
          </p:nvPr>
        </p:nvSpPr>
        <p:spPr>
          <a:xfrm>
            <a:off x="442914" y="428624"/>
            <a:ext cx="7418386" cy="1884391"/>
          </a:xfrm>
        </p:spPr>
        <p:txBody>
          <a:bodyPr anchor="b" anchorCtr="0"/>
          <a:lstStyle>
            <a:lvl1pPr algn="l">
              <a:lnSpc>
                <a:spcPct val="85000"/>
              </a:lnSpc>
              <a:defRPr sz="4500">
                <a:solidFill>
                  <a:schemeClr val="bg1"/>
                </a:solidFill>
              </a:defRPr>
            </a:lvl1pPr>
          </a:lstStyle>
          <a:p>
            <a:r>
              <a:rPr lang="en-US" dirty="0"/>
              <a:t>[Presentation title]</a:t>
            </a:r>
            <a:endParaRPr lang="en-GB" dirty="0"/>
          </a:p>
        </p:txBody>
      </p:sp>
    </p:spTree>
    <p:extLst>
      <p:ext uri="{BB962C8B-B14F-4D97-AF65-F5344CB8AC3E}">
        <p14:creationId xmlns:p14="http://schemas.microsoft.com/office/powerpoint/2010/main" val="341837694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US" dirty="0" smtClean="0"/>
              <a:t>Click icon to add picture</a:t>
            </a:r>
            <a:endParaRPr lang="en-GB" dirty="0"/>
          </a:p>
        </p:txBody>
      </p:sp>
      <p:grpSp>
        <p:nvGrpSpPr>
          <p:cNvPr id="4" name="Group 3">
            <a:extLst>
              <a:ext uri="{FF2B5EF4-FFF2-40B4-BE49-F238E27FC236}">
                <a16:creationId xmlns:a16="http://schemas.microsoft.com/office/drawing/2014/main" id="{B7BDC28A-6CCA-D946-B517-6BB4EEB49B0B}"/>
              </a:ext>
            </a:extLst>
          </p:cNvPr>
          <p:cNvGrpSpPr/>
          <p:nvPr/>
        </p:nvGrpSpPr>
        <p:grpSpPr>
          <a:xfrm>
            <a:off x="0" y="0"/>
            <a:ext cx="12192000" cy="6858000"/>
            <a:chOff x="0" y="0"/>
            <a:chExt cx="12192000" cy="6858000"/>
          </a:xfrm>
        </p:grpSpPr>
        <p:sp>
          <p:nvSpPr>
            <p:cNvPr id="7" name="Freeform: Shape 7">
              <a:extLst>
                <a:ext uri="{FF2B5EF4-FFF2-40B4-BE49-F238E27FC236}">
                  <a16:creationId xmlns:a16="http://schemas.microsoft.com/office/drawing/2014/main" id="{88987A12-2FCD-A24E-A035-A87DB2CE21C2}"/>
                </a:ext>
              </a:extLst>
            </p:cNvPr>
            <p:cNvSpPr/>
            <p:nvPr/>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3309692 h 6858000"/>
                <a:gd name="connsiteX3" fmla="*/ 12192000 w 12192000"/>
                <a:gd name="connsiteY3" fmla="*/ 3309692 h 6858000"/>
                <a:gd name="connsiteX4" fmla="*/ 12192000 w 12192000"/>
                <a:gd name="connsiteY4" fmla="*/ 3615692 h 6858000"/>
                <a:gd name="connsiteX5" fmla="*/ 9450000 w 12192000"/>
                <a:gd name="connsiteY5" fmla="*/ 3615692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16" fmla="*/ 9144000 w 12192000"/>
                <a:gd name="connsiteY16" fmla="*/ 3615692 h 6858000"/>
                <a:gd name="connsiteX17" fmla="*/ 0 w 12192000"/>
                <a:gd name="connsiteY17" fmla="*/ 3615692 h 6858000"/>
                <a:gd name="connsiteX18" fmla="*/ 0 w 12192000"/>
                <a:gd name="connsiteY18" fmla="*/ 3309692 h 6858000"/>
                <a:gd name="connsiteX19" fmla="*/ 9144000 w 12192000"/>
                <a:gd name="connsiteY19" fmla="*/ 3309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9" name="Picture 8">
              <a:extLst>
                <a:ext uri="{FF2B5EF4-FFF2-40B4-BE49-F238E27FC236}">
                  <a16:creationId xmlns:a16="http://schemas.microsoft.com/office/drawing/2014/main" id="{7BFFF2DD-324A-4741-B09D-D8BFF0170B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grpSp>
      <p:sp>
        <p:nvSpPr>
          <p:cNvPr id="8" name="Subtitle 2">
            <a:extLst>
              <a:ext uri="{FF2B5EF4-FFF2-40B4-BE49-F238E27FC236}">
                <a16:creationId xmlns:a16="http://schemas.microsoft.com/office/drawing/2014/main" id="{B2285DDC-FA1B-F84F-B44E-C04413327EF5}"/>
              </a:ext>
            </a:extLst>
          </p:cNvPr>
          <p:cNvSpPr>
            <a:spLocks noGrp="1"/>
          </p:cNvSpPr>
          <p:nvPr>
            <p:ph type="subTitle" idx="1" hasCustomPrompt="1"/>
          </p:nvPr>
        </p:nvSpPr>
        <p:spPr>
          <a:xfrm>
            <a:off x="442913" y="3713607"/>
            <a:ext cx="5473700" cy="594221"/>
          </a:xfrm>
          <a:noFill/>
        </p:spPr>
        <p:txBody>
          <a:bodyPr lIns="0" tIns="0" rIns="0" bIns="0" anchor="ctr" anchorCtr="0"/>
          <a:lstStyle>
            <a:lvl1pPr marL="0" indent="0" algn="l">
              <a:lnSpc>
                <a:spcPct val="100000"/>
              </a:lnSpc>
              <a:spcBef>
                <a:spcPts val="0"/>
              </a:spcBef>
              <a:spcAft>
                <a:spcPts val="0"/>
              </a:spcAft>
              <a:buNone/>
              <a:defRPr sz="1400" b="0">
                <a:solidFill>
                  <a:schemeClr val="tx1"/>
                </a:solidFill>
              </a:defRPr>
            </a:lvl1pPr>
            <a:lvl2pPr marL="0" indent="0" algn="l">
              <a:lnSpc>
                <a:spcPct val="100000"/>
              </a:lnSpc>
              <a:spcBef>
                <a:spcPts val="0"/>
              </a:spcBef>
              <a:spcAft>
                <a:spcPts val="0"/>
              </a:spcAft>
              <a:buNone/>
              <a:defRPr sz="1400"/>
            </a:lvl2pPr>
            <a:lvl3pPr marL="0" indent="0" algn="l">
              <a:lnSpc>
                <a:spcPct val="100000"/>
              </a:lnSpc>
              <a:spcBef>
                <a:spcPts val="0"/>
              </a:spcBef>
              <a:spcAft>
                <a:spcPts val="0"/>
              </a:spcAft>
              <a:buNone/>
              <a:defRPr sz="1400"/>
            </a:lvl3pPr>
            <a:lvl4pPr marL="0" indent="0" algn="l">
              <a:lnSpc>
                <a:spcPct val="100000"/>
              </a:lnSpc>
              <a:spcBef>
                <a:spcPts val="0"/>
              </a:spcBef>
              <a:spcAft>
                <a:spcPts val="0"/>
              </a:spcAft>
              <a:buNone/>
              <a:defRPr sz="1400"/>
            </a:lvl4pPr>
            <a:lvl5pPr marL="0" indent="0" algn="l">
              <a:lnSpc>
                <a:spcPct val="100000"/>
              </a:lnSpc>
              <a:spcBef>
                <a:spcPts val="0"/>
              </a:spcBef>
              <a:spcAft>
                <a:spcPts val="0"/>
              </a:spcAft>
              <a:buNone/>
              <a:defRPr sz="1400"/>
            </a:lvl5pPr>
            <a:lvl6pPr marL="0" indent="0" algn="l">
              <a:lnSpc>
                <a:spcPct val="100000"/>
              </a:lnSpc>
              <a:spcBef>
                <a:spcPts val="0"/>
              </a:spcBef>
              <a:spcAft>
                <a:spcPts val="0"/>
              </a:spcAft>
              <a:buNone/>
              <a:defRPr sz="1400"/>
            </a:lvl6pPr>
            <a:lvl7pPr marL="0" indent="0" algn="l">
              <a:lnSpc>
                <a:spcPct val="100000"/>
              </a:lnSpc>
              <a:spcBef>
                <a:spcPts val="0"/>
              </a:spcBef>
              <a:spcAft>
                <a:spcPts val="0"/>
              </a:spcAft>
              <a:buNone/>
              <a:defRPr sz="1400"/>
            </a:lvl7pPr>
            <a:lvl8pPr marL="0" indent="0" algn="l">
              <a:lnSpc>
                <a:spcPct val="100000"/>
              </a:lnSpc>
              <a:spcBef>
                <a:spcPts val="0"/>
              </a:spcBef>
              <a:spcAft>
                <a:spcPts val="0"/>
              </a:spcAft>
              <a:buNone/>
              <a:defRPr sz="1400"/>
            </a:lvl8pPr>
            <a:lvl9pPr marL="0" indent="0" algn="l">
              <a:lnSpc>
                <a:spcPct val="100000"/>
              </a:lnSpc>
              <a:spcBef>
                <a:spcPts val="0"/>
              </a:spcBef>
              <a:spcAft>
                <a:spcPts val="0"/>
              </a:spcAft>
              <a:buNone/>
              <a:defRPr sz="1400"/>
            </a:lvl9pPr>
          </a:lstStyle>
          <a:p>
            <a:r>
              <a:rPr lang="en-US" dirty="0"/>
              <a:t>[Presentation subtitle]</a:t>
            </a:r>
          </a:p>
        </p:txBody>
      </p:sp>
      <p:sp>
        <p:nvSpPr>
          <p:cNvPr id="2" name="Title 1"/>
          <p:cNvSpPr>
            <a:spLocks noGrp="1"/>
          </p:cNvSpPr>
          <p:nvPr>
            <p:ph type="ctrTitle" hasCustomPrompt="1"/>
          </p:nvPr>
        </p:nvSpPr>
        <p:spPr>
          <a:xfrm>
            <a:off x="442912" y="428624"/>
            <a:ext cx="7418387" cy="1884391"/>
          </a:xfrm>
        </p:spPr>
        <p:txBody>
          <a:bodyPr anchor="b" anchorCtr="0"/>
          <a:lstStyle>
            <a:lvl1pPr algn="l">
              <a:lnSpc>
                <a:spcPct val="85000"/>
              </a:lnSpc>
              <a:defRPr sz="4500">
                <a:solidFill>
                  <a:schemeClr val="tx1"/>
                </a:solidFill>
              </a:defRPr>
            </a:lvl1pPr>
          </a:lstStyle>
          <a:p>
            <a:r>
              <a:rPr lang="en-US" dirty="0"/>
              <a:t>[Presentation title]</a:t>
            </a:r>
            <a:endParaRPr lang="en-GB" dirty="0"/>
          </a:p>
        </p:txBody>
      </p:sp>
    </p:spTree>
    <p:extLst>
      <p:ext uri="{BB962C8B-B14F-4D97-AF65-F5344CB8AC3E}">
        <p14:creationId xmlns:p14="http://schemas.microsoft.com/office/powerpoint/2010/main" val="3787957872"/>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r>
              <a:rPr lang="en-US" dirty="0"/>
              <a:t>[Slide title]</a:t>
            </a:r>
            <a:endParaRPr lang="en-GB" dirty="0"/>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327130" y="6400800"/>
            <a:ext cx="421958" cy="137160"/>
          </a:xfrm>
          <a:prstGeom prst="rect">
            <a:avLst/>
          </a:prstGeom>
        </p:spPr>
        <p:txBody>
          <a:bodyPr vert="horz" lIns="0" tIns="0" rIns="0" bIns="0" rtlCol="0" anchor="b" anchorCtr="0">
            <a:noAutofit/>
          </a:bodyPr>
          <a:lstStyle>
            <a:lvl1pPr algn="r">
              <a:defRPr sz="750">
                <a:solidFill>
                  <a:schemeClr val="tx1"/>
                </a:solidFill>
              </a:defRPr>
            </a:lvl1pPr>
          </a:lstStyle>
          <a:p>
            <a:pPr marL="0" lvl="0" indent="0" algn="r" rtl="0">
              <a:spcBef>
                <a:spcPts val="0"/>
              </a:spcBef>
              <a:spcAft>
                <a:spcPts val="0"/>
              </a:spcAft>
              <a:buNone/>
            </a:pPr>
            <a:fld id="{00000000-1234-1234-1234-123412341234}" type="slidenum">
              <a:rPr lang="en-GB" smtClean="0"/>
              <a:t>‹#›</a:t>
            </a:fld>
            <a:endParaRPr lang="en-GB" dirty="0"/>
          </a:p>
        </p:txBody>
      </p:sp>
      <p:sp>
        <p:nvSpPr>
          <p:cNvPr id="8" name="TextBox 7"/>
          <p:cNvSpPr txBox="1"/>
          <p:nvPr/>
        </p:nvSpPr>
        <p:spPr>
          <a:xfrm>
            <a:off x="442913" y="6400798"/>
            <a:ext cx="304800" cy="137160"/>
          </a:xfrm>
          <a:prstGeom prst="rect">
            <a:avLst/>
          </a:prstGeom>
          <a:noFill/>
        </p:spPr>
        <p:txBody>
          <a:bodyPr wrap="square" lIns="0" tIns="0" rIns="0" bIns="0" rtlCol="0" anchor="b" anchorCtr="0">
            <a:noAutofit/>
          </a:bodyPr>
          <a:lstStyle/>
          <a:p>
            <a:pPr algn="l"/>
            <a:r>
              <a:rPr lang="en-GB" sz="750" b="1" dirty="0">
                <a:solidFill>
                  <a:schemeClr val="tx1"/>
                </a:solidFill>
              </a:rPr>
              <a:t>PwC</a:t>
            </a:r>
            <a:endParaRPr lang="en-GB" sz="750" b="0" dirty="0">
              <a:solidFill>
                <a:schemeClr val="tx1"/>
              </a:solidFill>
            </a:endParaRPr>
          </a:p>
        </p:txBody>
      </p:sp>
      <p:sp>
        <p:nvSpPr>
          <p:cNvPr id="10" name="Date Placeholder 3">
            <a:extLst>
              <a:ext uri="{FF2B5EF4-FFF2-40B4-BE49-F238E27FC236}">
                <a16:creationId xmlns:a16="http://schemas.microsoft.com/office/drawing/2014/main" id="{5DB9102B-56F6-3849-9FD1-5C48A251FFFC}"/>
              </a:ext>
            </a:extLst>
          </p:cNvPr>
          <p:cNvSpPr txBox="1">
            <a:spLocks/>
          </p:cNvSpPr>
          <p:nvPr/>
        </p:nvSpPr>
        <p:spPr>
          <a:xfrm>
            <a:off x="773905" y="6400800"/>
            <a:ext cx="5142708"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dirty="0" smtClean="0">
                <a:solidFill>
                  <a:schemeClr val="tx1"/>
                </a:solidFill>
              </a:rPr>
              <a:t>CEOs’ curbed confidence spells caution</a:t>
            </a:r>
            <a:endParaRPr lang="en-GB" dirty="0">
              <a:solidFill>
                <a:schemeClr val="tx1"/>
              </a:solidFill>
            </a:endParaRPr>
          </a:p>
        </p:txBody>
      </p:sp>
    </p:spTree>
    <p:extLst>
      <p:ext uri="{BB962C8B-B14F-4D97-AF65-F5344CB8AC3E}">
        <p14:creationId xmlns:p14="http://schemas.microsoft.com/office/powerpoint/2010/main" val="222530769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 id="2147483759" r:id="rId41"/>
    <p:sldLayoutId id="2147483760" r:id="rId42"/>
    <p:sldLayoutId id="2147483761" r:id="rId43"/>
    <p:sldLayoutId id="2147483762" r:id="rId44"/>
    <p:sldLayoutId id="2147483763" r:id="rId45"/>
    <p:sldLayoutId id="2147483764" r:id="rId46"/>
    <p:sldLayoutId id="2147483765" r:id="rId47"/>
    <p:sldLayoutId id="2147483766" r:id="rId48"/>
    <p:sldLayoutId id="2147483767" r:id="rId49"/>
    <p:sldLayoutId id="2147483768" r:id="rId50"/>
    <p:sldLayoutId id="2147483769" r:id="rId51"/>
    <p:sldLayoutId id="2147483770" r:id="rId52"/>
    <p:sldLayoutId id="2147483771" r:id="rId53"/>
    <p:sldLayoutId id="2147483772" r:id="rId54"/>
    <p:sldLayoutId id="2147483773" r:id="rId55"/>
    <p:sldLayoutId id="2147483774" r:id="rId56"/>
    <p:sldLayoutId id="2147483775" r:id="rId57"/>
    <p:sldLayoutId id="2147483776" r:id="rId58"/>
    <p:sldLayoutId id="2147483777" r:id="rId59"/>
    <p:sldLayoutId id="2147483778" r:id="rId60"/>
    <p:sldLayoutId id="2147483779" r:id="rId61"/>
    <p:sldLayoutId id="2147483780" r:id="rId62"/>
    <p:sldLayoutId id="2147483781" r:id="rId63"/>
    <p:sldLayoutId id="2147483782" r:id="rId64"/>
    <p:sldLayoutId id="2147483783" r:id="rId65"/>
    <p:sldLayoutId id="2147483784" r:id="rId66"/>
    <p:sldLayoutId id="2147483785" r:id="rId67"/>
    <p:sldLayoutId id="2147483786" r:id="rId68"/>
    <p:sldLayoutId id="2147483787" r:id="rId69"/>
    <p:sldLayoutId id="2147483788" r:id="rId70"/>
    <p:sldLayoutId id="2147483789" r:id="rId71"/>
  </p:sldLayoutIdLst>
  <p:hf hdr="0" ftr="0" dt="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pos="279">
          <p15:clr>
            <a:srgbClr val="F26B43"/>
          </p15:clr>
        </p15:guide>
        <p15:guide id="2" pos="7401">
          <p15:clr>
            <a:srgbClr val="F26B43"/>
          </p15:clr>
        </p15:guide>
        <p15:guide id="3" pos="3953">
          <p15:clr>
            <a:srgbClr val="F26B43"/>
          </p15:clr>
        </p15:guide>
        <p15:guide id="4" pos="3727">
          <p15:clr>
            <a:srgbClr val="F26B43"/>
          </p15:clr>
        </p15:guide>
        <p15:guide id="5" orient="horz" pos="3888">
          <p15:clr>
            <a:srgbClr val="F26B43"/>
          </p15:clr>
        </p15:guide>
        <p15:guide id="6" pos="2726">
          <p15:clr>
            <a:srgbClr val="F26B43"/>
          </p15:clr>
        </p15:guide>
        <p15:guide id="7" pos="2502">
          <p15:clr>
            <a:srgbClr val="F26B43"/>
          </p15:clr>
        </p15:guide>
        <p15:guide id="8" pos="4952">
          <p15:clr>
            <a:srgbClr val="F26B43"/>
          </p15:clr>
        </p15:guide>
        <p15:guide id="9" pos="5177">
          <p15:clr>
            <a:srgbClr val="F26B43"/>
          </p15:clr>
        </p15:guide>
        <p15:guide id="10" orient="horz" pos="2160">
          <p15:clr>
            <a:srgbClr val="F26B43"/>
          </p15:clr>
        </p15:guide>
        <p15:guide id="11" orient="horz" pos="1325">
          <p15:clr>
            <a:srgbClr val="F26B43"/>
          </p15:clr>
        </p15:guide>
        <p15:guide id="12" orient="horz" pos="1146">
          <p15:clr>
            <a:srgbClr val="F26B43"/>
          </p15:clr>
        </p15:guide>
        <p15:guide id="13" orient="horz" pos="270">
          <p15:clr>
            <a:srgbClr val="F26B43"/>
          </p15:clr>
        </p15:guide>
        <p15:guide id="14" orient="horz" pos="10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70.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chart" Target="../charts/char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4.xml"/><Relationship Id="rId2" Type="http://schemas.openxmlformats.org/officeDocument/2006/relationships/tags" Target="../tags/tag2.xml"/><Relationship Id="rId16" Type="http://schemas.openxmlformats.org/officeDocument/2006/relationships/slideLayout" Target="../slideLayouts/slideLayout7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dirty="0"/>
          </a:p>
        </p:txBody>
      </p:sp>
      <p:sp>
        <p:nvSpPr>
          <p:cNvPr id="3" name="Subtitle 2"/>
          <p:cNvSpPr>
            <a:spLocks noGrp="1"/>
          </p:cNvSpPr>
          <p:nvPr>
            <p:ph type="subTitle" idx="1"/>
          </p:nvPr>
        </p:nvSpPr>
        <p:spPr/>
        <p:txBody>
          <a:bodyPr/>
          <a:lstStyle/>
          <a:p>
            <a:endParaRPr lang="en-ZA" dirty="0"/>
          </a:p>
        </p:txBody>
      </p:sp>
      <p:pic>
        <p:nvPicPr>
          <p:cNvPr id="4" name="Picture Placeholder 2"/>
          <p:cNvPicPr>
            <a:picLocks noChangeAspect="1"/>
          </p:cNvPicPr>
          <p:nvPr/>
        </p:nvPicPr>
        <p:blipFill>
          <a:blip r:embed="rId2" cstate="screen">
            <a:extLst>
              <a:ext uri="{28A0092B-C50C-407E-A947-70E740481C1C}">
                <a14:useLocalDpi xmlns:a14="http://schemas.microsoft.com/office/drawing/2010/main"/>
              </a:ext>
            </a:extLst>
          </a:blip>
          <a:srcRect t="33" b="33"/>
          <a:stretch>
            <a:fillRect/>
          </a:stretch>
        </p:blipFill>
        <p:spPr>
          <a:xfrm>
            <a:off x="0" y="0"/>
            <a:ext cx="12192000" cy="6858000"/>
          </a:xfrm>
          <a:prstGeom prst="rect">
            <a:avLst/>
          </a:prstGeom>
        </p:spPr>
      </p:pic>
    </p:spTree>
    <p:extLst>
      <p:ext uri="{BB962C8B-B14F-4D97-AF65-F5344CB8AC3E}">
        <p14:creationId xmlns:p14="http://schemas.microsoft.com/office/powerpoint/2010/main" val="3384895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6" name="Rectangle 5"/>
          <p:cNvSpPr/>
          <p:nvPr/>
        </p:nvSpPr>
        <p:spPr>
          <a:xfrm>
            <a:off x="1" y="2333625"/>
            <a:ext cx="12192000" cy="452437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ZA" dirty="0"/>
              <a:t>E</a:t>
            </a:r>
            <a:r>
              <a:rPr lang="en-ZA" dirty="0" smtClean="0"/>
              <a:t>ven the most positive SA </a:t>
            </a:r>
            <a:r>
              <a:rPr lang="en-ZA" dirty="0"/>
              <a:t>CEOs </a:t>
            </a:r>
            <a:r>
              <a:rPr lang="en-ZA" dirty="0" smtClean="0"/>
              <a:t>are reining in their expectations</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10</a:t>
            </a:fld>
            <a:endParaRPr dirty="0"/>
          </a:p>
        </p:txBody>
      </p:sp>
      <p:sp>
        <p:nvSpPr>
          <p:cNvPr id="9" name="Rectangle 8"/>
          <p:cNvSpPr/>
          <p:nvPr/>
        </p:nvSpPr>
        <p:spPr>
          <a:xfrm>
            <a:off x="461570" y="1598325"/>
            <a:ext cx="11076539" cy="584775"/>
          </a:xfrm>
          <a:prstGeom prst="rect">
            <a:avLst/>
          </a:prstGeom>
        </p:spPr>
        <p:txBody>
          <a:bodyPr wrap="square">
            <a:spAutoFit/>
          </a:bodyPr>
          <a:lstStyle/>
          <a:p>
            <a:pPr defTabSz="882082">
              <a:defRPr/>
            </a:pPr>
            <a:r>
              <a:rPr lang="en-ZA" sz="1600" b="1" kern="1200" dirty="0" smtClean="0">
                <a:solidFill>
                  <a:schemeClr val="accent1"/>
                </a:solidFill>
              </a:rPr>
              <a:t>How </a:t>
            </a:r>
            <a:r>
              <a:rPr lang="en-ZA" sz="1600" b="1" kern="1200" dirty="0">
                <a:solidFill>
                  <a:schemeClr val="accent1"/>
                </a:solidFill>
              </a:rPr>
              <a:t>confident are you about your company's prospects for revenue growth over the next 12 months? </a:t>
            </a:r>
            <a:r>
              <a:rPr lang="en-ZA" sz="1600" b="1" kern="1200" dirty="0" smtClean="0">
                <a:solidFill>
                  <a:schemeClr val="accent1"/>
                </a:solidFill>
              </a:rPr>
              <a:t/>
            </a:r>
            <a:br>
              <a:rPr lang="en-ZA" sz="1600" b="1" kern="1200" dirty="0" smtClean="0">
                <a:solidFill>
                  <a:schemeClr val="accent1"/>
                </a:solidFill>
              </a:rPr>
            </a:br>
            <a:r>
              <a:rPr lang="en-ZA" sz="1600" b="1" kern="1200" dirty="0" smtClean="0">
                <a:solidFill>
                  <a:schemeClr val="accent1"/>
                </a:solidFill>
              </a:rPr>
              <a:t>(</a:t>
            </a:r>
            <a:r>
              <a:rPr lang="en-ZA" sz="1600" b="1" dirty="0">
                <a:solidFill>
                  <a:schemeClr val="accent1"/>
                </a:solidFill>
              </a:rPr>
              <a:t>Summary </a:t>
            </a:r>
            <a:r>
              <a:rPr lang="en-ZA" sz="1600" b="1" kern="1200" dirty="0" smtClean="0">
                <a:solidFill>
                  <a:schemeClr val="accent1"/>
                </a:solidFill>
              </a:rPr>
              <a:t>very </a:t>
            </a:r>
            <a:r>
              <a:rPr lang="en-ZA" sz="1600" b="1" kern="1200" dirty="0">
                <a:solidFill>
                  <a:schemeClr val="accent1"/>
                </a:solidFill>
              </a:rPr>
              <a:t>confident</a:t>
            </a:r>
            <a:r>
              <a:rPr lang="en-ZA" sz="1600" b="1" kern="1200" dirty="0" smtClean="0">
                <a:solidFill>
                  <a:schemeClr val="accent1"/>
                </a:solidFill>
              </a:rPr>
              <a:t>)</a:t>
            </a:r>
            <a:endParaRPr lang="en-ZA" sz="1600" b="1" kern="1200" dirty="0">
              <a:solidFill>
                <a:schemeClr val="accent1"/>
              </a:solidFill>
            </a:endParaRPr>
          </a:p>
        </p:txBody>
      </p:sp>
      <p:graphicFrame>
        <p:nvGraphicFramePr>
          <p:cNvPr id="7" name="Chart 6"/>
          <p:cNvGraphicFramePr>
            <a:graphicFrameLocks/>
          </p:cNvGraphicFramePr>
          <p:nvPr>
            <p:extLst>
              <p:ext uri="{D42A27DB-BD31-4B8C-83A1-F6EECF244321}">
                <p14:modId xmlns:p14="http://schemas.microsoft.com/office/powerpoint/2010/main" val="2504217417"/>
              </p:ext>
            </p:extLst>
          </p:nvPr>
        </p:nvGraphicFramePr>
        <p:xfrm>
          <a:off x="442912" y="2255188"/>
          <a:ext cx="11306175" cy="407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4332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ZA" dirty="0" smtClean="0"/>
              <a:t>SA CEOS e</a:t>
            </a:r>
            <a:r>
              <a:rPr lang="en-ZA" kern="1200" dirty="0" smtClean="0"/>
              <a:t>xpectations </a:t>
            </a:r>
            <a:r>
              <a:rPr lang="en-ZA" kern="1200" dirty="0"/>
              <a:t>for increasing headcount continue to follow prospects for revenue growth in the next 12 months</a:t>
            </a:r>
            <a:br>
              <a:rPr lang="en-ZA" kern="1200" dirty="0"/>
            </a:b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11</a:t>
            </a:fld>
            <a:endParaRPr dirty="0"/>
          </a:p>
        </p:txBody>
      </p:sp>
      <p:graphicFrame>
        <p:nvGraphicFramePr>
          <p:cNvPr id="7" name="Chart 6"/>
          <p:cNvGraphicFramePr>
            <a:graphicFrameLocks/>
          </p:cNvGraphicFramePr>
          <p:nvPr>
            <p:extLst>
              <p:ext uri="{D42A27DB-BD31-4B8C-83A1-F6EECF244321}">
                <p14:modId xmlns:p14="http://schemas.microsoft.com/office/powerpoint/2010/main" val="2754359134"/>
              </p:ext>
            </p:extLst>
          </p:nvPr>
        </p:nvGraphicFramePr>
        <p:xfrm>
          <a:off x="442912" y="2560320"/>
          <a:ext cx="11306176" cy="36118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07193" y="1865580"/>
            <a:ext cx="11377613" cy="1477328"/>
          </a:xfrm>
          <a:prstGeom prst="rect">
            <a:avLst/>
          </a:prstGeom>
          <a:noFill/>
        </p:spPr>
        <p:txBody>
          <a:bodyPr wrap="square" rtlCol="0">
            <a:spAutoFit/>
          </a:bodyPr>
          <a:lstStyle/>
          <a:p>
            <a:pPr>
              <a:spcAft>
                <a:spcPts val="1200"/>
              </a:spcAft>
              <a:defRPr sz="1920" b="0" i="0" u="none" strike="noStrike" kern="1200" spc="0" baseline="0">
                <a:solidFill>
                  <a:srgbClr val="000000"/>
                </a:solidFill>
                <a:latin typeface="+mn-lt"/>
                <a:ea typeface="+mn-ea"/>
                <a:cs typeface="+mn-cs"/>
              </a:defRPr>
            </a:pPr>
            <a:r>
              <a:rPr lang="en-ZA" sz="1600" b="1" dirty="0" smtClean="0">
                <a:solidFill>
                  <a:schemeClr val="accent1"/>
                </a:solidFill>
                <a:latin typeface="+mn-lt"/>
              </a:rPr>
              <a:t>How </a:t>
            </a:r>
            <a:r>
              <a:rPr lang="en-ZA" sz="1600" b="1" dirty="0">
                <a:solidFill>
                  <a:schemeClr val="accent1"/>
                </a:solidFill>
                <a:latin typeface="+mn-lt"/>
              </a:rPr>
              <a:t>confident are you about your company's prospects for revenue growth over the next 12 months</a:t>
            </a:r>
            <a:r>
              <a:rPr lang="en-ZA" sz="1600" b="1" dirty="0" smtClean="0">
                <a:solidFill>
                  <a:schemeClr val="accent1"/>
                </a:solidFill>
                <a:latin typeface="+mn-lt"/>
              </a:rPr>
              <a:t>?</a:t>
            </a:r>
          </a:p>
          <a:p>
            <a:pPr>
              <a:defRPr sz="1920" b="0" i="0" u="none" strike="noStrike" kern="1200" spc="0" baseline="0">
                <a:solidFill>
                  <a:srgbClr val="000000"/>
                </a:solidFill>
                <a:latin typeface="+mn-lt"/>
                <a:ea typeface="+mn-ea"/>
                <a:cs typeface="+mn-cs"/>
              </a:defRPr>
            </a:pPr>
            <a:r>
              <a:rPr lang="en-ZA" sz="1600" b="1" dirty="0">
                <a:solidFill>
                  <a:schemeClr val="accent1"/>
                </a:solidFill>
                <a:latin typeface="+mn-lt"/>
              </a:rPr>
              <a:t>What do you expect to happen to headcount in your company globally over the next 12 months? </a:t>
            </a:r>
            <a:endParaRPr lang="en-ZA" sz="1600" dirty="0">
              <a:solidFill>
                <a:schemeClr val="accent1"/>
              </a:solidFill>
              <a:latin typeface="+mn-lt"/>
            </a:endParaRPr>
          </a:p>
          <a:p>
            <a:pPr>
              <a:defRPr sz="1920" b="0" i="0" u="none" strike="noStrike" kern="1200" spc="0" baseline="0">
                <a:solidFill>
                  <a:srgbClr val="000000"/>
                </a:solidFill>
                <a:latin typeface="+mn-lt"/>
                <a:ea typeface="+mn-ea"/>
                <a:cs typeface="+mn-cs"/>
              </a:defRPr>
            </a:pPr>
            <a:endParaRPr lang="en-ZA" sz="1600" dirty="0">
              <a:solidFill>
                <a:schemeClr val="accent1"/>
              </a:solidFill>
              <a:latin typeface="+mn-lt"/>
            </a:endParaRPr>
          </a:p>
          <a:p>
            <a:pPr>
              <a:defRPr sz="1920" b="0" i="0" u="none" strike="noStrike" kern="1200" spc="0" baseline="0">
                <a:solidFill>
                  <a:srgbClr val="000000"/>
                </a:solidFill>
                <a:latin typeface="+mn-lt"/>
                <a:ea typeface="+mn-ea"/>
                <a:cs typeface="+mn-cs"/>
              </a:defRPr>
            </a:pPr>
            <a:endParaRPr lang="en-ZA" sz="1600" kern="1200" dirty="0">
              <a:solidFill>
                <a:schemeClr val="accent1"/>
              </a:solidFill>
              <a:latin typeface="+mn-lt"/>
            </a:endParaRPr>
          </a:p>
          <a:p>
            <a:endParaRPr lang="en-ZA" sz="1600" dirty="0">
              <a:solidFill>
                <a:schemeClr val="accent1"/>
              </a:solidFill>
            </a:endParaRPr>
          </a:p>
        </p:txBody>
      </p:sp>
    </p:spTree>
    <p:extLst>
      <p:ext uri="{BB962C8B-B14F-4D97-AF65-F5344CB8AC3E}">
        <p14:creationId xmlns:p14="http://schemas.microsoft.com/office/powerpoint/2010/main" val="3645608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ZA" dirty="0"/>
              <a:t>SA CEOs </a:t>
            </a:r>
            <a:r>
              <a:rPr lang="en-ZA" dirty="0" smtClean="0"/>
              <a:t>remain more </a:t>
            </a:r>
            <a:r>
              <a:rPr lang="en-ZA" dirty="0"/>
              <a:t>confident in medium-term growth</a:t>
            </a:r>
            <a:br>
              <a:rPr lang="en-ZA" dirty="0"/>
            </a:b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12</a:t>
            </a:fld>
            <a:endParaRPr dirty="0"/>
          </a:p>
        </p:txBody>
      </p:sp>
      <p:sp>
        <p:nvSpPr>
          <p:cNvPr id="2" name="TextBox 1"/>
          <p:cNvSpPr txBox="1"/>
          <p:nvPr/>
        </p:nvSpPr>
        <p:spPr>
          <a:xfrm>
            <a:off x="442913" y="1592263"/>
            <a:ext cx="10829925" cy="523220"/>
          </a:xfrm>
          <a:prstGeom prst="rect">
            <a:avLst/>
          </a:prstGeom>
          <a:noFill/>
        </p:spPr>
        <p:txBody>
          <a:bodyPr wrap="square" rtlCol="0">
            <a:spAutoFit/>
          </a:bodyPr>
          <a:lstStyle/>
          <a:p>
            <a:pPr defTabSz="882240">
              <a:defRPr/>
            </a:pPr>
            <a:r>
              <a:rPr lang="en-ZA" sz="1600" b="1" dirty="0" smtClean="0">
                <a:solidFill>
                  <a:schemeClr val="accent1"/>
                </a:solidFill>
              </a:rPr>
              <a:t>How </a:t>
            </a:r>
            <a:r>
              <a:rPr lang="en-ZA" sz="1600" b="1" dirty="0">
                <a:solidFill>
                  <a:schemeClr val="accent1"/>
                </a:solidFill>
              </a:rPr>
              <a:t>confident are you about your organisation's prospects for revenue growth over the next 3 years?</a:t>
            </a:r>
          </a:p>
          <a:p>
            <a:endParaRPr lang="en-ZA" sz="1200" dirty="0">
              <a:solidFill>
                <a:schemeClr val="accent1"/>
              </a:solidFill>
            </a:endParaRPr>
          </a:p>
        </p:txBody>
      </p:sp>
      <p:graphicFrame>
        <p:nvGraphicFramePr>
          <p:cNvPr id="8" name="Chart 7"/>
          <p:cNvGraphicFramePr>
            <a:graphicFrameLocks/>
          </p:cNvGraphicFramePr>
          <p:nvPr>
            <p:extLst>
              <p:ext uri="{D42A27DB-BD31-4B8C-83A1-F6EECF244321}">
                <p14:modId xmlns:p14="http://schemas.microsoft.com/office/powerpoint/2010/main" val="2325379091"/>
              </p:ext>
            </p:extLst>
          </p:nvPr>
        </p:nvGraphicFramePr>
        <p:xfrm>
          <a:off x="0" y="1661652"/>
          <a:ext cx="11749087" cy="4510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5154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03"/>
          <p:cNvSpPr txBox="1">
            <a:spLocks noGrp="1"/>
          </p:cNvSpPr>
          <p:nvPr>
            <p:ph type="title"/>
          </p:nvPr>
        </p:nvSpPr>
        <p:spPr>
          <a:xfrm>
            <a:off x="3323774" y="1501956"/>
            <a:ext cx="2113126" cy="256426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4000"/>
              <a:buFont typeface="Arial"/>
              <a:buNone/>
            </a:pPr>
            <a:r>
              <a:rPr lang="en-GB" dirty="0" smtClean="0">
                <a:latin typeface="+mj-lt"/>
              </a:rPr>
              <a:t>Looking inside out for growth</a:t>
            </a:r>
            <a:endParaRPr dirty="0">
              <a:latin typeface="+mj-lt"/>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0620" r="22111"/>
          <a:stretch/>
        </p:blipFill>
        <p:spPr>
          <a:xfrm>
            <a:off x="5299179" y="0"/>
            <a:ext cx="6933019" cy="6858000"/>
          </a:xfrm>
          <a:prstGeom prst="rect">
            <a:avLst/>
          </a:prstGeom>
        </p:spPr>
      </p:pic>
      <p:sp>
        <p:nvSpPr>
          <p:cNvPr id="8" name="Google Shape;576;p87"/>
          <p:cNvSpPr txBox="1">
            <a:spLocks/>
          </p:cNvSpPr>
          <p:nvPr/>
        </p:nvSpPr>
        <p:spPr>
          <a:xfrm>
            <a:off x="698552" y="428625"/>
            <a:ext cx="4344987" cy="4788310"/>
          </a:xfrm>
          <a:prstGeom prst="rect">
            <a:avLst/>
          </a:prstGeom>
          <a:noFill/>
          <a:ln>
            <a:noFill/>
          </a:ln>
        </p:spPr>
        <p:txBody>
          <a:bodyPr spcFirstLastPara="1" vert="horz" wrap="none" lIns="0" tIns="0" rIns="0" bIns="0" rtlCol="0" anchor="b" anchorCtr="0">
            <a:noAutofit/>
          </a:bodyPr>
          <a:lstStyle>
            <a:lvl1pPr marL="0" indent="0" algn="l" defTabSz="914400" rtl="0" eaLnBrk="1" latinLnBrk="0" hangingPunct="1">
              <a:lnSpc>
                <a:spcPct val="95000"/>
              </a:lnSpc>
              <a:spcBef>
                <a:spcPts val="0"/>
              </a:spcBef>
              <a:spcAft>
                <a:spcPts val="0"/>
              </a:spcAft>
              <a:buFont typeface="Arial" panose="020B0604020202020204" pitchFamily="34" charset="0"/>
              <a:buNone/>
              <a:defRPr sz="65000" b="0" kern="1200">
                <a:solidFill>
                  <a:schemeClr val="bg1"/>
                </a:solidFill>
                <a:latin typeface="+mn-lt"/>
                <a:ea typeface="+mn-ea"/>
                <a:cs typeface="+mn-cs"/>
              </a:defRPr>
            </a:lvl1pPr>
            <a:lvl2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2pPr>
            <a:lvl3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3pPr>
            <a:lvl4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4pPr>
            <a:lvl5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5pPr>
            <a:lvl6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6pPr>
            <a:lvl7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7pPr>
            <a:lvl8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8pPr>
            <a:lvl9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9pPr>
          </a:lstStyle>
          <a:p>
            <a:pPr>
              <a:buClr>
                <a:schemeClr val="lt1"/>
              </a:buClr>
              <a:buSzPts val="65000"/>
              <a:buFont typeface="Arial"/>
              <a:buNone/>
            </a:pPr>
            <a:r>
              <a:rPr lang="en-GB" sz="37700" dirty="0" smtClean="0">
                <a:solidFill>
                  <a:schemeClr val="lt1"/>
                </a:solidFill>
                <a:latin typeface="+mj-lt"/>
                <a:ea typeface="Arial"/>
                <a:cs typeface="Arial"/>
                <a:sym typeface="Arial"/>
              </a:rPr>
              <a:t>3</a:t>
            </a:r>
            <a:endParaRPr lang="en-GB" sz="37700" dirty="0">
              <a:latin typeface="+mj-lt"/>
            </a:endParaRPr>
          </a:p>
        </p:txBody>
      </p:sp>
      <p:cxnSp>
        <p:nvCxnSpPr>
          <p:cNvPr id="9" name="Straight Connector 8"/>
          <p:cNvCxnSpPr/>
          <p:nvPr/>
        </p:nvCxnSpPr>
        <p:spPr>
          <a:xfrm>
            <a:off x="551936" y="934065"/>
            <a:ext cx="11571238" cy="0"/>
          </a:xfrm>
          <a:prstGeom prst="line">
            <a:avLst/>
          </a:prstGeom>
          <a:ln w="174625" cap="sq">
            <a:solidFill>
              <a:schemeClr val="bg1"/>
            </a:solidFill>
          </a:ln>
        </p:spPr>
        <p:style>
          <a:lnRef idx="1">
            <a:schemeClr val="accent1"/>
          </a:lnRef>
          <a:fillRef idx="0">
            <a:schemeClr val="accent1"/>
          </a:fillRef>
          <a:effectRef idx="0">
            <a:schemeClr val="dk1"/>
          </a:effectRef>
          <a:fontRef idx="minor">
            <a:schemeClr val="lt1"/>
          </a:fontRef>
        </p:style>
      </p:cxnSp>
      <p:cxnSp>
        <p:nvCxnSpPr>
          <p:cNvPr id="10" name="Straight Connector 9"/>
          <p:cNvCxnSpPr/>
          <p:nvPr/>
        </p:nvCxnSpPr>
        <p:spPr>
          <a:xfrm>
            <a:off x="551936" y="934065"/>
            <a:ext cx="0" cy="6260997"/>
          </a:xfrm>
          <a:prstGeom prst="line">
            <a:avLst/>
          </a:prstGeom>
          <a:ln w="174625" cap="sq">
            <a:solidFill>
              <a:schemeClr val="bg1"/>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3258713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6" name="Rectangle 5"/>
          <p:cNvSpPr/>
          <p:nvPr/>
        </p:nvSpPr>
        <p:spPr>
          <a:xfrm>
            <a:off x="3971925" y="1592263"/>
            <a:ext cx="8220075" cy="5265737"/>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ZA" dirty="0"/>
              <a:t>SA CEOs are most concerned about political, social and economic threats</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14</a:t>
            </a:fld>
            <a:endParaRPr dirty="0"/>
          </a:p>
        </p:txBody>
      </p:sp>
      <p:sp>
        <p:nvSpPr>
          <p:cNvPr id="2" name="TextBox 1"/>
          <p:cNvSpPr txBox="1"/>
          <p:nvPr/>
        </p:nvSpPr>
        <p:spPr>
          <a:xfrm>
            <a:off x="442913" y="1622067"/>
            <a:ext cx="3529012" cy="1815882"/>
          </a:xfrm>
          <a:prstGeom prst="rect">
            <a:avLst/>
          </a:prstGeom>
          <a:noFill/>
        </p:spPr>
        <p:txBody>
          <a:bodyPr wrap="square" rtlCol="0">
            <a:spAutoFit/>
          </a:bodyPr>
          <a:lstStyle/>
          <a:p>
            <a:r>
              <a:rPr lang="en-ZA" sz="1600" b="1" dirty="0">
                <a:solidFill>
                  <a:schemeClr val="accent1"/>
                </a:solidFill>
              </a:rPr>
              <a:t>How concerned are you, if at all, </a:t>
            </a:r>
            <a:r>
              <a:rPr lang="en-ZA" sz="1600" b="1" dirty="0" smtClean="0">
                <a:solidFill>
                  <a:schemeClr val="accent1"/>
                </a:solidFill>
              </a:rPr>
              <a:t>about each </a:t>
            </a:r>
            <a:r>
              <a:rPr lang="en-ZA" sz="1600" b="1" dirty="0">
                <a:solidFill>
                  <a:schemeClr val="accent1"/>
                </a:solidFill>
              </a:rPr>
              <a:t>of these potential </a:t>
            </a:r>
            <a:r>
              <a:rPr lang="en-ZA" sz="1600" b="1" dirty="0" smtClean="0">
                <a:solidFill>
                  <a:schemeClr val="accent1"/>
                </a:solidFill>
              </a:rPr>
              <a:t>economic, policy</a:t>
            </a:r>
            <a:r>
              <a:rPr lang="en-ZA" sz="1600" b="1" dirty="0">
                <a:solidFill>
                  <a:schemeClr val="accent1"/>
                </a:solidFill>
              </a:rPr>
              <a:t>, social, environmental, </a:t>
            </a:r>
            <a:r>
              <a:rPr lang="en-ZA" sz="1600" b="1" dirty="0" smtClean="0">
                <a:solidFill>
                  <a:schemeClr val="accent1"/>
                </a:solidFill>
              </a:rPr>
              <a:t>and business </a:t>
            </a:r>
            <a:r>
              <a:rPr lang="en-ZA" sz="1600" b="1" dirty="0">
                <a:solidFill>
                  <a:schemeClr val="accent1"/>
                </a:solidFill>
              </a:rPr>
              <a:t>threats to your </a:t>
            </a:r>
            <a:r>
              <a:rPr lang="en-ZA" sz="1600" b="1" dirty="0" smtClean="0">
                <a:solidFill>
                  <a:schemeClr val="accent1"/>
                </a:solidFill>
              </a:rPr>
              <a:t>organisation’s growth </a:t>
            </a:r>
            <a:r>
              <a:rPr lang="en-ZA" sz="1600" b="1" dirty="0">
                <a:solidFill>
                  <a:schemeClr val="accent1"/>
                </a:solidFill>
              </a:rPr>
              <a:t>prospects? </a:t>
            </a:r>
            <a:r>
              <a:rPr lang="en-ZA" sz="1600" b="1" dirty="0" smtClean="0">
                <a:solidFill>
                  <a:schemeClr val="accent1"/>
                </a:solidFill>
              </a:rPr>
              <a:t>(CEOs extremely concerned)</a:t>
            </a:r>
            <a:endParaRPr lang="en-ZA" sz="1100" b="1" dirty="0">
              <a:solidFill>
                <a:schemeClr val="accent1"/>
              </a:solidFill>
            </a:endParaRPr>
          </a:p>
        </p:txBody>
      </p:sp>
      <p:graphicFrame>
        <p:nvGraphicFramePr>
          <p:cNvPr id="7" name="Chart 6"/>
          <p:cNvGraphicFramePr>
            <a:graphicFrameLocks/>
          </p:cNvGraphicFramePr>
          <p:nvPr>
            <p:extLst>
              <p:ext uri="{D42A27DB-BD31-4B8C-83A1-F6EECF244321}">
                <p14:modId xmlns:p14="http://schemas.microsoft.com/office/powerpoint/2010/main" val="3327752185"/>
              </p:ext>
            </p:extLst>
          </p:nvPr>
        </p:nvGraphicFramePr>
        <p:xfrm>
          <a:off x="3971924" y="1592263"/>
          <a:ext cx="7777164" cy="5260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1441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6" name="Rectangle 5"/>
          <p:cNvSpPr/>
          <p:nvPr/>
        </p:nvSpPr>
        <p:spPr>
          <a:xfrm>
            <a:off x="3971925" y="1592263"/>
            <a:ext cx="8220075" cy="5265737"/>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ZA" dirty="0" smtClean="0"/>
              <a:t>But some things weren’t much better a year ago and some things were worse</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15</a:t>
            </a:fld>
            <a:endParaRPr dirty="0"/>
          </a:p>
        </p:txBody>
      </p:sp>
      <p:sp>
        <p:nvSpPr>
          <p:cNvPr id="2" name="TextBox 1"/>
          <p:cNvSpPr txBox="1"/>
          <p:nvPr/>
        </p:nvSpPr>
        <p:spPr>
          <a:xfrm>
            <a:off x="442913" y="1572906"/>
            <a:ext cx="3529012" cy="1815882"/>
          </a:xfrm>
          <a:prstGeom prst="rect">
            <a:avLst/>
          </a:prstGeom>
          <a:noFill/>
        </p:spPr>
        <p:txBody>
          <a:bodyPr wrap="square" rtlCol="0">
            <a:spAutoFit/>
          </a:bodyPr>
          <a:lstStyle/>
          <a:p>
            <a:r>
              <a:rPr lang="en-ZA" sz="1600" b="1" dirty="0">
                <a:solidFill>
                  <a:schemeClr val="accent1"/>
                </a:solidFill>
              </a:rPr>
              <a:t>How concerned are you, if at all, </a:t>
            </a:r>
            <a:r>
              <a:rPr lang="en-ZA" sz="1600" b="1" dirty="0" smtClean="0">
                <a:solidFill>
                  <a:schemeClr val="accent1"/>
                </a:solidFill>
              </a:rPr>
              <a:t>about each </a:t>
            </a:r>
            <a:r>
              <a:rPr lang="en-ZA" sz="1600" b="1" dirty="0">
                <a:solidFill>
                  <a:schemeClr val="accent1"/>
                </a:solidFill>
              </a:rPr>
              <a:t>of these potential </a:t>
            </a:r>
            <a:r>
              <a:rPr lang="en-ZA" sz="1600" b="1" dirty="0" smtClean="0">
                <a:solidFill>
                  <a:schemeClr val="accent1"/>
                </a:solidFill>
              </a:rPr>
              <a:t>economic, policy</a:t>
            </a:r>
            <a:r>
              <a:rPr lang="en-ZA" sz="1600" b="1" dirty="0">
                <a:solidFill>
                  <a:schemeClr val="accent1"/>
                </a:solidFill>
              </a:rPr>
              <a:t>, social, environmental, </a:t>
            </a:r>
            <a:r>
              <a:rPr lang="en-ZA" sz="1600" b="1" dirty="0" smtClean="0">
                <a:solidFill>
                  <a:schemeClr val="accent1"/>
                </a:solidFill>
              </a:rPr>
              <a:t>and business </a:t>
            </a:r>
            <a:r>
              <a:rPr lang="en-ZA" sz="1600" b="1" dirty="0">
                <a:solidFill>
                  <a:schemeClr val="accent1"/>
                </a:solidFill>
              </a:rPr>
              <a:t>threats to your </a:t>
            </a:r>
            <a:r>
              <a:rPr lang="en-ZA" sz="1600" b="1" dirty="0" smtClean="0">
                <a:solidFill>
                  <a:schemeClr val="accent1"/>
                </a:solidFill>
              </a:rPr>
              <a:t>organisation’s growth </a:t>
            </a:r>
            <a:r>
              <a:rPr lang="en-ZA" sz="1600" b="1" dirty="0">
                <a:solidFill>
                  <a:schemeClr val="accent1"/>
                </a:solidFill>
              </a:rPr>
              <a:t>prospects? </a:t>
            </a:r>
            <a:r>
              <a:rPr lang="en-ZA" sz="1600" b="1" dirty="0" smtClean="0">
                <a:solidFill>
                  <a:schemeClr val="accent1"/>
                </a:solidFill>
              </a:rPr>
              <a:t>(SA CEOs extremely concerned)</a:t>
            </a:r>
            <a:endParaRPr lang="en-ZA" sz="1100" b="1" dirty="0">
              <a:solidFill>
                <a:schemeClr val="accent1"/>
              </a:solidFill>
            </a:endParaRPr>
          </a:p>
        </p:txBody>
      </p:sp>
      <p:graphicFrame>
        <p:nvGraphicFramePr>
          <p:cNvPr id="9" name="Chart 8"/>
          <p:cNvGraphicFramePr>
            <a:graphicFrameLocks/>
          </p:cNvGraphicFramePr>
          <p:nvPr>
            <p:extLst>
              <p:ext uri="{D42A27DB-BD31-4B8C-83A1-F6EECF244321}">
                <p14:modId xmlns:p14="http://schemas.microsoft.com/office/powerpoint/2010/main" val="2989842216"/>
              </p:ext>
            </p:extLst>
          </p:nvPr>
        </p:nvGraphicFramePr>
        <p:xfrm>
          <a:off x="4410544" y="1516401"/>
          <a:ext cx="7560000" cy="54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9327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ZA" dirty="0"/>
              <a:t>CEOs appear </a:t>
            </a:r>
            <a:r>
              <a:rPr lang="en-ZA" dirty="0" smtClean="0"/>
              <a:t>less </a:t>
            </a:r>
            <a:r>
              <a:rPr lang="en-ZA" dirty="0"/>
              <a:t>certain </a:t>
            </a:r>
            <a:r>
              <a:rPr lang="en-ZA" dirty="0" smtClean="0"/>
              <a:t>about their </a:t>
            </a:r>
            <a:r>
              <a:rPr lang="en-ZA" dirty="0"/>
              <a:t>expansion plans outside </a:t>
            </a:r>
            <a:r>
              <a:rPr lang="en-ZA" dirty="0" smtClean="0"/>
              <a:t>their home </a:t>
            </a:r>
            <a:r>
              <a:rPr lang="en-ZA" dirty="0"/>
              <a:t>markets</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16</a:t>
            </a:fld>
            <a:endParaRPr dirty="0"/>
          </a:p>
        </p:txBody>
      </p:sp>
      <p:sp>
        <p:nvSpPr>
          <p:cNvPr id="2" name="TextBox 1"/>
          <p:cNvSpPr txBox="1"/>
          <p:nvPr/>
        </p:nvSpPr>
        <p:spPr>
          <a:xfrm>
            <a:off x="442913" y="1592263"/>
            <a:ext cx="10829925" cy="646331"/>
          </a:xfrm>
          <a:prstGeom prst="rect">
            <a:avLst/>
          </a:prstGeom>
          <a:noFill/>
        </p:spPr>
        <p:txBody>
          <a:bodyPr wrap="square" rtlCol="0">
            <a:spAutoFit/>
          </a:bodyPr>
          <a:lstStyle/>
          <a:p>
            <a:r>
              <a:rPr lang="en-ZA" b="1" dirty="0" smtClean="0">
                <a:solidFill>
                  <a:schemeClr val="accent1"/>
                </a:solidFill>
              </a:rPr>
              <a:t>Which </a:t>
            </a:r>
            <a:r>
              <a:rPr lang="en-ZA" b="1" dirty="0">
                <a:solidFill>
                  <a:schemeClr val="accent1"/>
                </a:solidFill>
              </a:rPr>
              <a:t>three territories, excluding the territory in which you are based, do you consider most important for your organisation’s overall growth prospects over the next 12 months?</a:t>
            </a:r>
            <a:endParaRPr lang="en-ZA" sz="1200" b="1" dirty="0">
              <a:solidFill>
                <a:schemeClr val="accent1"/>
              </a:solidFill>
            </a:endParaRPr>
          </a:p>
        </p:txBody>
      </p:sp>
      <p:graphicFrame>
        <p:nvGraphicFramePr>
          <p:cNvPr id="7" name="Chart 6"/>
          <p:cNvGraphicFramePr>
            <a:graphicFrameLocks/>
          </p:cNvGraphicFramePr>
          <p:nvPr>
            <p:extLst>
              <p:ext uri="{D42A27DB-BD31-4B8C-83A1-F6EECF244321}">
                <p14:modId xmlns:p14="http://schemas.microsoft.com/office/powerpoint/2010/main" val="2981320128"/>
              </p:ext>
            </p:extLst>
          </p:nvPr>
        </p:nvGraphicFramePr>
        <p:xfrm>
          <a:off x="1" y="2763023"/>
          <a:ext cx="12191999" cy="340917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8699501" y="4096804"/>
            <a:ext cx="1092200" cy="183663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2519668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6" name="Rectangle 5"/>
          <p:cNvSpPr/>
          <p:nvPr/>
        </p:nvSpPr>
        <p:spPr>
          <a:xfrm>
            <a:off x="3971925" y="1592263"/>
            <a:ext cx="8220075" cy="5265737"/>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ZA" dirty="0"/>
              <a:t>Faced with the </a:t>
            </a:r>
            <a:r>
              <a:rPr lang="en-ZA" dirty="0" smtClean="0"/>
              <a:t>tough realities, organisations </a:t>
            </a:r>
            <a:r>
              <a:rPr lang="en-ZA" dirty="0"/>
              <a:t>are turning </a:t>
            </a:r>
            <a:r>
              <a:rPr lang="en-ZA" dirty="0" smtClean="0"/>
              <a:t>inward to </a:t>
            </a:r>
            <a:r>
              <a:rPr lang="en-ZA" dirty="0"/>
              <a:t>drive revenue growth</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17</a:t>
            </a:fld>
            <a:endParaRPr dirty="0"/>
          </a:p>
        </p:txBody>
      </p:sp>
      <p:sp>
        <p:nvSpPr>
          <p:cNvPr id="2" name="TextBox 1"/>
          <p:cNvSpPr txBox="1"/>
          <p:nvPr/>
        </p:nvSpPr>
        <p:spPr>
          <a:xfrm>
            <a:off x="407194" y="1592263"/>
            <a:ext cx="3600451" cy="1323439"/>
          </a:xfrm>
          <a:prstGeom prst="rect">
            <a:avLst/>
          </a:prstGeom>
          <a:noFill/>
        </p:spPr>
        <p:txBody>
          <a:bodyPr wrap="square" rtlCol="0">
            <a:spAutoFit/>
          </a:bodyPr>
          <a:lstStyle/>
          <a:p>
            <a:r>
              <a:rPr lang="en-ZA" sz="1600" b="1" dirty="0" smtClean="0">
                <a:solidFill>
                  <a:schemeClr val="accent1"/>
                </a:solidFill>
              </a:rPr>
              <a:t>Which </a:t>
            </a:r>
            <a:r>
              <a:rPr lang="en-ZA" sz="1600" b="1" dirty="0">
                <a:solidFill>
                  <a:schemeClr val="accent1"/>
                </a:solidFill>
              </a:rPr>
              <a:t>of the following activities, if any, </a:t>
            </a:r>
            <a:r>
              <a:rPr lang="en-ZA" sz="1600" b="1" dirty="0" smtClean="0">
                <a:solidFill>
                  <a:schemeClr val="accent1"/>
                </a:solidFill>
              </a:rPr>
              <a:t>are you </a:t>
            </a:r>
            <a:r>
              <a:rPr lang="en-ZA" sz="1600" b="1" dirty="0">
                <a:solidFill>
                  <a:schemeClr val="accent1"/>
                </a:solidFill>
              </a:rPr>
              <a:t>planning in the next 12 months in </a:t>
            </a:r>
            <a:r>
              <a:rPr lang="en-ZA" sz="1600" b="1" dirty="0" smtClean="0">
                <a:solidFill>
                  <a:schemeClr val="accent1"/>
                </a:solidFill>
              </a:rPr>
              <a:t>order to </a:t>
            </a:r>
            <a:r>
              <a:rPr lang="en-ZA" sz="1600" b="1" dirty="0">
                <a:solidFill>
                  <a:schemeClr val="accent1"/>
                </a:solidFill>
              </a:rPr>
              <a:t>drive revenue growth?</a:t>
            </a:r>
          </a:p>
          <a:p>
            <a:r>
              <a:rPr lang="en-ZA" sz="1600" b="1" dirty="0" smtClean="0">
                <a:solidFill>
                  <a:schemeClr val="accent1"/>
                </a:solidFill>
              </a:rPr>
              <a:t> </a:t>
            </a:r>
            <a:endParaRPr lang="en-ZA" sz="1600" b="1" dirty="0">
              <a:solidFill>
                <a:schemeClr val="accent1"/>
              </a:solidFill>
            </a:endParaRPr>
          </a:p>
        </p:txBody>
      </p:sp>
      <p:graphicFrame>
        <p:nvGraphicFramePr>
          <p:cNvPr id="7" name="Chart 6"/>
          <p:cNvGraphicFramePr>
            <a:graphicFrameLocks/>
          </p:cNvGraphicFramePr>
          <p:nvPr>
            <p:extLst>
              <p:ext uri="{D42A27DB-BD31-4B8C-83A1-F6EECF244321}">
                <p14:modId xmlns:p14="http://schemas.microsoft.com/office/powerpoint/2010/main" val="81485851"/>
              </p:ext>
            </p:extLst>
          </p:nvPr>
        </p:nvGraphicFramePr>
        <p:xfrm>
          <a:off x="4327524" y="1517649"/>
          <a:ext cx="7421563" cy="5207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8464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71"/>
        <p:cNvGrpSpPr/>
        <p:nvPr/>
      </p:nvGrpSpPr>
      <p:grpSpPr>
        <a:xfrm>
          <a:off x="0" y="0"/>
          <a:ext cx="0" cy="0"/>
          <a:chOff x="0" y="0"/>
          <a:chExt cx="0" cy="0"/>
        </a:xfrm>
      </p:grpSpPr>
      <p:sp>
        <p:nvSpPr>
          <p:cNvPr id="1072" name="Google Shape;1072;p121"/>
          <p:cNvSpPr txBox="1">
            <a:spLocks noGrp="1"/>
          </p:cNvSpPr>
          <p:nvPr>
            <p:ph type="title"/>
          </p:nvPr>
        </p:nvSpPr>
        <p:spPr>
          <a:xfrm>
            <a:off x="2975429" y="1528193"/>
            <a:ext cx="3416071" cy="2564265"/>
          </a:xfrm>
          <a:prstGeom prst="rect">
            <a:avLst/>
          </a:prstGeom>
          <a:noFill/>
          <a:ln>
            <a:noFill/>
          </a:ln>
        </p:spPr>
        <p:txBody>
          <a:bodyPr spcFirstLastPara="1" wrap="square" lIns="0" tIns="0" rIns="0" bIns="0" anchor="t" anchorCtr="0">
            <a:noAutofit/>
          </a:bodyPr>
          <a:lstStyle/>
          <a:p>
            <a:r>
              <a:rPr lang="en-ZA" dirty="0" smtClean="0">
                <a:latin typeface="+mj-lt"/>
              </a:rPr>
              <a:t>Mind </a:t>
            </a:r>
            <a:r>
              <a:rPr lang="en-ZA" dirty="0">
                <a:latin typeface="+mj-lt"/>
              </a:rPr>
              <a:t>the information</a:t>
            </a:r>
            <a:br>
              <a:rPr lang="en-ZA" dirty="0">
                <a:latin typeface="+mj-lt"/>
              </a:rPr>
            </a:br>
            <a:r>
              <a:rPr lang="en-ZA" dirty="0">
                <a:latin typeface="+mj-lt"/>
              </a:rPr>
              <a:t>and skills gaps</a:t>
            </a:r>
            <a:br>
              <a:rPr lang="en-ZA" dirty="0">
                <a:latin typeface="+mj-lt"/>
              </a:rPr>
            </a:br>
            <a:endParaRPr dirty="0">
              <a:latin typeface="+mj-lt"/>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488" r="18950"/>
          <a:stretch/>
        </p:blipFill>
        <p:spPr>
          <a:xfrm>
            <a:off x="6574971" y="0"/>
            <a:ext cx="5617029" cy="6858000"/>
          </a:xfrm>
          <a:prstGeom prst="rect">
            <a:avLst/>
          </a:prstGeom>
        </p:spPr>
      </p:pic>
      <p:sp>
        <p:nvSpPr>
          <p:cNvPr id="9" name="Google Shape;576;p87"/>
          <p:cNvSpPr txBox="1">
            <a:spLocks/>
          </p:cNvSpPr>
          <p:nvPr/>
        </p:nvSpPr>
        <p:spPr>
          <a:xfrm>
            <a:off x="698552" y="428625"/>
            <a:ext cx="4344987" cy="4788310"/>
          </a:xfrm>
          <a:prstGeom prst="rect">
            <a:avLst/>
          </a:prstGeom>
          <a:noFill/>
          <a:ln>
            <a:noFill/>
          </a:ln>
        </p:spPr>
        <p:txBody>
          <a:bodyPr spcFirstLastPara="1" vert="horz" wrap="none" lIns="0" tIns="0" rIns="0" bIns="0" rtlCol="0" anchor="b" anchorCtr="0">
            <a:noAutofit/>
          </a:bodyPr>
          <a:lstStyle>
            <a:lvl1pPr marL="0" indent="0" algn="l" defTabSz="914400" rtl="0" eaLnBrk="1" latinLnBrk="0" hangingPunct="1">
              <a:lnSpc>
                <a:spcPct val="95000"/>
              </a:lnSpc>
              <a:spcBef>
                <a:spcPts val="0"/>
              </a:spcBef>
              <a:spcAft>
                <a:spcPts val="0"/>
              </a:spcAft>
              <a:buFont typeface="Arial" panose="020B0604020202020204" pitchFamily="34" charset="0"/>
              <a:buNone/>
              <a:defRPr sz="65000" b="0" kern="1200">
                <a:solidFill>
                  <a:schemeClr val="bg1"/>
                </a:solidFill>
                <a:latin typeface="+mn-lt"/>
                <a:ea typeface="+mn-ea"/>
                <a:cs typeface="+mn-cs"/>
              </a:defRPr>
            </a:lvl1pPr>
            <a:lvl2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2pPr>
            <a:lvl3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3pPr>
            <a:lvl4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4pPr>
            <a:lvl5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5pPr>
            <a:lvl6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6pPr>
            <a:lvl7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7pPr>
            <a:lvl8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8pPr>
            <a:lvl9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9pPr>
          </a:lstStyle>
          <a:p>
            <a:pPr>
              <a:buClr>
                <a:schemeClr val="lt1"/>
              </a:buClr>
              <a:buSzPts val="65000"/>
              <a:buFont typeface="Arial"/>
              <a:buNone/>
            </a:pPr>
            <a:r>
              <a:rPr lang="en-GB" sz="37700" dirty="0" smtClean="0">
                <a:solidFill>
                  <a:schemeClr val="lt1"/>
                </a:solidFill>
                <a:latin typeface="+mj-lt"/>
                <a:ea typeface="Arial"/>
                <a:cs typeface="Arial"/>
                <a:sym typeface="Arial"/>
              </a:rPr>
              <a:t>4</a:t>
            </a:r>
            <a:endParaRPr lang="en-GB" sz="37700" dirty="0">
              <a:latin typeface="+mj-lt"/>
            </a:endParaRPr>
          </a:p>
        </p:txBody>
      </p:sp>
      <p:cxnSp>
        <p:nvCxnSpPr>
          <p:cNvPr id="10" name="Straight Connector 9"/>
          <p:cNvCxnSpPr/>
          <p:nvPr/>
        </p:nvCxnSpPr>
        <p:spPr>
          <a:xfrm>
            <a:off x="551936" y="934065"/>
            <a:ext cx="11571238" cy="0"/>
          </a:xfrm>
          <a:prstGeom prst="line">
            <a:avLst/>
          </a:prstGeom>
          <a:ln w="174625" cap="sq">
            <a:solidFill>
              <a:schemeClr val="bg1"/>
            </a:solidFill>
          </a:ln>
        </p:spPr>
        <p:style>
          <a:lnRef idx="1">
            <a:schemeClr val="accent1"/>
          </a:lnRef>
          <a:fillRef idx="0">
            <a:schemeClr val="accent1"/>
          </a:fillRef>
          <a:effectRef idx="0">
            <a:schemeClr val="dk1"/>
          </a:effectRef>
          <a:fontRef idx="minor">
            <a:schemeClr val="lt1"/>
          </a:fontRef>
        </p:style>
      </p:cxnSp>
      <p:cxnSp>
        <p:nvCxnSpPr>
          <p:cNvPr id="11" name="Straight Connector 10"/>
          <p:cNvCxnSpPr/>
          <p:nvPr/>
        </p:nvCxnSpPr>
        <p:spPr>
          <a:xfrm>
            <a:off x="551936" y="934065"/>
            <a:ext cx="0" cy="6260997"/>
          </a:xfrm>
          <a:prstGeom prst="line">
            <a:avLst/>
          </a:prstGeom>
          <a:ln w="174625" cap="sq">
            <a:solidFill>
              <a:schemeClr val="bg1"/>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3324165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2" name="Rectangle 1"/>
          <p:cNvSpPr/>
          <p:nvPr/>
        </p:nvSpPr>
        <p:spPr>
          <a:xfrm>
            <a:off x="3971925" y="1592263"/>
            <a:ext cx="8220075" cy="5265737"/>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ZA" dirty="0" smtClean="0"/>
              <a:t>Technological advances and demographic shifts are having most transformational impact</a:t>
            </a:r>
            <a:r>
              <a:rPr lang="en-ZA" dirty="0"/>
              <a:t/>
            </a:r>
            <a:br>
              <a:rPr lang="en-ZA" dirty="0"/>
            </a:b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19</a:t>
            </a:fld>
            <a:endParaRPr dirty="0"/>
          </a:p>
        </p:txBody>
      </p:sp>
      <p:graphicFrame>
        <p:nvGraphicFramePr>
          <p:cNvPr id="7" name="Chart 6"/>
          <p:cNvGraphicFramePr>
            <a:graphicFrameLocks/>
          </p:cNvGraphicFramePr>
          <p:nvPr>
            <p:extLst>
              <p:ext uri="{D42A27DB-BD31-4B8C-83A1-F6EECF244321}">
                <p14:modId xmlns:p14="http://schemas.microsoft.com/office/powerpoint/2010/main" val="2221782178"/>
              </p:ext>
            </p:extLst>
          </p:nvPr>
        </p:nvGraphicFramePr>
        <p:xfrm>
          <a:off x="3762534" y="1496961"/>
          <a:ext cx="7986554" cy="455971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42912" y="1592263"/>
            <a:ext cx="3529013" cy="2123658"/>
          </a:xfrm>
          <a:prstGeom prst="rect">
            <a:avLst/>
          </a:prstGeom>
          <a:noFill/>
        </p:spPr>
        <p:txBody>
          <a:bodyPr wrap="square" rtlCol="0">
            <a:spAutoFit/>
          </a:bodyPr>
          <a:lstStyle/>
          <a:p>
            <a:r>
              <a:rPr lang="en-US" sz="1600" b="1" dirty="0" smtClean="0">
                <a:solidFill>
                  <a:schemeClr val="tx2"/>
                </a:solidFill>
              </a:rPr>
              <a:t>Looking back on the past </a:t>
            </a:r>
            <a:r>
              <a:rPr lang="en-US" sz="1600" b="1" dirty="0">
                <a:solidFill>
                  <a:schemeClr val="tx2"/>
                </a:solidFill>
              </a:rPr>
              <a:t>five years, please rank the top three global trends from the following list, which you believe have transformed your business the </a:t>
            </a:r>
            <a:r>
              <a:rPr lang="en-US" sz="1600" b="1" dirty="0" smtClean="0">
                <a:solidFill>
                  <a:schemeClr val="tx2"/>
                </a:solidFill>
              </a:rPr>
              <a:t>most (summary ranked top 3)</a:t>
            </a:r>
            <a:endParaRPr lang="en-ZA" sz="1600" b="1" dirty="0">
              <a:solidFill>
                <a:schemeClr val="tx2"/>
              </a:solidFill>
            </a:endParaRPr>
          </a:p>
          <a:p>
            <a:endParaRPr lang="en-ZA" sz="1600" b="1" dirty="0" smtClean="0">
              <a:solidFill>
                <a:schemeClr val="tx2"/>
              </a:solidFill>
            </a:endParaRPr>
          </a:p>
          <a:p>
            <a:r>
              <a:rPr lang="en-ZA" sz="1600" b="1" dirty="0" smtClean="0">
                <a:solidFill>
                  <a:schemeClr val="tx2"/>
                </a:solidFill>
              </a:rPr>
              <a:t> </a:t>
            </a:r>
            <a:endParaRPr lang="en-ZA" sz="1600" b="1" dirty="0">
              <a:solidFill>
                <a:schemeClr val="tx2"/>
              </a:solidFill>
            </a:endParaRPr>
          </a:p>
        </p:txBody>
      </p:sp>
    </p:spTree>
    <p:extLst>
      <p:ext uri="{BB962C8B-B14F-4D97-AF65-F5344CB8AC3E}">
        <p14:creationId xmlns:p14="http://schemas.microsoft.com/office/powerpoint/2010/main" val="1363047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4"/>
          <p:cNvSpPr txBox="1"/>
          <p:nvPr/>
        </p:nvSpPr>
        <p:spPr>
          <a:xfrm>
            <a:off x="442914" y="640080"/>
            <a:ext cx="11306173" cy="1084898"/>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3200"/>
              <a:buFont typeface="Georgia"/>
              <a:buNone/>
            </a:pPr>
            <a:endParaRPr sz="3200" dirty="0">
              <a:solidFill>
                <a:schemeClr val="dk1"/>
              </a:solidFill>
              <a:latin typeface="Arial" panose="020B0604020202020204" pitchFamily="34" charset="0"/>
              <a:ea typeface="Georgia"/>
              <a:cs typeface="Arial" panose="020B0604020202020204" pitchFamily="34" charset="0"/>
              <a:sym typeface="Georgia"/>
            </a:endParaRPr>
          </a:p>
        </p:txBody>
      </p:sp>
      <p:sp>
        <p:nvSpPr>
          <p:cNvPr id="554" name="Google Shape;554;p84"/>
          <p:cNvSpPr txBox="1">
            <a:spLocks noGrp="1"/>
          </p:cNvSpPr>
          <p:nvPr>
            <p:ph idx="1"/>
          </p:nvPr>
        </p:nvSpPr>
        <p:spPr>
          <a:prstGeom prst="rect">
            <a:avLst/>
          </a:prstGeom>
          <a:noFill/>
          <a:ln>
            <a:noFill/>
          </a:ln>
        </p:spPr>
        <p:txBody>
          <a:bodyPr spcFirstLastPara="1" wrap="square" lIns="0" tIns="0" rIns="0" bIns="0" anchor="t" anchorCtr="0">
            <a:noAutofit/>
          </a:bodyPr>
          <a:lstStyle/>
          <a:p>
            <a:pPr marL="730250" lvl="0" indent="-730250" algn="l" rtl="0">
              <a:lnSpc>
                <a:spcPct val="90000"/>
              </a:lnSpc>
              <a:spcBef>
                <a:spcPts val="0"/>
              </a:spcBef>
              <a:spcAft>
                <a:spcPts val="0"/>
              </a:spcAft>
              <a:buClr>
                <a:schemeClr val="accent1"/>
              </a:buClr>
              <a:buSzPts val="2800"/>
              <a:buFont typeface="Georgia"/>
              <a:buAutoNum type="arabicPeriod"/>
              <a:tabLst>
                <a:tab pos="7354888" algn="l"/>
              </a:tabLst>
            </a:pPr>
            <a:r>
              <a:rPr lang="en-GB" dirty="0" smtClean="0">
                <a:latin typeface="Arial" panose="020B0604020202020204" pitchFamily="34" charset="0"/>
                <a:cs typeface="Arial" panose="020B0604020202020204" pitchFamily="34" charset="0"/>
              </a:rPr>
              <a:t>About the survey	</a:t>
            </a:r>
            <a:r>
              <a:rPr lang="en-GB" dirty="0" smtClean="0">
                <a:solidFill>
                  <a:schemeClr val="accent1"/>
                </a:solidFill>
                <a:latin typeface="Arial" panose="020B0604020202020204" pitchFamily="34" charset="0"/>
                <a:cs typeface="Arial" panose="020B0604020202020204" pitchFamily="34" charset="0"/>
              </a:rPr>
              <a:t>03</a:t>
            </a:r>
            <a:endParaRPr dirty="0">
              <a:latin typeface="Arial" panose="020B0604020202020204" pitchFamily="34" charset="0"/>
              <a:cs typeface="Arial" panose="020B0604020202020204" pitchFamily="34" charset="0"/>
            </a:endParaRPr>
          </a:p>
          <a:p>
            <a:pPr marL="730250" lvl="0" indent="-730250" algn="l" rtl="0">
              <a:lnSpc>
                <a:spcPct val="90000"/>
              </a:lnSpc>
              <a:spcBef>
                <a:spcPts val="600"/>
              </a:spcBef>
              <a:spcAft>
                <a:spcPts val="0"/>
              </a:spcAft>
              <a:buClr>
                <a:schemeClr val="accent1"/>
              </a:buClr>
              <a:buSzPts val="2800"/>
              <a:buFont typeface="Georgia"/>
              <a:buAutoNum type="arabicPeriod"/>
              <a:tabLst>
                <a:tab pos="7354888" algn="l"/>
              </a:tabLst>
            </a:pPr>
            <a:r>
              <a:rPr lang="en-GB" dirty="0" smtClean="0">
                <a:latin typeface="Arial" panose="020B0604020202020204" pitchFamily="34" charset="0"/>
                <a:cs typeface="Arial" panose="020B0604020202020204" pitchFamily="34" charset="0"/>
              </a:rPr>
              <a:t>Reality check</a:t>
            </a:r>
            <a:r>
              <a:rPr lang="en-GB" dirty="0">
                <a:latin typeface="Arial" panose="020B0604020202020204" pitchFamily="34" charset="0"/>
                <a:cs typeface="Arial" panose="020B0604020202020204" pitchFamily="34" charset="0"/>
              </a:rPr>
              <a:t>	</a:t>
            </a:r>
            <a:r>
              <a:rPr lang="en-GB" dirty="0" smtClean="0">
                <a:solidFill>
                  <a:schemeClr val="accent1"/>
                </a:solidFill>
                <a:latin typeface="Arial" panose="020B0604020202020204" pitchFamily="34" charset="0"/>
                <a:cs typeface="Arial" panose="020B0604020202020204" pitchFamily="34" charset="0"/>
              </a:rPr>
              <a:t>05</a:t>
            </a:r>
            <a:endParaRPr dirty="0">
              <a:latin typeface="Arial" panose="020B0604020202020204" pitchFamily="34" charset="0"/>
              <a:cs typeface="Arial" panose="020B0604020202020204" pitchFamily="34" charset="0"/>
            </a:endParaRPr>
          </a:p>
          <a:p>
            <a:pPr marL="730250" lvl="0" indent="-730250">
              <a:spcBef>
                <a:spcPts val="600"/>
              </a:spcBef>
              <a:tabLst>
                <a:tab pos="7354888" algn="l"/>
              </a:tabLst>
            </a:pPr>
            <a:r>
              <a:rPr lang="en-GB" dirty="0"/>
              <a:t>Looking inside out for growth</a:t>
            </a:r>
            <a:r>
              <a:rPr lang="en-GB" dirty="0">
                <a:latin typeface="Arial" panose="020B0604020202020204" pitchFamily="34" charset="0"/>
                <a:cs typeface="Arial" panose="020B0604020202020204" pitchFamily="34" charset="0"/>
              </a:rPr>
              <a:t>	</a:t>
            </a:r>
            <a:r>
              <a:rPr lang="en-GB" dirty="0" smtClean="0">
                <a:solidFill>
                  <a:schemeClr val="accent1"/>
                </a:solidFill>
                <a:latin typeface="Arial" panose="020B0604020202020204" pitchFamily="34" charset="0"/>
                <a:cs typeface="Arial" panose="020B0604020202020204" pitchFamily="34" charset="0"/>
              </a:rPr>
              <a:t>13</a:t>
            </a:r>
            <a:endParaRPr dirty="0">
              <a:latin typeface="Arial" panose="020B0604020202020204" pitchFamily="34" charset="0"/>
              <a:cs typeface="Arial" panose="020B0604020202020204" pitchFamily="34" charset="0"/>
            </a:endParaRPr>
          </a:p>
          <a:p>
            <a:pPr marL="730250" lvl="0" indent="-730250">
              <a:spcBef>
                <a:spcPts val="600"/>
              </a:spcBef>
              <a:tabLst>
                <a:tab pos="7354888" algn="l"/>
              </a:tabLst>
            </a:pPr>
            <a:r>
              <a:rPr lang="en-ZA" dirty="0"/>
              <a:t>Mind the </a:t>
            </a:r>
            <a:r>
              <a:rPr lang="en-ZA" dirty="0" smtClean="0"/>
              <a:t>information and </a:t>
            </a:r>
            <a:r>
              <a:rPr lang="en-ZA" dirty="0"/>
              <a:t>skills gaps </a:t>
            </a:r>
            <a:r>
              <a:rPr lang="en-GB" dirty="0">
                <a:latin typeface="Arial" panose="020B0604020202020204" pitchFamily="34" charset="0"/>
                <a:cs typeface="Arial" panose="020B0604020202020204" pitchFamily="34" charset="0"/>
              </a:rPr>
              <a:t>	</a:t>
            </a:r>
            <a:r>
              <a:rPr lang="en-GB" dirty="0" smtClean="0">
                <a:solidFill>
                  <a:schemeClr val="accent1"/>
                </a:solidFill>
                <a:latin typeface="Arial" panose="020B0604020202020204" pitchFamily="34" charset="0"/>
                <a:cs typeface="Arial" panose="020B0604020202020204" pitchFamily="34" charset="0"/>
              </a:rPr>
              <a:t>18</a:t>
            </a:r>
            <a:endParaRPr dirty="0">
              <a:latin typeface="Arial" panose="020B0604020202020204" pitchFamily="34" charset="0"/>
              <a:cs typeface="Arial" panose="020B0604020202020204" pitchFamily="34" charset="0"/>
            </a:endParaRPr>
          </a:p>
        </p:txBody>
      </p:sp>
      <p:sp>
        <p:nvSpPr>
          <p:cNvPr id="555" name="Google Shape;555;p8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200"/>
              <a:buFont typeface="Georgia"/>
              <a:buNone/>
            </a:pPr>
            <a:r>
              <a:rPr lang="en-GB" dirty="0">
                <a:cs typeface="Arial" panose="020B0604020202020204" pitchFamily="34" charset="0"/>
              </a:rPr>
              <a:t>Agenda</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556" name="Google Shape;556;p84"/>
          <p:cNvSpPr txBox="1">
            <a:spLocks noGrp="1"/>
          </p:cNvSpPr>
          <p:nvPr>
            <p:ph type="sldNum" sz="quarter" idx="11"/>
          </p:nvPr>
        </p:nvSpPr>
        <p:spPr>
          <a:xfrm>
            <a:off x="11769725" y="6400800"/>
            <a:ext cx="422275" cy="1365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latin typeface="Arial" panose="020B0604020202020204" pitchFamily="34" charset="0"/>
                <a:cs typeface="Arial" panose="020B0604020202020204" pitchFamily="34" charset="0"/>
              </a:rPr>
              <a:t>2</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469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1"/>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196264715"/>
              </p:ext>
            </p:extLst>
          </p:nvPr>
        </p:nvGraphicFramePr>
        <p:xfrm>
          <a:off x="-507999" y="2476500"/>
          <a:ext cx="13042900"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ZA" dirty="0" smtClean="0"/>
              <a:t>Despite massive investments CEOs still can’t access the data they need</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20</a:t>
            </a:fld>
            <a:endParaRPr dirty="0"/>
          </a:p>
        </p:txBody>
      </p:sp>
      <p:sp>
        <p:nvSpPr>
          <p:cNvPr id="2" name="TextBox 1"/>
          <p:cNvSpPr txBox="1"/>
          <p:nvPr/>
        </p:nvSpPr>
        <p:spPr>
          <a:xfrm>
            <a:off x="407193" y="1553170"/>
            <a:ext cx="11377613" cy="984885"/>
          </a:xfrm>
          <a:prstGeom prst="rect">
            <a:avLst/>
          </a:prstGeom>
          <a:noFill/>
        </p:spPr>
        <p:txBody>
          <a:bodyPr wrap="square" rtlCol="0">
            <a:spAutoFit/>
          </a:bodyPr>
          <a:lstStyle>
            <a:defPPr marR="0" lvl="0" algn="l" rtl="0">
              <a:lnSpc>
                <a:spcPct val="100000"/>
              </a:lnSpc>
              <a:spcBef>
                <a:spcPts val="0"/>
              </a:spcBef>
              <a:spcAft>
                <a:spcPts val="0"/>
              </a:spcAft>
            </a:defPPr>
            <a:lvl1pPr>
              <a:defRPr b="1">
                <a:solidFill>
                  <a:schemeClr val="bg2"/>
                </a:solidFill>
              </a:defRPr>
            </a:lvl1pPr>
          </a:lstStyle>
          <a:p>
            <a:pPr>
              <a:spcAft>
                <a:spcPts val="1200"/>
              </a:spcAft>
            </a:pPr>
            <a:r>
              <a:rPr lang="en-US" sz="1600" dirty="0" smtClean="0">
                <a:solidFill>
                  <a:schemeClr val="tx2"/>
                </a:solidFill>
              </a:rPr>
              <a:t>Thinking </a:t>
            </a:r>
            <a:r>
              <a:rPr lang="en-US" sz="1600" dirty="0">
                <a:solidFill>
                  <a:schemeClr val="tx2"/>
                </a:solidFill>
              </a:rPr>
              <a:t>about the data that you personally use to make decisions about the long-term success and durability of your business, how important is data about the following? (summary critical/important) </a:t>
            </a:r>
            <a:endParaRPr lang="en-US" sz="1600" dirty="0" smtClean="0">
              <a:solidFill>
                <a:schemeClr val="tx2"/>
              </a:solidFill>
            </a:endParaRPr>
          </a:p>
          <a:p>
            <a:r>
              <a:rPr lang="en-US" sz="1600" dirty="0" smtClean="0">
                <a:solidFill>
                  <a:schemeClr val="tx2"/>
                </a:solidFill>
              </a:rPr>
              <a:t>How </a:t>
            </a:r>
            <a:r>
              <a:rPr lang="en-US" sz="1600" dirty="0">
                <a:solidFill>
                  <a:schemeClr val="tx2"/>
                </a:solidFill>
              </a:rPr>
              <a:t>adequate is the data that your do receive? (summary 'comprehensive')</a:t>
            </a:r>
          </a:p>
        </p:txBody>
      </p:sp>
      <p:graphicFrame>
        <p:nvGraphicFramePr>
          <p:cNvPr id="10" name="Chart 9"/>
          <p:cNvGraphicFramePr>
            <a:graphicFrameLocks/>
          </p:cNvGraphicFramePr>
          <p:nvPr>
            <p:extLst>
              <p:ext uri="{D42A27DB-BD31-4B8C-83A1-F6EECF244321}">
                <p14:modId xmlns:p14="http://schemas.microsoft.com/office/powerpoint/2010/main" val="1093035623"/>
              </p:ext>
            </p:extLst>
          </p:nvPr>
        </p:nvGraphicFramePr>
        <p:xfrm>
          <a:off x="-767080" y="2408952"/>
          <a:ext cx="13091160" cy="38923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6530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6" name="Rectangle 5"/>
          <p:cNvSpPr/>
          <p:nvPr/>
        </p:nvSpPr>
        <p:spPr>
          <a:xfrm>
            <a:off x="3971925" y="1592263"/>
            <a:ext cx="8220075" cy="5265737"/>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ZA" dirty="0" smtClean="0"/>
              <a:t>Diagnosing the absence of data</a:t>
            </a:r>
            <a:r>
              <a:rPr lang="en-ZA" dirty="0"/>
              <a:t/>
            </a:r>
            <a:br>
              <a:rPr lang="en-ZA" dirty="0"/>
            </a:b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21</a:t>
            </a:fld>
            <a:endParaRPr dirty="0"/>
          </a:p>
        </p:txBody>
      </p:sp>
      <p:sp>
        <p:nvSpPr>
          <p:cNvPr id="2" name="TextBox 1"/>
          <p:cNvSpPr txBox="1"/>
          <p:nvPr/>
        </p:nvSpPr>
        <p:spPr>
          <a:xfrm>
            <a:off x="407193" y="1592263"/>
            <a:ext cx="3564732" cy="1323439"/>
          </a:xfrm>
          <a:prstGeom prst="rect">
            <a:avLst/>
          </a:prstGeom>
          <a:noFill/>
        </p:spPr>
        <p:txBody>
          <a:bodyPr wrap="square" rtlCol="0">
            <a:spAutoFit/>
          </a:bodyPr>
          <a:lstStyle/>
          <a:p>
            <a:pPr>
              <a:defRPr sz="1440" b="0"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r>
              <a:rPr lang="en-US" sz="1600" b="1" kern="1200" dirty="0" smtClean="0">
                <a:solidFill>
                  <a:schemeClr val="accent1"/>
                </a:solidFill>
                <a:latin typeface="Arial" panose="020B0604020202020204" pitchFamily="34" charset="0"/>
                <a:ea typeface="+mn-ea"/>
                <a:cs typeface="Arial" panose="020B0604020202020204" pitchFamily="34" charset="0"/>
              </a:rPr>
              <a:t>What </a:t>
            </a:r>
            <a:r>
              <a:rPr lang="en-US" sz="1600" b="1" kern="1200" dirty="0">
                <a:solidFill>
                  <a:schemeClr val="accent1"/>
                </a:solidFill>
                <a:latin typeface="Arial" panose="020B0604020202020204" pitchFamily="34" charset="0"/>
                <a:ea typeface="+mn-ea"/>
                <a:cs typeface="Arial" panose="020B0604020202020204" pitchFamily="34" charset="0"/>
              </a:rPr>
              <a:t>are the primary reasons that the data you receive is not adequate or that you do not receive the information?</a:t>
            </a:r>
          </a:p>
          <a:p>
            <a:pPr>
              <a:defRPr sz="1440" b="0"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endParaRPr lang="en-US" sz="1600" kern="1200" dirty="0">
              <a:solidFill>
                <a:schemeClr val="accent1"/>
              </a:solidFill>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677840969"/>
              </p:ext>
            </p:extLst>
          </p:nvPr>
        </p:nvGraphicFramePr>
        <p:xfrm>
          <a:off x="3971925" y="1592263"/>
          <a:ext cx="9815098" cy="51428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7437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7" name="Rectangle 6"/>
          <p:cNvSpPr/>
          <p:nvPr/>
        </p:nvSpPr>
        <p:spPr>
          <a:xfrm>
            <a:off x="3971925" y="1592263"/>
            <a:ext cx="8220075" cy="5265737"/>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ZA" dirty="0"/>
              <a:t>The skills gap is a </a:t>
            </a:r>
            <a:r>
              <a:rPr lang="en-ZA" dirty="0" smtClean="0"/>
              <a:t>significant </a:t>
            </a:r>
            <a:r>
              <a:rPr lang="en-ZA" dirty="0"/>
              <a:t>pain </a:t>
            </a:r>
            <a:r>
              <a:rPr lang="en-ZA" dirty="0" smtClean="0"/>
              <a:t>point, impeding </a:t>
            </a:r>
            <a:r>
              <a:rPr lang="en-ZA" dirty="0"/>
              <a:t>innovation and </a:t>
            </a:r>
            <a:r>
              <a:rPr lang="en-ZA" dirty="0" smtClean="0"/>
              <a:t>prompting higher </a:t>
            </a:r>
            <a:r>
              <a:rPr lang="en-ZA" dirty="0"/>
              <a:t>people costs</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22</a:t>
            </a:fld>
            <a:endParaRPr dirty="0"/>
          </a:p>
        </p:txBody>
      </p:sp>
      <p:sp>
        <p:nvSpPr>
          <p:cNvPr id="2" name="TextBox 1"/>
          <p:cNvSpPr txBox="1"/>
          <p:nvPr/>
        </p:nvSpPr>
        <p:spPr>
          <a:xfrm>
            <a:off x="442913" y="1602403"/>
            <a:ext cx="3600450" cy="1569660"/>
          </a:xfrm>
          <a:prstGeom prst="rect">
            <a:avLst/>
          </a:prstGeom>
          <a:noFill/>
        </p:spPr>
        <p:txBody>
          <a:bodyPr wrap="square" rtlCol="0">
            <a:spAutoFit/>
          </a:bodyPr>
          <a:lstStyle/>
          <a:p>
            <a:r>
              <a:rPr lang="en-ZA" sz="1600" b="1" dirty="0" smtClean="0">
                <a:solidFill>
                  <a:schemeClr val="accent1"/>
                </a:solidFill>
              </a:rPr>
              <a:t>What </a:t>
            </a:r>
            <a:r>
              <a:rPr lang="en-ZA" sz="1600" b="1" dirty="0">
                <a:solidFill>
                  <a:schemeClr val="accent1"/>
                </a:solidFill>
              </a:rPr>
              <a:t>impact is ‘availability of </a:t>
            </a:r>
            <a:r>
              <a:rPr lang="en-ZA" sz="1600" b="1" dirty="0" smtClean="0">
                <a:solidFill>
                  <a:schemeClr val="accent1"/>
                </a:solidFill>
              </a:rPr>
              <a:t>key skills</a:t>
            </a:r>
            <a:r>
              <a:rPr lang="en-ZA" sz="1600" b="1" dirty="0">
                <a:solidFill>
                  <a:schemeClr val="accent1"/>
                </a:solidFill>
              </a:rPr>
              <a:t>’ having on your </a:t>
            </a:r>
            <a:r>
              <a:rPr lang="en-ZA" sz="1600" b="1" dirty="0" smtClean="0">
                <a:solidFill>
                  <a:schemeClr val="accent1"/>
                </a:solidFill>
              </a:rPr>
              <a:t>organisation’s growth </a:t>
            </a:r>
            <a:r>
              <a:rPr lang="en-ZA" sz="1600" b="1" dirty="0">
                <a:solidFill>
                  <a:schemeClr val="accent1"/>
                </a:solidFill>
              </a:rPr>
              <a:t>prospects? (asked of </a:t>
            </a:r>
            <a:r>
              <a:rPr lang="en-ZA" sz="1600" b="1" dirty="0" smtClean="0">
                <a:solidFill>
                  <a:schemeClr val="accent1"/>
                </a:solidFill>
              </a:rPr>
              <a:t>those ‘extremely concerned</a:t>
            </a:r>
            <a:r>
              <a:rPr lang="en-ZA" sz="1600" b="1" dirty="0">
                <a:solidFill>
                  <a:schemeClr val="accent1"/>
                </a:solidFill>
              </a:rPr>
              <a:t>’ </a:t>
            </a:r>
            <a:r>
              <a:rPr lang="en-ZA" sz="1600" b="1" dirty="0" smtClean="0">
                <a:solidFill>
                  <a:schemeClr val="accent1"/>
                </a:solidFill>
              </a:rPr>
              <a:t>about availability </a:t>
            </a:r>
            <a:r>
              <a:rPr lang="en-ZA" sz="1600" b="1" dirty="0">
                <a:solidFill>
                  <a:schemeClr val="accent1"/>
                </a:solidFill>
              </a:rPr>
              <a:t>of key skills) </a:t>
            </a:r>
          </a:p>
        </p:txBody>
      </p:sp>
      <p:graphicFrame>
        <p:nvGraphicFramePr>
          <p:cNvPr id="6" name="Chart 5"/>
          <p:cNvGraphicFramePr>
            <a:graphicFrameLocks/>
          </p:cNvGraphicFramePr>
          <p:nvPr>
            <p:extLst>
              <p:ext uri="{D42A27DB-BD31-4B8C-83A1-F6EECF244321}">
                <p14:modId xmlns:p14="http://schemas.microsoft.com/office/powerpoint/2010/main" val="858303410"/>
              </p:ext>
            </p:extLst>
          </p:nvPr>
        </p:nvGraphicFramePr>
        <p:xfrm>
          <a:off x="4327525" y="1700981"/>
          <a:ext cx="7421563" cy="4836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3745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6" name="Rectangle 5"/>
          <p:cNvSpPr/>
          <p:nvPr/>
        </p:nvSpPr>
        <p:spPr>
          <a:xfrm>
            <a:off x="3971925" y="1592263"/>
            <a:ext cx="8220075" cy="5265737"/>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ZA" dirty="0" smtClean="0"/>
              <a:t>Retraining and establishing a strong pipeline are </a:t>
            </a:r>
            <a:r>
              <a:rPr lang="en-ZA" dirty="0"/>
              <a:t>favoured to bridge </a:t>
            </a:r>
            <a:r>
              <a:rPr lang="en-ZA" dirty="0" smtClean="0"/>
              <a:t>the skills gap</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23</a:t>
            </a:fld>
            <a:endParaRPr dirty="0"/>
          </a:p>
        </p:txBody>
      </p:sp>
      <p:sp>
        <p:nvSpPr>
          <p:cNvPr id="2" name="TextBox 1"/>
          <p:cNvSpPr txBox="1"/>
          <p:nvPr/>
        </p:nvSpPr>
        <p:spPr>
          <a:xfrm>
            <a:off x="442914" y="1598117"/>
            <a:ext cx="3529012" cy="830997"/>
          </a:xfrm>
          <a:prstGeom prst="rect">
            <a:avLst/>
          </a:prstGeom>
          <a:noFill/>
        </p:spPr>
        <p:txBody>
          <a:bodyPr wrap="square" rtlCol="0">
            <a:spAutoFit/>
          </a:bodyPr>
          <a:lstStyle/>
          <a:p>
            <a:r>
              <a:rPr lang="en-ZA" sz="1600" b="1" dirty="0" smtClean="0">
                <a:solidFill>
                  <a:schemeClr val="accent1"/>
                </a:solidFill>
              </a:rPr>
              <a:t>Which </a:t>
            </a:r>
            <a:r>
              <a:rPr lang="en-ZA" sz="1600" b="1" dirty="0">
                <a:solidFill>
                  <a:schemeClr val="accent1"/>
                </a:solidFill>
              </a:rPr>
              <a:t>of these is </a:t>
            </a:r>
            <a:r>
              <a:rPr lang="en-ZA" sz="1600" b="1" dirty="0" smtClean="0">
                <a:solidFill>
                  <a:schemeClr val="accent1"/>
                </a:solidFill>
              </a:rPr>
              <a:t>the most </a:t>
            </a:r>
            <a:r>
              <a:rPr lang="en-ZA" sz="1600" b="1" dirty="0">
                <a:solidFill>
                  <a:schemeClr val="accent1"/>
                </a:solidFill>
              </a:rPr>
              <a:t>important to </a:t>
            </a:r>
            <a:r>
              <a:rPr lang="en-ZA" sz="1600" b="1" dirty="0" smtClean="0">
                <a:solidFill>
                  <a:schemeClr val="accent1"/>
                </a:solidFill>
              </a:rPr>
              <a:t>close a </a:t>
            </a:r>
            <a:r>
              <a:rPr lang="en-ZA" sz="1600" b="1" dirty="0">
                <a:solidFill>
                  <a:schemeClr val="accent1"/>
                </a:solidFill>
              </a:rPr>
              <a:t>potential skills gap </a:t>
            </a:r>
            <a:r>
              <a:rPr lang="en-ZA" sz="1600" b="1" dirty="0" smtClean="0">
                <a:solidFill>
                  <a:schemeClr val="accent1"/>
                </a:solidFill>
              </a:rPr>
              <a:t>in your </a:t>
            </a:r>
            <a:r>
              <a:rPr lang="en-ZA" sz="1600" b="1" dirty="0">
                <a:solidFill>
                  <a:schemeClr val="accent1"/>
                </a:solidFill>
              </a:rPr>
              <a:t>organisation?</a:t>
            </a:r>
          </a:p>
        </p:txBody>
      </p:sp>
      <p:graphicFrame>
        <p:nvGraphicFramePr>
          <p:cNvPr id="7" name="Chart 6"/>
          <p:cNvGraphicFramePr>
            <a:graphicFrameLocks/>
          </p:cNvGraphicFramePr>
          <p:nvPr>
            <p:extLst>
              <p:ext uri="{D42A27DB-BD31-4B8C-83A1-F6EECF244321}">
                <p14:modId xmlns:p14="http://schemas.microsoft.com/office/powerpoint/2010/main" val="4231254605"/>
              </p:ext>
            </p:extLst>
          </p:nvPr>
        </p:nvGraphicFramePr>
        <p:xfrm>
          <a:off x="4327525" y="1692174"/>
          <a:ext cx="9123004" cy="4480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3427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5" name="Google Shape;1105;p124"/>
          <p:cNvSpPr txBox="1">
            <a:spLocks noGrp="1"/>
          </p:cNvSpPr>
          <p:nvPr>
            <p:ph type="title"/>
          </p:nvPr>
        </p:nvSpPr>
        <p:spPr>
          <a:xfrm>
            <a:off x="442913" y="432001"/>
            <a:ext cx="11377613" cy="1387274"/>
          </a:xfrm>
          <a:prstGeom prst="rect">
            <a:avLst/>
          </a:prstGeom>
          <a:noFill/>
          <a:ln>
            <a:noFill/>
          </a:ln>
        </p:spPr>
        <p:txBody>
          <a:bodyPr spcFirstLastPara="1" wrap="square" lIns="0" tIns="0" rIns="0" bIns="0" anchor="t" anchorCtr="0">
            <a:noAutofit/>
          </a:bodyPr>
          <a:lstStyle/>
          <a:p>
            <a:r>
              <a:rPr lang="en-ZA" dirty="0" smtClean="0"/>
              <a:t>SA CEOs recognise the potential impact of artificial intelligence </a:t>
            </a:r>
            <a:r>
              <a:rPr lang="en-ZA" b="1" dirty="0" smtClean="0">
                <a:latin typeface="Arial"/>
                <a:ea typeface="Arial"/>
                <a:cs typeface="Arial"/>
                <a:sym typeface="Arial"/>
              </a:rPr>
              <a:t/>
            </a:r>
            <a:br>
              <a:rPr lang="en-ZA" b="1" dirty="0" smtClean="0">
                <a:latin typeface="Arial"/>
                <a:ea typeface="Arial"/>
                <a:cs typeface="Arial"/>
                <a:sym typeface="Arial"/>
              </a:rPr>
            </a:b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24</a:t>
            </a:fld>
            <a:endParaRPr dirty="0"/>
          </a:p>
        </p:txBody>
      </p:sp>
      <p:sp>
        <p:nvSpPr>
          <p:cNvPr id="2" name="TextBox 1"/>
          <p:cNvSpPr txBox="1"/>
          <p:nvPr/>
        </p:nvSpPr>
        <p:spPr>
          <a:xfrm>
            <a:off x="442913" y="1602403"/>
            <a:ext cx="11377613" cy="584775"/>
          </a:xfrm>
          <a:prstGeom prst="rect">
            <a:avLst/>
          </a:prstGeom>
          <a:noFill/>
        </p:spPr>
        <p:txBody>
          <a:bodyPr wrap="square" rtlCol="0">
            <a:spAutoFit/>
          </a:bodyPr>
          <a:lstStyle/>
          <a:p>
            <a:r>
              <a:rPr lang="en-US" sz="1600" b="1" dirty="0" smtClean="0">
                <a:solidFill>
                  <a:schemeClr val="accent1"/>
                </a:solidFill>
              </a:rPr>
              <a:t>How </a:t>
            </a:r>
            <a:r>
              <a:rPr lang="en-US" sz="1600" b="1" dirty="0">
                <a:solidFill>
                  <a:schemeClr val="accent1"/>
                </a:solidFill>
              </a:rPr>
              <a:t>strongly do you agree or disagree that artificial intelligence (AI) </a:t>
            </a:r>
            <a:r>
              <a:rPr lang="en-US" sz="1600" b="1" dirty="0" smtClean="0">
                <a:solidFill>
                  <a:schemeClr val="accent1"/>
                </a:solidFill>
              </a:rPr>
              <a:t>will achieve the following:</a:t>
            </a:r>
            <a:endParaRPr lang="en-US" sz="1600" b="1" dirty="0">
              <a:solidFill>
                <a:schemeClr val="accent1"/>
              </a:solidFill>
            </a:endParaRPr>
          </a:p>
          <a:p>
            <a:endParaRPr lang="en-ZA" sz="1600" b="1" dirty="0">
              <a:solidFill>
                <a:schemeClr val="accent1"/>
              </a:solidFill>
            </a:endParaRPr>
          </a:p>
        </p:txBody>
      </p:sp>
      <p:graphicFrame>
        <p:nvGraphicFramePr>
          <p:cNvPr id="8" name="Chart 7"/>
          <p:cNvGraphicFramePr>
            <a:graphicFrameLocks/>
          </p:cNvGraphicFramePr>
          <p:nvPr>
            <p:extLst>
              <p:ext uri="{D42A27DB-BD31-4B8C-83A1-F6EECF244321}">
                <p14:modId xmlns:p14="http://schemas.microsoft.com/office/powerpoint/2010/main" val="628985699"/>
              </p:ext>
            </p:extLst>
          </p:nvPr>
        </p:nvGraphicFramePr>
        <p:xfrm>
          <a:off x="442912" y="2408277"/>
          <a:ext cx="11906404" cy="3884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478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ZA" dirty="0" smtClean="0"/>
              <a:t>Most CEOs taking a wait-and-see approach to AI</a:t>
            </a:r>
            <a:r>
              <a:rPr lang="en-ZA" b="1" dirty="0" smtClean="0">
                <a:latin typeface="Arial"/>
                <a:ea typeface="Arial"/>
                <a:cs typeface="Arial"/>
                <a:sym typeface="Arial"/>
              </a:rPr>
              <a:t/>
            </a:r>
            <a:br>
              <a:rPr lang="en-ZA" b="1" dirty="0" smtClean="0">
                <a:latin typeface="Arial"/>
                <a:ea typeface="Arial"/>
                <a:cs typeface="Arial"/>
                <a:sym typeface="Arial"/>
              </a:rPr>
            </a:b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25</a:t>
            </a:fld>
            <a:endParaRPr dirty="0"/>
          </a:p>
        </p:txBody>
      </p:sp>
      <p:sp>
        <p:nvSpPr>
          <p:cNvPr id="2" name="TextBox 1"/>
          <p:cNvSpPr txBox="1"/>
          <p:nvPr/>
        </p:nvSpPr>
        <p:spPr>
          <a:xfrm>
            <a:off x="442913" y="1592570"/>
            <a:ext cx="11377613" cy="584775"/>
          </a:xfrm>
          <a:prstGeom prst="rect">
            <a:avLst/>
          </a:prstGeom>
          <a:noFill/>
        </p:spPr>
        <p:txBody>
          <a:bodyPr wrap="square" rtlCol="0">
            <a:spAutoFit/>
          </a:bodyPr>
          <a:lstStyle/>
          <a:p>
            <a:r>
              <a:rPr lang="en-US" sz="1600" b="1" dirty="0" smtClean="0">
                <a:solidFill>
                  <a:schemeClr val="accent1"/>
                </a:solidFill>
              </a:rPr>
              <a:t>Please </a:t>
            </a:r>
            <a:r>
              <a:rPr lang="en-US" sz="1600" b="1" dirty="0">
                <a:solidFill>
                  <a:schemeClr val="accent1"/>
                </a:solidFill>
              </a:rPr>
              <a:t>select the statement that best applies to your </a:t>
            </a:r>
            <a:r>
              <a:rPr lang="en-US" sz="1600" b="1" dirty="0" smtClean="0">
                <a:solidFill>
                  <a:schemeClr val="accent1"/>
                </a:solidFill>
              </a:rPr>
              <a:t>organisation:</a:t>
            </a:r>
            <a:endParaRPr lang="en-US" sz="1600" b="1" dirty="0">
              <a:solidFill>
                <a:schemeClr val="accent1"/>
              </a:solidFill>
            </a:endParaRPr>
          </a:p>
          <a:p>
            <a:endParaRPr lang="en-ZA" sz="1600" b="1" dirty="0">
              <a:solidFill>
                <a:schemeClr val="accent1"/>
              </a:solidFill>
            </a:endParaRPr>
          </a:p>
        </p:txBody>
      </p:sp>
      <p:graphicFrame>
        <p:nvGraphicFramePr>
          <p:cNvPr id="8" name="Chart 7"/>
          <p:cNvGraphicFramePr>
            <a:graphicFrameLocks/>
          </p:cNvGraphicFramePr>
          <p:nvPr>
            <p:extLst>
              <p:ext uri="{D42A27DB-BD31-4B8C-83A1-F6EECF244321}">
                <p14:modId xmlns:p14="http://schemas.microsoft.com/office/powerpoint/2010/main" val="1620247914"/>
              </p:ext>
            </p:extLst>
          </p:nvPr>
        </p:nvGraphicFramePr>
        <p:xfrm>
          <a:off x="442913" y="2103438"/>
          <a:ext cx="11306175" cy="4297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8176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ZA" dirty="0" smtClean="0"/>
              <a:t>Business looking to government to help manage AI</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26</a:t>
            </a:fld>
            <a:endParaRPr dirty="0"/>
          </a:p>
        </p:txBody>
      </p:sp>
      <p:sp>
        <p:nvSpPr>
          <p:cNvPr id="2" name="TextBox 1"/>
          <p:cNvSpPr txBox="1"/>
          <p:nvPr/>
        </p:nvSpPr>
        <p:spPr>
          <a:xfrm>
            <a:off x="442913" y="1592263"/>
            <a:ext cx="11377613" cy="338554"/>
          </a:xfrm>
          <a:prstGeom prst="rect">
            <a:avLst/>
          </a:prstGeom>
          <a:noFill/>
        </p:spPr>
        <p:txBody>
          <a:bodyPr wrap="square" rtlCol="0">
            <a:spAutoFit/>
          </a:bodyPr>
          <a:lstStyle/>
          <a:p>
            <a:r>
              <a:rPr lang="en-ZA" sz="1600" b="1" dirty="0" smtClean="0">
                <a:solidFill>
                  <a:schemeClr val="accent1"/>
                </a:solidFill>
              </a:rPr>
              <a:t>How </a:t>
            </a:r>
            <a:r>
              <a:rPr lang="en-ZA" sz="1600" b="1" dirty="0">
                <a:solidFill>
                  <a:schemeClr val="accent1"/>
                </a:solidFill>
              </a:rPr>
              <a:t>strongly do you agree or disagree that governments should do the </a:t>
            </a:r>
            <a:r>
              <a:rPr lang="en-ZA" sz="1600" b="1" dirty="0" smtClean="0">
                <a:solidFill>
                  <a:schemeClr val="accent1"/>
                </a:solidFill>
              </a:rPr>
              <a:t>following:</a:t>
            </a:r>
            <a:endParaRPr lang="en-ZA" sz="1600" b="1" dirty="0">
              <a:solidFill>
                <a:schemeClr val="accent1"/>
              </a:solidFill>
            </a:endParaRPr>
          </a:p>
        </p:txBody>
      </p:sp>
      <p:graphicFrame>
        <p:nvGraphicFramePr>
          <p:cNvPr id="6" name="Chart 5"/>
          <p:cNvGraphicFramePr>
            <a:graphicFrameLocks/>
          </p:cNvGraphicFramePr>
          <p:nvPr>
            <p:extLst>
              <p:ext uri="{D42A27DB-BD31-4B8C-83A1-F6EECF244321}">
                <p14:modId xmlns:p14="http://schemas.microsoft.com/office/powerpoint/2010/main" val="3652074809"/>
              </p:ext>
            </p:extLst>
          </p:nvPr>
        </p:nvGraphicFramePr>
        <p:xfrm>
          <a:off x="442913" y="2103438"/>
          <a:ext cx="11680261" cy="4185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1530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136"/>
          <p:cNvSpPr txBox="1">
            <a:spLocks noGrp="1"/>
          </p:cNvSpPr>
          <p:nvPr>
            <p:ph type="ctrTitle"/>
          </p:nvPr>
        </p:nvSpPr>
        <p:spPr/>
        <p:txBody>
          <a:bodyPr/>
          <a:lstStyle/>
          <a:p>
            <a:pPr lvl="0"/>
            <a:r>
              <a:rPr lang="en-GB" dirty="0" smtClean="0"/>
              <a:t>Thank you</a:t>
            </a:r>
            <a:endParaRPr lang="en-GB" dirty="0"/>
          </a:p>
        </p:txBody>
      </p:sp>
      <p:sp>
        <p:nvSpPr>
          <p:cNvPr id="2" name="Text Placeholder 1"/>
          <p:cNvSpPr>
            <a:spLocks noGrp="1"/>
          </p:cNvSpPr>
          <p:nvPr>
            <p:ph type="body" sz="quarter" idx="10"/>
          </p:nvPr>
        </p:nvSpPr>
        <p:spPr/>
        <p:txBody>
          <a:bodyPr/>
          <a:lstStyle/>
          <a:p>
            <a:r>
              <a:rPr lang="en-ZA" dirty="0" smtClean="0"/>
              <a:t>© 2019 PwC. All rights reserved. Not for further distribution without the permission of PwC. “PwC” refers to the network of member firms of PricewaterhouseCoopers International Limited (PwCIL), or, as the context requires, individual member firms of the PwC network. Each member firm is a separate legal entity and does not act as agent of PwCIL or any other member firm. PwCIL does not provide any services to clients. PwCIL is not responsible or liable for the acts or omissions of any of its member firms nor can it control the exercise of their professional judgment or bind them in any way. No member firm is responsible or liable for the acts or omissions of any other member firm nor can it control the exercise of another member firm’s professional judgment or bind another member firm or PwCIL in any way.</a:t>
            </a:r>
          </a:p>
          <a:p>
            <a:endParaRPr lang="en-US" dirty="0"/>
          </a:p>
        </p:txBody>
      </p:sp>
    </p:spTree>
    <p:extLst>
      <p:ext uri="{BB962C8B-B14F-4D97-AF65-F5344CB8AC3E}">
        <p14:creationId xmlns:p14="http://schemas.microsoft.com/office/powerpoint/2010/main" val="45046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4074" r="19116"/>
          <a:stretch/>
        </p:blipFill>
        <p:spPr>
          <a:xfrm>
            <a:off x="5319252" y="0"/>
            <a:ext cx="6872748" cy="6858000"/>
          </a:xfrm>
          <a:prstGeom prst="rect">
            <a:avLst/>
          </a:prstGeom>
        </p:spPr>
      </p:pic>
      <p:sp>
        <p:nvSpPr>
          <p:cNvPr id="575" name="Google Shape;575;p87"/>
          <p:cNvSpPr txBox="1">
            <a:spLocks noGrp="1"/>
          </p:cNvSpPr>
          <p:nvPr>
            <p:ph type="title"/>
          </p:nvPr>
        </p:nvSpPr>
        <p:spPr>
          <a:xfrm>
            <a:off x="2552344" y="1478170"/>
            <a:ext cx="2393282" cy="256426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4000"/>
              <a:buFont typeface="Arial"/>
              <a:buNone/>
            </a:pPr>
            <a:r>
              <a:rPr lang="en-GB" dirty="0" smtClean="0">
                <a:latin typeface="+mj-lt"/>
              </a:rPr>
              <a:t>About the survey</a:t>
            </a:r>
            <a:endParaRPr dirty="0">
              <a:latin typeface="+mj-lt"/>
            </a:endParaRPr>
          </a:p>
        </p:txBody>
      </p:sp>
      <p:sp>
        <p:nvSpPr>
          <p:cNvPr id="576" name="Google Shape;576;p87"/>
          <p:cNvSpPr txBox="1">
            <a:spLocks noGrp="1"/>
          </p:cNvSpPr>
          <p:nvPr>
            <p:ph type="subTitle" idx="1"/>
          </p:nvPr>
        </p:nvSpPr>
        <p:spPr>
          <a:xfrm>
            <a:off x="698552" y="428625"/>
            <a:ext cx="4344987" cy="4788310"/>
          </a:xfrm>
          <a:prstGeom prst="rect">
            <a:avLst/>
          </a:prstGeom>
          <a:noFill/>
          <a:ln>
            <a:noFill/>
          </a:ln>
        </p:spPr>
        <p:txBody>
          <a:bodyPr spcFirstLastPara="1" wrap="none" lIns="0" tIns="0" rIns="0" bIns="0" anchor="b" anchorCtr="0">
            <a:noAutofit/>
          </a:bodyPr>
          <a:lstStyle/>
          <a:p>
            <a:pPr marL="0" marR="0" lvl="0" indent="0" algn="l" rtl="0">
              <a:lnSpc>
                <a:spcPct val="95000"/>
              </a:lnSpc>
              <a:spcBef>
                <a:spcPts val="0"/>
              </a:spcBef>
              <a:spcAft>
                <a:spcPts val="0"/>
              </a:spcAft>
              <a:buClr>
                <a:schemeClr val="lt1"/>
              </a:buClr>
              <a:buSzPts val="65000"/>
              <a:buFont typeface="Arial"/>
              <a:buNone/>
            </a:pPr>
            <a:r>
              <a:rPr lang="en-GB" sz="37700" i="0" u="none" strike="noStrike" cap="none" dirty="0" smtClean="0">
                <a:solidFill>
                  <a:schemeClr val="lt1"/>
                </a:solidFill>
                <a:latin typeface="+mj-lt"/>
                <a:ea typeface="Arial"/>
                <a:cs typeface="Arial"/>
                <a:sym typeface="Arial"/>
              </a:rPr>
              <a:t>1</a:t>
            </a:r>
            <a:endParaRPr sz="37700" dirty="0">
              <a:latin typeface="+mj-lt"/>
            </a:endParaRPr>
          </a:p>
        </p:txBody>
      </p:sp>
      <p:cxnSp>
        <p:nvCxnSpPr>
          <p:cNvPr id="5" name="Straight Connector 4"/>
          <p:cNvCxnSpPr/>
          <p:nvPr/>
        </p:nvCxnSpPr>
        <p:spPr>
          <a:xfrm>
            <a:off x="551936" y="934065"/>
            <a:ext cx="11571238" cy="0"/>
          </a:xfrm>
          <a:prstGeom prst="line">
            <a:avLst/>
          </a:prstGeom>
          <a:ln w="174625" cap="sq">
            <a:solidFill>
              <a:schemeClr val="bg1"/>
            </a:solidFill>
          </a:ln>
        </p:spPr>
        <p:style>
          <a:lnRef idx="1">
            <a:schemeClr val="accent1"/>
          </a:lnRef>
          <a:fillRef idx="0">
            <a:schemeClr val="accent1"/>
          </a:fillRef>
          <a:effectRef idx="0">
            <a:schemeClr val="dk1"/>
          </a:effectRef>
          <a:fontRef idx="minor">
            <a:schemeClr val="lt1"/>
          </a:fontRef>
        </p:style>
      </p:cxnSp>
      <p:cxnSp>
        <p:nvCxnSpPr>
          <p:cNvPr id="4" name="Straight Connector 3"/>
          <p:cNvCxnSpPr/>
          <p:nvPr/>
        </p:nvCxnSpPr>
        <p:spPr>
          <a:xfrm>
            <a:off x="551936" y="934065"/>
            <a:ext cx="0" cy="6260997"/>
          </a:xfrm>
          <a:prstGeom prst="line">
            <a:avLst/>
          </a:prstGeom>
          <a:ln w="174625" cap="sq">
            <a:solidFill>
              <a:schemeClr val="bg1"/>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634430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0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1800"/>
              <a:buNone/>
            </a:pPr>
            <a:r>
              <a:rPr lang="en-GB" dirty="0" smtClean="0"/>
              <a:t>Global</a:t>
            </a:r>
          </a:p>
          <a:p>
            <a:pPr marL="0" indent="0">
              <a:spcBef>
                <a:spcPct val="0"/>
              </a:spcBef>
              <a:spcAft>
                <a:spcPts val="1200"/>
              </a:spcAft>
              <a:buClr>
                <a:schemeClr val="bg1"/>
              </a:buClr>
              <a:defRPr/>
            </a:pPr>
            <a:r>
              <a:rPr lang="en-GB" b="0" dirty="0" smtClean="0">
                <a:solidFill>
                  <a:schemeClr val="tx1"/>
                </a:solidFill>
                <a:latin typeface="Arial" panose="020B0604020202020204" pitchFamily="34" charset="0"/>
                <a:cs typeface="Arial" panose="020B0604020202020204" pitchFamily="34" charset="0"/>
              </a:rPr>
              <a:t>1 378 interviews in 91 </a:t>
            </a:r>
            <a:r>
              <a:rPr lang="en-GB" b="0" dirty="0">
                <a:solidFill>
                  <a:schemeClr val="tx1"/>
                </a:solidFill>
                <a:latin typeface="Arial" panose="020B0604020202020204" pitchFamily="34" charset="0"/>
                <a:cs typeface="Arial" panose="020B0604020202020204" pitchFamily="34" charset="0"/>
              </a:rPr>
              <a:t>countries were conducted during the 4th quarter of 2017</a:t>
            </a:r>
            <a:r>
              <a:rPr lang="en-GB" b="0" dirty="0" smtClean="0">
                <a:solidFill>
                  <a:schemeClr val="tx1"/>
                </a:solidFill>
                <a:latin typeface="Arial" panose="020B0604020202020204" pitchFamily="34" charset="0"/>
                <a:cs typeface="Arial" panose="020B0604020202020204" pitchFamily="34" charset="0"/>
              </a:rPr>
              <a:t>.</a:t>
            </a:r>
          </a:p>
          <a:p>
            <a:pPr marL="285750" indent="-285750">
              <a:spcBef>
                <a:spcPct val="0"/>
              </a:spcBef>
              <a:spcAft>
                <a:spcPts val="1200"/>
              </a:spcAft>
              <a:buClr>
                <a:schemeClr val="bg2"/>
              </a:buClr>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48% in businesses with at least $1 billion revenue</a:t>
            </a:r>
            <a:endParaRPr lang="en-GB" dirty="0">
              <a:solidFill>
                <a:schemeClr val="tx1"/>
              </a:solidFill>
              <a:latin typeface="Arial" panose="020B0604020202020204" pitchFamily="34" charset="0"/>
              <a:cs typeface="Arial" panose="020B0604020202020204" pitchFamily="34" charset="0"/>
            </a:endParaRPr>
          </a:p>
          <a:p>
            <a:pPr marL="0" lvl="0" indent="0"/>
            <a:endParaRPr lang="en-GB" dirty="0" smtClean="0"/>
          </a:p>
          <a:p>
            <a:pPr marL="0" lvl="0" indent="0"/>
            <a:r>
              <a:rPr lang="en-GB" dirty="0" smtClean="0"/>
              <a:t>South </a:t>
            </a:r>
            <a:r>
              <a:rPr lang="en-GB" dirty="0"/>
              <a:t>Africa</a:t>
            </a:r>
          </a:p>
          <a:p>
            <a:pPr marL="0" lvl="0" indent="0"/>
            <a:r>
              <a:rPr lang="en-GB" b="0" dirty="0">
                <a:solidFill>
                  <a:schemeClr val="tx1"/>
                </a:solidFill>
                <a:latin typeface="Arial" panose="020B0604020202020204" pitchFamily="34" charset="0"/>
                <a:cs typeface="Arial" panose="020B0604020202020204" pitchFamily="34" charset="0"/>
              </a:rPr>
              <a:t>55 interviews with CEOs in South Africa, which are also included in global survey</a:t>
            </a:r>
            <a:r>
              <a:rPr lang="en-GB" b="0" dirty="0" smtClean="0">
                <a:solidFill>
                  <a:schemeClr val="tx1"/>
                </a:solidFill>
                <a:latin typeface="Arial" panose="020B0604020202020204" pitchFamily="34" charset="0"/>
                <a:cs typeface="Arial" panose="020B0604020202020204" pitchFamily="34" charset="0"/>
              </a:rPr>
              <a:t>.</a:t>
            </a:r>
          </a:p>
          <a:p>
            <a:pPr marL="0" lvl="0" indent="0"/>
            <a:endParaRPr lang="en-GB" b="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rPr>
              <a:t>60% in businesses with at least $100 million revenue</a:t>
            </a:r>
            <a:endParaRPr lang="en-GB" dirty="0">
              <a:solidFill>
                <a:schemeClr val="tx1"/>
              </a:solidFill>
            </a:endParaRPr>
          </a:p>
          <a:p>
            <a:pPr marL="0" lvl="0" indent="0"/>
            <a:endParaRPr lang="en-GB" sz="1600" b="0" dirty="0" smtClean="0">
              <a:solidFill>
                <a:schemeClr val="tx1"/>
              </a:solidFill>
              <a:latin typeface="Arial" panose="020B0604020202020204" pitchFamily="34" charset="0"/>
              <a:cs typeface="Arial" panose="020B0604020202020204" pitchFamily="34" charset="0"/>
            </a:endParaRPr>
          </a:p>
          <a:p>
            <a:pPr marL="0" indent="0"/>
            <a:endParaRPr lang="en-ZA" sz="1600" b="0" dirty="0">
              <a:solidFill>
                <a:schemeClr val="tx1"/>
              </a:solidFill>
            </a:endParaRPr>
          </a:p>
          <a:p>
            <a:pPr marL="0" indent="0"/>
            <a:endParaRPr lang="en-US" sz="1600" b="0" dirty="0">
              <a:solidFill>
                <a:schemeClr val="tx1"/>
              </a:solidFill>
            </a:endParaRPr>
          </a:p>
          <a:p>
            <a:pPr marL="0" lvl="0" indent="0"/>
            <a:endParaRPr lang="en-GB" sz="1600" b="0" dirty="0">
              <a:solidFill>
                <a:schemeClr val="tx1"/>
              </a:solidFill>
              <a:latin typeface="Arial" panose="020B0604020202020204" pitchFamily="34" charset="0"/>
              <a:cs typeface="Arial" panose="020B0604020202020204" pitchFamily="34" charset="0"/>
            </a:endParaRPr>
          </a:p>
          <a:p>
            <a:pPr marL="0" indent="0">
              <a:spcBef>
                <a:spcPct val="0"/>
              </a:spcBef>
              <a:spcAft>
                <a:spcPts val="1200"/>
              </a:spcAft>
              <a:buClr>
                <a:schemeClr val="bg1"/>
              </a:buClr>
              <a:defRPr/>
            </a:pPr>
            <a:endParaRPr lang="en-GB" sz="1600" b="0" dirty="0">
              <a:solidFill>
                <a:schemeClr val="tx1"/>
              </a:solidFill>
              <a:latin typeface="Arial" panose="020B0604020202020204" pitchFamily="34" charset="0"/>
              <a:cs typeface="Arial" panose="020B0604020202020204" pitchFamily="34" charset="0"/>
            </a:endParaRPr>
          </a:p>
          <a:p>
            <a:pPr marL="0" lvl="1" indent="0" algn="l" rtl="0">
              <a:lnSpc>
                <a:spcPct val="100000"/>
              </a:lnSpc>
              <a:spcBef>
                <a:spcPts val="1200"/>
              </a:spcBef>
              <a:spcAft>
                <a:spcPts val="0"/>
              </a:spcAft>
              <a:buClr>
                <a:schemeClr val="dk1"/>
              </a:buClr>
              <a:buSzPts val="1600"/>
              <a:buNone/>
            </a:pPr>
            <a:endParaRPr lang="en-GB" dirty="0"/>
          </a:p>
        </p:txBody>
      </p:sp>
      <p:sp>
        <p:nvSpPr>
          <p:cNvPr id="742" name="Google Shape;742;p107"/>
          <p:cNvSpPr txBox="1">
            <a:spLocks noGrp="1"/>
          </p:cNvSpPr>
          <p:nvPr>
            <p:ph type="body" idx="2"/>
          </p:nvPr>
        </p:nvSpPr>
        <p:spPr>
          <a:prstGeom prst="rect">
            <a:avLst/>
          </a:prstGeom>
          <a:noFill/>
          <a:ln>
            <a:noFill/>
          </a:ln>
        </p:spPr>
        <p:txBody>
          <a:bodyPr spcFirstLastPara="1" wrap="square" lIns="0" tIns="0" rIns="0" bIns="0" anchor="t" anchorCtr="0">
            <a:noAutofit/>
          </a:bodyPr>
          <a:lstStyle/>
          <a:p>
            <a:pPr marL="0" lvl="0" indent="0"/>
            <a:r>
              <a:rPr lang="en-GB" dirty="0" smtClean="0"/>
              <a:t>Methodology</a:t>
            </a:r>
          </a:p>
          <a:p>
            <a:pPr marL="285750" indent="-285750">
              <a:buFont typeface="Arial" panose="020B0604020202020204" pitchFamily="34" charset="0"/>
              <a:buChar char="•"/>
            </a:pPr>
            <a:r>
              <a:rPr lang="en-ZA" dirty="0">
                <a:solidFill>
                  <a:schemeClr val="tx1"/>
                </a:solidFill>
              </a:rPr>
              <a:t>Conducted in September and October of </a:t>
            </a:r>
            <a:r>
              <a:rPr lang="en-ZA" dirty="0" smtClean="0">
                <a:solidFill>
                  <a:schemeClr val="tx1"/>
                </a:solidFill>
              </a:rPr>
              <a:t>2018</a:t>
            </a:r>
          </a:p>
          <a:p>
            <a:pPr marL="0" indent="0"/>
            <a:endParaRPr lang="en-ZA" dirty="0">
              <a:solidFill>
                <a:schemeClr val="tx1"/>
              </a:solidFill>
            </a:endParaRPr>
          </a:p>
          <a:p>
            <a:pPr marL="285750" indent="-285750">
              <a:buFont typeface="Arial" panose="020B0604020202020204" pitchFamily="34" charset="0"/>
              <a:buChar char="•"/>
            </a:pPr>
            <a:r>
              <a:rPr lang="en-ZA" dirty="0">
                <a:solidFill>
                  <a:schemeClr val="tx1"/>
                </a:solidFill>
              </a:rPr>
              <a:t>Focus areas: Growth, data &amp; analytics, and artificial intelligence.</a:t>
            </a:r>
          </a:p>
          <a:p>
            <a:pPr marL="0" lvl="0" indent="0"/>
            <a:endParaRPr lang="en-GB" dirty="0"/>
          </a:p>
          <a:p>
            <a:pPr marL="0" lvl="0" indent="0"/>
            <a:r>
              <a:rPr lang="en-GB" b="0" dirty="0" smtClean="0">
                <a:solidFill>
                  <a:schemeClr val="tx1"/>
                </a:solidFill>
              </a:rPr>
              <a:t>The </a:t>
            </a:r>
            <a:r>
              <a:rPr lang="en-GB" b="0" dirty="0">
                <a:solidFill>
                  <a:schemeClr val="tx1"/>
                </a:solidFill>
              </a:rPr>
              <a:t>sample is weighted by national GDP to ensure that CEOs’ views are fairly represented across all major territories. The interviews were also spread across a range of industries</a:t>
            </a:r>
            <a:r>
              <a:rPr lang="en-GB" b="0" dirty="0" smtClean="0">
                <a:solidFill>
                  <a:schemeClr val="tx1"/>
                </a:solidFill>
              </a:rPr>
              <a:t>.</a:t>
            </a:r>
          </a:p>
          <a:p>
            <a:pPr marL="0" lvl="0" indent="0"/>
            <a:endParaRPr lang="en-GB" b="0" dirty="0" smtClean="0">
              <a:solidFill>
                <a:schemeClr val="tx1"/>
              </a:solidFill>
            </a:endParaRPr>
          </a:p>
          <a:p>
            <a:pPr marL="0" lvl="0" indent="0"/>
            <a:r>
              <a:rPr lang="en-GB" b="0" dirty="0" smtClean="0">
                <a:solidFill>
                  <a:schemeClr val="tx1"/>
                </a:solidFill>
              </a:rPr>
              <a:t>Surveys were conducted by telephone, face-to-face and online. All </a:t>
            </a:r>
            <a:r>
              <a:rPr lang="en-GB" b="0" dirty="0">
                <a:solidFill>
                  <a:schemeClr val="tx1"/>
                </a:solidFill>
              </a:rPr>
              <a:t>quantitative interviews were conducted on a confidential basis. </a:t>
            </a:r>
            <a:endParaRPr lang="en-GB" b="0" dirty="0" smtClean="0">
              <a:solidFill>
                <a:schemeClr val="tx1"/>
              </a:solidFill>
            </a:endParaRPr>
          </a:p>
          <a:p>
            <a:pPr marL="0" lvl="0" indent="0"/>
            <a:endParaRPr lang="en-GB" b="0" dirty="0" smtClean="0">
              <a:solidFill>
                <a:schemeClr val="tx1"/>
              </a:solidFill>
            </a:endParaRPr>
          </a:p>
          <a:p>
            <a:pPr marL="0" indent="0"/>
            <a:r>
              <a:rPr lang="en-GB" b="0" dirty="0">
                <a:solidFill>
                  <a:schemeClr val="tx1"/>
                </a:solidFill>
              </a:rPr>
              <a:t> </a:t>
            </a:r>
            <a:endParaRPr lang="en-US" b="0" dirty="0">
              <a:solidFill>
                <a:schemeClr val="tx1"/>
              </a:solidFill>
            </a:endParaRPr>
          </a:p>
          <a:p>
            <a:pPr marL="0" lvl="0" indent="0"/>
            <a:endParaRPr lang="en-GB" b="0" dirty="0">
              <a:solidFill>
                <a:schemeClr val="tx1"/>
              </a:solidFill>
              <a:latin typeface="Arial" panose="020B0604020202020204" pitchFamily="34" charset="0"/>
              <a:cs typeface="Arial" panose="020B0604020202020204" pitchFamily="34" charset="0"/>
            </a:endParaRPr>
          </a:p>
        </p:txBody>
      </p:sp>
      <p:sp>
        <p:nvSpPr>
          <p:cNvPr id="743" name="Google Shape;743;p10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200"/>
              <a:buFont typeface="Georgia"/>
              <a:buNone/>
            </a:pPr>
            <a:r>
              <a:rPr lang="en-GB" dirty="0" smtClean="0"/>
              <a:t>About the survey</a:t>
            </a:r>
            <a:endParaRPr dirty="0"/>
          </a:p>
        </p:txBody>
      </p:sp>
      <p:sp>
        <p:nvSpPr>
          <p:cNvPr id="744" name="Google Shape;744;p107"/>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4</a:t>
            </a:fld>
            <a:endParaRPr dirty="0"/>
          </a:p>
        </p:txBody>
      </p:sp>
      <p:sp>
        <p:nvSpPr>
          <p:cNvPr id="2" name="Rectangle 1"/>
          <p:cNvSpPr/>
          <p:nvPr/>
        </p:nvSpPr>
        <p:spPr>
          <a:xfrm>
            <a:off x="3764733" y="5364969"/>
            <a:ext cx="184730" cy="307777"/>
          </a:xfrm>
          <a:prstGeom prst="rect">
            <a:avLst/>
          </a:prstGeom>
        </p:spPr>
        <p:txBody>
          <a:bodyPr wrap="none">
            <a:spAutoFit/>
          </a:bodyPr>
          <a:lstStyle/>
          <a:p>
            <a:pPr algn="ctr" defTabSz="1018824">
              <a:defRPr/>
            </a:pPr>
            <a:endParaRPr lang="en-GB" b="1" dirty="0">
              <a:solidFill>
                <a:schemeClr val="tx1"/>
              </a:solidFill>
              <a:latin typeface="Georgia" pitchFamily="18" charset="0"/>
            </a:endParaRPr>
          </a:p>
        </p:txBody>
      </p:sp>
    </p:spTree>
    <p:extLst>
      <p:ext uri="{BB962C8B-B14F-4D97-AF65-F5344CB8AC3E}">
        <p14:creationId xmlns:p14="http://schemas.microsoft.com/office/powerpoint/2010/main" val="91830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ZA" dirty="0"/>
              <a:t>What </a:t>
            </a:r>
            <a:r>
              <a:rPr lang="en-ZA" dirty="0" smtClean="0"/>
              <a:t>do CEOs know about the future</a:t>
            </a:r>
            <a:r>
              <a:rPr lang="en-ZA" dirty="0"/>
              <a:t>?</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5</a:t>
            </a:fld>
            <a:endParaRPr dirty="0"/>
          </a:p>
        </p:txBody>
      </p:sp>
      <p:sp>
        <p:nvSpPr>
          <p:cNvPr id="7" name="Rectangle 6"/>
          <p:cNvSpPr/>
          <p:nvPr/>
        </p:nvSpPr>
        <p:spPr>
          <a:xfrm>
            <a:off x="442912" y="1591176"/>
            <a:ext cx="11279121" cy="584775"/>
          </a:xfrm>
          <a:prstGeom prst="rect">
            <a:avLst/>
          </a:prstGeom>
        </p:spPr>
        <p:txBody>
          <a:bodyPr wrap="square">
            <a:spAutoFit/>
          </a:bodyPr>
          <a:lstStyle/>
          <a:p>
            <a:pPr defTabSz="882082">
              <a:defRPr/>
            </a:pPr>
            <a:r>
              <a:rPr lang="en-US" sz="1600" b="1" kern="1200" dirty="0">
                <a:solidFill>
                  <a:schemeClr val="accent1"/>
                </a:solidFill>
              </a:rPr>
              <a:t>How confident are you about your organisation’s prospects for revenue growth over the next 12 months? </a:t>
            </a:r>
            <a:br>
              <a:rPr lang="en-US" sz="1600" b="1" kern="1200" dirty="0">
                <a:solidFill>
                  <a:schemeClr val="accent1"/>
                </a:solidFill>
              </a:rPr>
            </a:br>
            <a:r>
              <a:rPr lang="en-US" sz="1600" b="1" kern="1200" dirty="0">
                <a:solidFill>
                  <a:schemeClr val="accent1"/>
                </a:solidFill>
              </a:rPr>
              <a:t>(summary change in CEO confidence) </a:t>
            </a:r>
          </a:p>
        </p:txBody>
      </p:sp>
      <p:sp>
        <p:nvSpPr>
          <p:cNvPr id="13" name="Rectangle 12"/>
          <p:cNvSpPr/>
          <p:nvPr/>
        </p:nvSpPr>
        <p:spPr>
          <a:xfrm>
            <a:off x="9174392" y="3164479"/>
            <a:ext cx="1133554" cy="2695103"/>
          </a:xfrm>
          <a:prstGeom prst="rect">
            <a:avLst/>
          </a:prstGeom>
          <a:solidFill>
            <a:schemeClr val="tx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dirty="0"/>
          </a:p>
        </p:txBody>
      </p:sp>
      <p:graphicFrame>
        <p:nvGraphicFramePr>
          <p:cNvPr id="2" name="Object 14"/>
          <p:cNvGraphicFramePr>
            <a:graphicFrameLocks/>
          </p:cNvGraphicFramePr>
          <p:nvPr>
            <p:custDataLst>
              <p:tags r:id="rId1"/>
            </p:custDataLst>
            <p:extLst>
              <p:ext uri="{D42A27DB-BD31-4B8C-83A1-F6EECF244321}">
                <p14:modId xmlns:p14="http://schemas.microsoft.com/office/powerpoint/2010/main" val="1290756025"/>
              </p:ext>
            </p:extLst>
          </p:nvPr>
        </p:nvGraphicFramePr>
        <p:xfrm>
          <a:off x="812798" y="2175951"/>
          <a:ext cx="10514331" cy="3931998"/>
        </p:xfrm>
        <a:graphic>
          <a:graphicData uri="http://schemas.openxmlformats.org/drawingml/2006/chart">
            <c:chart xmlns:c="http://schemas.openxmlformats.org/drawingml/2006/chart" xmlns:r="http://schemas.openxmlformats.org/officeDocument/2006/relationships" r:id="rId18"/>
          </a:graphicData>
        </a:graphic>
      </p:graphicFrame>
      <p:sp>
        <p:nvSpPr>
          <p:cNvPr id="16" name="Text Placeholder 2"/>
          <p:cNvSpPr>
            <a:spLocks noGrp="1"/>
          </p:cNvSpPr>
          <p:nvPr>
            <p:custDataLst>
              <p:tags r:id="rId2"/>
            </p:custDataLst>
          </p:nvPr>
        </p:nvSpPr>
        <p:spPr bwMode="auto">
          <a:xfrm>
            <a:off x="8245475" y="6022975"/>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E82EAD41-B895-4241-AB4E-5263C919495B}" type="datetime'''''''''''''2''''''''''''''0''''''''''''''''''17'''''">
              <a:rPr lang="en-US" altLang="en-US" sz="1200">
                <a:sym typeface="+mn-lt"/>
              </a:rPr>
              <a:pPr/>
              <a:t>2017</a:t>
            </a:fld>
            <a:endParaRPr lang="en-US" sz="1200" dirty="0">
              <a:sym typeface="+mn-lt"/>
            </a:endParaRPr>
          </a:p>
        </p:txBody>
      </p:sp>
      <p:sp>
        <p:nvSpPr>
          <p:cNvPr id="17" name="Text Placeholder 2"/>
          <p:cNvSpPr>
            <a:spLocks noGrp="1"/>
          </p:cNvSpPr>
          <p:nvPr>
            <p:custDataLst>
              <p:tags r:id="rId3"/>
            </p:custDataLst>
          </p:nvPr>
        </p:nvSpPr>
        <p:spPr bwMode="auto">
          <a:xfrm>
            <a:off x="6721475" y="6022975"/>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7B30FC81-7759-47FD-82C1-C694356346D9}" type="datetime'''''''''''''''''''''2''0''''15'''''''''''''''''''''''''''''''">
              <a:rPr lang="en-US" altLang="en-US" sz="1200">
                <a:sym typeface="+mn-lt"/>
              </a:rPr>
              <a:pPr/>
              <a:t>2015</a:t>
            </a:fld>
            <a:endParaRPr lang="en-US" sz="1200" dirty="0">
              <a:sym typeface="+mn-lt"/>
            </a:endParaRPr>
          </a:p>
        </p:txBody>
      </p:sp>
      <p:sp>
        <p:nvSpPr>
          <p:cNvPr id="18" name="Text Placeholder 2"/>
          <p:cNvSpPr>
            <a:spLocks noGrp="1"/>
          </p:cNvSpPr>
          <p:nvPr>
            <p:custDataLst>
              <p:tags r:id="rId4"/>
            </p:custDataLst>
          </p:nvPr>
        </p:nvSpPr>
        <p:spPr bwMode="auto">
          <a:xfrm flipV="1">
            <a:off x="11419996" y="3329579"/>
            <a:ext cx="554037" cy="15017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r>
              <a:rPr lang="en-US" altLang="en-US" sz="1200" b="1" dirty="0">
                <a:sym typeface="+mn-lt"/>
              </a:rPr>
              <a:t>Change in CEO </a:t>
            </a:r>
          </a:p>
          <a:p>
            <a:pPr lvl="1" algn="ctr">
              <a:spcBef>
                <a:spcPct val="0"/>
              </a:spcBef>
              <a:spcAft>
                <a:spcPct val="0"/>
              </a:spcAft>
            </a:pPr>
            <a:r>
              <a:rPr lang="en-US" altLang="en-US" sz="1200" b="1" dirty="0">
                <a:sym typeface="+mn-lt"/>
              </a:rPr>
              <a:t>confidence (% point)</a:t>
            </a:r>
            <a:endParaRPr lang="en-US" sz="1200" b="1" dirty="0">
              <a:sym typeface="+mn-lt"/>
            </a:endParaRPr>
          </a:p>
        </p:txBody>
      </p:sp>
      <p:sp>
        <p:nvSpPr>
          <p:cNvPr id="19" name="Text Placeholder 2"/>
          <p:cNvSpPr>
            <a:spLocks noGrp="1"/>
          </p:cNvSpPr>
          <p:nvPr>
            <p:custDataLst>
              <p:tags r:id="rId5"/>
            </p:custDataLst>
          </p:nvPr>
        </p:nvSpPr>
        <p:spPr bwMode="auto">
          <a:xfrm>
            <a:off x="9013825" y="6022975"/>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1B116D8E-2697-4250-A3A7-F40C9CFCFCCE}" type="datetime'''''''''2''''0''1''''''''''''''''''''''8'">
              <a:rPr lang="en-US" altLang="en-US" sz="1200">
                <a:sym typeface="+mn-lt"/>
              </a:rPr>
              <a:pPr/>
              <a:t>2018</a:t>
            </a:fld>
            <a:endParaRPr lang="en-US" sz="1200" dirty="0">
              <a:sym typeface="+mn-lt"/>
            </a:endParaRPr>
          </a:p>
        </p:txBody>
      </p:sp>
      <p:sp>
        <p:nvSpPr>
          <p:cNvPr id="20" name="Text Placeholder 2"/>
          <p:cNvSpPr>
            <a:spLocks noGrp="1"/>
          </p:cNvSpPr>
          <p:nvPr>
            <p:custDataLst>
              <p:tags r:id="rId6"/>
            </p:custDataLst>
          </p:nvPr>
        </p:nvSpPr>
        <p:spPr bwMode="auto">
          <a:xfrm>
            <a:off x="7483475" y="6022975"/>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F3AE0C0B-8B42-4395-B1E7-3BF06F99A1CC}" type="datetime'''''''''2''0''''1''''6'''''''''''''''''''''''''">
              <a:rPr lang="en-US" altLang="en-US" sz="1200">
                <a:sym typeface="+mn-lt"/>
              </a:rPr>
              <a:pPr/>
              <a:t>2016</a:t>
            </a:fld>
            <a:endParaRPr lang="en-US" sz="1200" dirty="0">
              <a:sym typeface="+mn-lt"/>
            </a:endParaRPr>
          </a:p>
        </p:txBody>
      </p:sp>
      <p:sp>
        <p:nvSpPr>
          <p:cNvPr id="21" name="Text Placeholder 2"/>
          <p:cNvSpPr>
            <a:spLocks noGrp="1"/>
          </p:cNvSpPr>
          <p:nvPr>
            <p:custDataLst>
              <p:tags r:id="rId7"/>
            </p:custDataLst>
          </p:nvPr>
        </p:nvSpPr>
        <p:spPr bwMode="auto">
          <a:xfrm>
            <a:off x="9775825" y="6022975"/>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9071DD34-4D68-4096-8F60-B927F2E21080}" type="datetime'2''''''''''''''''''''''''''''''''''''0''''19'''''">
              <a:rPr lang="en-US" altLang="en-US" sz="1200">
                <a:sym typeface="+mn-lt"/>
              </a:rPr>
              <a:pPr/>
              <a:t>2019</a:t>
            </a:fld>
            <a:endParaRPr lang="en-US" sz="1200" dirty="0">
              <a:sym typeface="+mn-lt"/>
            </a:endParaRPr>
          </a:p>
        </p:txBody>
      </p:sp>
      <p:sp>
        <p:nvSpPr>
          <p:cNvPr id="22" name="Text Placeholder 2"/>
          <p:cNvSpPr>
            <a:spLocks noGrp="1"/>
          </p:cNvSpPr>
          <p:nvPr>
            <p:custDataLst>
              <p:tags r:id="rId8"/>
            </p:custDataLst>
          </p:nvPr>
        </p:nvSpPr>
        <p:spPr bwMode="auto">
          <a:xfrm>
            <a:off x="1371600" y="6022975"/>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DAB9F207-F6CB-4775-B429-866F8CCB3375}" type="datetime'''''''''''''''''''''''''20''''''''''''''''''0''''''''8'">
              <a:rPr lang="en-US" altLang="en-US" sz="1200">
                <a:sym typeface="+mn-lt"/>
              </a:rPr>
              <a:pPr/>
              <a:t>2008</a:t>
            </a:fld>
            <a:endParaRPr lang="en-US" sz="1200" dirty="0">
              <a:sym typeface="+mn-lt"/>
            </a:endParaRPr>
          </a:p>
        </p:txBody>
      </p:sp>
      <p:sp>
        <p:nvSpPr>
          <p:cNvPr id="23" name="Text Placeholder 2"/>
          <p:cNvSpPr>
            <a:spLocks noGrp="1"/>
          </p:cNvSpPr>
          <p:nvPr>
            <p:custDataLst>
              <p:tags r:id="rId9"/>
            </p:custDataLst>
          </p:nvPr>
        </p:nvSpPr>
        <p:spPr bwMode="auto">
          <a:xfrm>
            <a:off x="5959475" y="6022975"/>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752A3A58-9FCB-466C-AA52-CD1342018295}" type="datetime'''''''''''''''''''''''2''''''''''''''''0''''''1''''''''''4'">
              <a:rPr lang="en-US" altLang="en-US" sz="1200">
                <a:sym typeface="+mn-lt"/>
              </a:rPr>
              <a:pPr/>
              <a:t>2014</a:t>
            </a:fld>
            <a:endParaRPr lang="en-US" sz="1200" dirty="0">
              <a:sym typeface="+mn-lt"/>
            </a:endParaRPr>
          </a:p>
        </p:txBody>
      </p:sp>
      <p:sp>
        <p:nvSpPr>
          <p:cNvPr id="24" name="Text Placeholder 2"/>
          <p:cNvSpPr>
            <a:spLocks noGrp="1"/>
          </p:cNvSpPr>
          <p:nvPr>
            <p:custDataLst>
              <p:tags r:id="rId10"/>
            </p:custDataLst>
          </p:nvPr>
        </p:nvSpPr>
        <p:spPr bwMode="auto">
          <a:xfrm>
            <a:off x="5189538" y="6022975"/>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C5DF302A-6703-4B87-9ACA-4C84761D884B}" type="datetime'''''''''''2''''''''''''''0''1''''''3'''''''''''''''''''''''''">
              <a:rPr lang="en-US" altLang="en-US" sz="1200">
                <a:sym typeface="+mn-lt"/>
              </a:rPr>
              <a:pPr/>
              <a:t>2013</a:t>
            </a:fld>
            <a:endParaRPr lang="en-US" sz="1200" dirty="0">
              <a:sym typeface="+mn-lt"/>
            </a:endParaRPr>
          </a:p>
        </p:txBody>
      </p:sp>
      <p:sp>
        <p:nvSpPr>
          <p:cNvPr id="25" name="Text Placeholder 2"/>
          <p:cNvSpPr>
            <a:spLocks noGrp="1"/>
          </p:cNvSpPr>
          <p:nvPr>
            <p:custDataLst>
              <p:tags r:id="rId11"/>
            </p:custDataLst>
          </p:nvPr>
        </p:nvSpPr>
        <p:spPr bwMode="auto">
          <a:xfrm>
            <a:off x="4427538" y="6022975"/>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3126AC12-9EFD-4E49-A5B7-6BD88001E0C3}" type="datetime'''''''''''''''''''''''''''2''''''''''''0''''''1''''''''''2'">
              <a:rPr lang="en-US" altLang="en-US" sz="1200">
                <a:sym typeface="+mn-lt"/>
              </a:rPr>
              <a:pPr/>
              <a:t>2012</a:t>
            </a:fld>
            <a:endParaRPr lang="en-US" sz="1200" dirty="0">
              <a:sym typeface="+mn-lt"/>
            </a:endParaRPr>
          </a:p>
        </p:txBody>
      </p:sp>
      <p:sp>
        <p:nvSpPr>
          <p:cNvPr id="26" name="Text Placeholder 2"/>
          <p:cNvSpPr>
            <a:spLocks noGrp="1"/>
          </p:cNvSpPr>
          <p:nvPr>
            <p:custDataLst>
              <p:tags r:id="rId12"/>
            </p:custDataLst>
          </p:nvPr>
        </p:nvSpPr>
        <p:spPr bwMode="auto">
          <a:xfrm>
            <a:off x="2903538" y="6022975"/>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6F4A39ED-12D5-4A7D-8BCB-D95AAF8EE371}" type="datetime'''2''''''''''''''''''''0''''''''1''''0'''''''''''''''''">
              <a:rPr lang="en-US" altLang="en-US" sz="1200">
                <a:sym typeface="+mn-lt"/>
              </a:rPr>
              <a:pPr/>
              <a:t>2010</a:t>
            </a:fld>
            <a:endParaRPr lang="en-US" sz="1200" dirty="0">
              <a:sym typeface="+mn-lt"/>
            </a:endParaRPr>
          </a:p>
        </p:txBody>
      </p:sp>
      <p:sp>
        <p:nvSpPr>
          <p:cNvPr id="27" name="Text Placeholder 2"/>
          <p:cNvSpPr>
            <a:spLocks noGrp="1"/>
          </p:cNvSpPr>
          <p:nvPr>
            <p:custDataLst>
              <p:tags r:id="rId13"/>
            </p:custDataLst>
          </p:nvPr>
        </p:nvSpPr>
        <p:spPr bwMode="auto">
          <a:xfrm>
            <a:off x="3671888" y="6022975"/>
            <a:ext cx="338138"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48975B6C-6F04-49AE-BDC7-A2FA3B5A8056}" type="datetime'''''''''''2''0''''''1''1'''''''''''">
              <a:rPr lang="en-US" altLang="en-US" sz="1200">
                <a:sym typeface="+mn-lt"/>
              </a:rPr>
              <a:pPr/>
              <a:t>2011</a:t>
            </a:fld>
            <a:endParaRPr lang="en-US" sz="1200" dirty="0">
              <a:sym typeface="+mn-lt"/>
            </a:endParaRPr>
          </a:p>
        </p:txBody>
      </p:sp>
      <p:sp>
        <p:nvSpPr>
          <p:cNvPr id="28" name="Text Placeholder 2"/>
          <p:cNvSpPr>
            <a:spLocks noGrp="1"/>
          </p:cNvSpPr>
          <p:nvPr>
            <p:custDataLst>
              <p:tags r:id="rId14"/>
            </p:custDataLst>
          </p:nvPr>
        </p:nvSpPr>
        <p:spPr bwMode="auto">
          <a:xfrm>
            <a:off x="2133600" y="6022975"/>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fld id="{8924FDA6-1567-4275-A319-E0C8A97B7C6D}" type="datetime'''2''''''''0''0''''''''''9'''">
              <a:rPr lang="en-US" altLang="en-US" sz="1200">
                <a:sym typeface="+mn-lt"/>
              </a:rPr>
              <a:pPr/>
              <a:t>2009</a:t>
            </a:fld>
            <a:endParaRPr lang="en-US" sz="1200" dirty="0">
              <a:sym typeface="+mn-lt"/>
            </a:endParaRPr>
          </a:p>
        </p:txBody>
      </p:sp>
      <p:sp>
        <p:nvSpPr>
          <p:cNvPr id="29" name="Text Placeholder 2"/>
          <p:cNvSpPr>
            <a:spLocks noGrp="1"/>
          </p:cNvSpPr>
          <p:nvPr>
            <p:custDataLst>
              <p:tags r:id="rId15"/>
            </p:custDataLst>
          </p:nvPr>
        </p:nvSpPr>
        <p:spPr bwMode="auto">
          <a:xfrm flipV="1">
            <a:off x="434776" y="3164479"/>
            <a:ext cx="365125" cy="16668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b"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1" algn="ctr">
              <a:spcBef>
                <a:spcPct val="0"/>
              </a:spcBef>
              <a:spcAft>
                <a:spcPct val="0"/>
              </a:spcAft>
            </a:pPr>
            <a:r>
              <a:rPr lang="en-US" altLang="en-US" sz="1200" b="1" dirty="0">
                <a:sym typeface="+mn-lt"/>
              </a:rPr>
              <a:t>Global GDP growth </a:t>
            </a:r>
          </a:p>
          <a:p>
            <a:pPr lvl="1" algn="ctr">
              <a:spcBef>
                <a:spcPct val="0"/>
              </a:spcBef>
              <a:spcAft>
                <a:spcPct val="0"/>
              </a:spcAft>
            </a:pPr>
            <a:r>
              <a:rPr lang="en-US" altLang="en-US" sz="1200" b="1" dirty="0">
                <a:sym typeface="+mn-lt"/>
              </a:rPr>
              <a:t>(constant prices, y-y%)</a:t>
            </a:r>
            <a:endParaRPr lang="en-US" sz="1200" b="1" dirty="0">
              <a:sym typeface="+mn-lt"/>
            </a:endParaRPr>
          </a:p>
        </p:txBody>
      </p:sp>
      <p:sp>
        <p:nvSpPr>
          <p:cNvPr id="30" name="TextBox 29"/>
          <p:cNvSpPr txBox="1"/>
          <p:nvPr/>
        </p:nvSpPr>
        <p:spPr>
          <a:xfrm>
            <a:off x="8227883" y="4488717"/>
            <a:ext cx="2043354" cy="369332"/>
          </a:xfrm>
          <a:prstGeom prst="rect">
            <a:avLst/>
          </a:prstGeom>
          <a:noFill/>
        </p:spPr>
        <p:txBody>
          <a:bodyPr wrap="square" lIns="0" tIns="0" rIns="0" bIns="0" rtlCol="0">
            <a:spAutoFit/>
          </a:bodyPr>
          <a:lstStyle/>
          <a:p>
            <a:pPr algn="r">
              <a:lnSpc>
                <a:spcPct val="100000"/>
              </a:lnSpc>
              <a:spcAft>
                <a:spcPts val="600"/>
              </a:spcAft>
              <a:buSzPct val="100000"/>
            </a:pPr>
            <a:r>
              <a:rPr lang="en-US" sz="1200" b="1" dirty="0">
                <a:solidFill>
                  <a:schemeClr val="accent1"/>
                </a:solidFill>
              </a:rPr>
              <a:t>Change in </a:t>
            </a:r>
            <a:r>
              <a:rPr lang="en-US" sz="1200" b="1" dirty="0" smtClean="0">
                <a:solidFill>
                  <a:schemeClr val="accent1"/>
                </a:solidFill>
              </a:rPr>
              <a:t>global </a:t>
            </a:r>
            <a:br>
              <a:rPr lang="en-US" sz="1200" b="1" dirty="0" smtClean="0">
                <a:solidFill>
                  <a:schemeClr val="accent1"/>
                </a:solidFill>
              </a:rPr>
            </a:br>
            <a:r>
              <a:rPr lang="en-US" sz="1200" b="1" dirty="0" smtClean="0">
                <a:solidFill>
                  <a:schemeClr val="accent1"/>
                </a:solidFill>
              </a:rPr>
              <a:t>CEO </a:t>
            </a:r>
            <a:r>
              <a:rPr lang="en-US" sz="1200" b="1" dirty="0">
                <a:solidFill>
                  <a:schemeClr val="accent1"/>
                </a:solidFill>
              </a:rPr>
              <a:t>confidence</a:t>
            </a:r>
          </a:p>
        </p:txBody>
      </p:sp>
      <p:sp>
        <p:nvSpPr>
          <p:cNvPr id="31" name="TextBox 30"/>
          <p:cNvSpPr txBox="1"/>
          <p:nvPr/>
        </p:nvSpPr>
        <p:spPr>
          <a:xfrm>
            <a:off x="8285392" y="3671851"/>
            <a:ext cx="1985845" cy="184666"/>
          </a:xfrm>
          <a:prstGeom prst="rect">
            <a:avLst/>
          </a:prstGeom>
          <a:noFill/>
        </p:spPr>
        <p:txBody>
          <a:bodyPr wrap="square" lIns="0" tIns="0" rIns="0" bIns="0" rtlCol="0">
            <a:spAutoFit/>
          </a:bodyPr>
          <a:lstStyle/>
          <a:p>
            <a:pPr algn="r">
              <a:lnSpc>
                <a:spcPct val="100000"/>
              </a:lnSpc>
              <a:spcAft>
                <a:spcPts val="600"/>
              </a:spcAft>
              <a:buSzPct val="100000"/>
            </a:pPr>
            <a:r>
              <a:rPr lang="en-US" sz="1200" b="1" dirty="0">
                <a:solidFill>
                  <a:schemeClr val="accent4">
                    <a:lumMod val="50000"/>
                  </a:schemeClr>
                </a:solidFill>
              </a:rPr>
              <a:t>Global GDP growth</a:t>
            </a:r>
          </a:p>
        </p:txBody>
      </p:sp>
    </p:spTree>
    <p:extLst>
      <p:ext uri="{BB962C8B-B14F-4D97-AF65-F5344CB8AC3E}">
        <p14:creationId xmlns:p14="http://schemas.microsoft.com/office/powerpoint/2010/main" val="1333595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88"/>
          <p:cNvSpPr txBox="1">
            <a:spLocks noGrp="1"/>
          </p:cNvSpPr>
          <p:nvPr>
            <p:ph type="title"/>
          </p:nvPr>
        </p:nvSpPr>
        <p:spPr>
          <a:xfrm>
            <a:off x="3352800" y="1439506"/>
            <a:ext cx="1697294" cy="256426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4000"/>
              <a:buFont typeface="Arial"/>
              <a:buNone/>
            </a:pPr>
            <a:r>
              <a:rPr lang="en-US" dirty="0" smtClean="0">
                <a:latin typeface="+mj-lt"/>
              </a:rPr>
              <a:t>Reality check</a:t>
            </a:r>
            <a:endParaRPr dirty="0">
              <a:latin typeface="+mj-lt"/>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0971" r="21869"/>
          <a:stretch/>
        </p:blipFill>
        <p:spPr>
          <a:xfrm>
            <a:off x="5283200" y="0"/>
            <a:ext cx="6908800" cy="6858000"/>
          </a:xfrm>
          <a:prstGeom prst="rect">
            <a:avLst/>
          </a:prstGeom>
        </p:spPr>
      </p:pic>
      <p:sp>
        <p:nvSpPr>
          <p:cNvPr id="5" name="Google Shape;576;p87"/>
          <p:cNvSpPr txBox="1">
            <a:spLocks/>
          </p:cNvSpPr>
          <p:nvPr/>
        </p:nvSpPr>
        <p:spPr>
          <a:xfrm>
            <a:off x="698552" y="428625"/>
            <a:ext cx="4344987" cy="4788310"/>
          </a:xfrm>
          <a:prstGeom prst="rect">
            <a:avLst/>
          </a:prstGeom>
          <a:noFill/>
          <a:ln>
            <a:noFill/>
          </a:ln>
        </p:spPr>
        <p:txBody>
          <a:bodyPr spcFirstLastPara="1" vert="horz" wrap="none" lIns="0" tIns="0" rIns="0" bIns="0" rtlCol="0" anchor="b" anchorCtr="0">
            <a:noAutofit/>
          </a:bodyPr>
          <a:lstStyle>
            <a:lvl1pPr marL="0" indent="0" algn="l" defTabSz="914400" rtl="0" eaLnBrk="1" latinLnBrk="0" hangingPunct="1">
              <a:lnSpc>
                <a:spcPct val="95000"/>
              </a:lnSpc>
              <a:spcBef>
                <a:spcPts val="0"/>
              </a:spcBef>
              <a:spcAft>
                <a:spcPts val="0"/>
              </a:spcAft>
              <a:buFont typeface="Arial" panose="020B0604020202020204" pitchFamily="34" charset="0"/>
              <a:buNone/>
              <a:defRPr sz="65000" b="0" kern="1200">
                <a:solidFill>
                  <a:schemeClr val="bg1"/>
                </a:solidFill>
                <a:latin typeface="+mn-lt"/>
                <a:ea typeface="+mn-ea"/>
                <a:cs typeface="+mn-cs"/>
              </a:defRPr>
            </a:lvl1pPr>
            <a:lvl2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2pPr>
            <a:lvl3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3pPr>
            <a:lvl4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4pPr>
            <a:lvl5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5pPr>
            <a:lvl6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6pPr>
            <a:lvl7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7pPr>
            <a:lvl8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8pPr>
            <a:lvl9pPr marL="0" indent="0" algn="l" defTabSz="914400" rtl="0" eaLnBrk="1" latinLnBrk="0" hangingPunct="1">
              <a:lnSpc>
                <a:spcPct val="95000"/>
              </a:lnSpc>
              <a:spcBef>
                <a:spcPts val="0"/>
              </a:spcBef>
              <a:spcAft>
                <a:spcPts val="0"/>
              </a:spcAft>
              <a:buFont typeface="Arial" panose="020B0604020202020204" pitchFamily="34" charset="0"/>
              <a:buNone/>
              <a:defRPr sz="65000" kern="1200">
                <a:solidFill>
                  <a:schemeClr val="bg1"/>
                </a:solidFill>
                <a:latin typeface="+mn-lt"/>
                <a:ea typeface="+mn-ea"/>
                <a:cs typeface="+mn-cs"/>
              </a:defRPr>
            </a:lvl9pPr>
          </a:lstStyle>
          <a:p>
            <a:pPr>
              <a:buClr>
                <a:schemeClr val="lt1"/>
              </a:buClr>
              <a:buSzPts val="65000"/>
              <a:buFont typeface="Arial"/>
              <a:buNone/>
            </a:pPr>
            <a:r>
              <a:rPr lang="en-GB" sz="37700" dirty="0" smtClean="0">
                <a:solidFill>
                  <a:schemeClr val="lt1"/>
                </a:solidFill>
                <a:latin typeface="+mj-lt"/>
                <a:ea typeface="Arial"/>
                <a:cs typeface="Arial"/>
                <a:sym typeface="Arial"/>
              </a:rPr>
              <a:t>2</a:t>
            </a:r>
            <a:endParaRPr lang="en-GB" sz="37700" dirty="0">
              <a:latin typeface="+mj-lt"/>
            </a:endParaRPr>
          </a:p>
        </p:txBody>
      </p:sp>
      <p:cxnSp>
        <p:nvCxnSpPr>
          <p:cNvPr id="6" name="Straight Connector 5"/>
          <p:cNvCxnSpPr/>
          <p:nvPr/>
        </p:nvCxnSpPr>
        <p:spPr>
          <a:xfrm>
            <a:off x="551936" y="934065"/>
            <a:ext cx="11571238" cy="0"/>
          </a:xfrm>
          <a:prstGeom prst="line">
            <a:avLst/>
          </a:prstGeom>
          <a:ln w="174625" cap="sq">
            <a:solidFill>
              <a:schemeClr val="bg1"/>
            </a:solidFill>
          </a:ln>
        </p:spPr>
        <p:style>
          <a:lnRef idx="1">
            <a:schemeClr val="accent1"/>
          </a:lnRef>
          <a:fillRef idx="0">
            <a:schemeClr val="accent1"/>
          </a:fillRef>
          <a:effectRef idx="0">
            <a:schemeClr val="dk1"/>
          </a:effectRef>
          <a:fontRef idx="minor">
            <a:schemeClr val="lt1"/>
          </a:fontRef>
        </p:style>
      </p:cxnSp>
      <p:cxnSp>
        <p:nvCxnSpPr>
          <p:cNvPr id="7" name="Straight Connector 6"/>
          <p:cNvCxnSpPr/>
          <p:nvPr/>
        </p:nvCxnSpPr>
        <p:spPr>
          <a:xfrm>
            <a:off x="551936" y="934065"/>
            <a:ext cx="0" cy="6260997"/>
          </a:xfrm>
          <a:prstGeom prst="line">
            <a:avLst/>
          </a:prstGeom>
          <a:ln w="174625" cap="sq">
            <a:solidFill>
              <a:schemeClr val="bg1"/>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265911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pic>
        <p:nvPicPr>
          <p:cNvPr id="2" name="Picture Placeholder 1"/>
          <p:cNvPicPr>
            <a:picLocks noGrp="1" noChangeAspect="1"/>
          </p:cNvPicPr>
          <p:nvPr>
            <p:ph type="pic" idx="2"/>
          </p:nvPr>
        </p:nvPicPr>
        <p:blipFill>
          <a:blip r:embed="rId3" cstate="screen">
            <a:extLst>
              <a:ext uri="{28A0092B-C50C-407E-A947-70E740481C1C}">
                <a14:useLocalDpi xmlns:a14="http://schemas.microsoft.com/office/drawing/2010/main"/>
              </a:ext>
            </a:extLst>
          </a:blip>
          <a:srcRect t="7810" b="7810"/>
          <a:stretch>
            <a:fillRect/>
          </a:stretch>
        </p:blipFill>
        <p:spPr>
          <a:prstGeom prst="rect">
            <a:avLst/>
          </a:prstGeom>
          <a:solidFill>
            <a:srgbClr val="DEDEDE"/>
          </a:solidFill>
          <a:ln>
            <a:noFill/>
          </a:ln>
        </p:spPr>
      </p:pic>
      <p:sp>
        <p:nvSpPr>
          <p:cNvPr id="812" name="Google Shape;812;p115"/>
          <p:cNvSpPr txBox="1">
            <a:spLocks noGrp="1"/>
          </p:cNvSpPr>
          <p:nvPr>
            <p:ph type="body" idx="1"/>
          </p:nvPr>
        </p:nvSpPr>
        <p:spPr>
          <a:xfrm>
            <a:off x="442913" y="1819276"/>
            <a:ext cx="5317807" cy="4352924"/>
          </a:xfrm>
          <a:prstGeom prst="rect">
            <a:avLst/>
          </a:prstGeom>
          <a:noFill/>
          <a:ln>
            <a:noFill/>
          </a:ln>
        </p:spPr>
        <p:txBody>
          <a:bodyPr spcFirstLastPara="1" wrap="square" lIns="0" tIns="0" rIns="0" bIns="0" anchor="t" anchorCtr="0">
            <a:noAutofit/>
          </a:bodyPr>
          <a:lstStyle/>
          <a:p>
            <a:pPr marL="0" lvl="0" indent="0"/>
            <a:r>
              <a:rPr lang="en-US" dirty="0"/>
              <a:t>Global</a:t>
            </a:r>
          </a:p>
          <a:p>
            <a:pPr marL="180975" lvl="2" indent="-180975">
              <a:buSzPts val="1600"/>
            </a:pPr>
            <a:r>
              <a:rPr lang="en-GB" sz="1800" dirty="0"/>
              <a:t>Economic slowdown in China</a:t>
            </a:r>
          </a:p>
          <a:p>
            <a:pPr marL="180975" lvl="2" indent="-180975">
              <a:buSzPts val="1600"/>
            </a:pPr>
            <a:r>
              <a:rPr lang="en-GB" sz="1800" dirty="0"/>
              <a:t>Trade conflict and protectionism</a:t>
            </a:r>
          </a:p>
          <a:p>
            <a:pPr marL="180975" lvl="2" indent="-180975">
              <a:buSzPts val="1600"/>
            </a:pPr>
            <a:r>
              <a:rPr lang="en-GB" sz="1800" dirty="0"/>
              <a:t>Rising nationalism and populism</a:t>
            </a:r>
          </a:p>
          <a:p>
            <a:pPr marL="180975" lvl="2" indent="-180975">
              <a:buSzPts val="1600"/>
            </a:pPr>
            <a:r>
              <a:rPr lang="en-GB" sz="1800" dirty="0"/>
              <a:t>Eurozone discord </a:t>
            </a:r>
            <a:endParaRPr lang="en-GB" sz="1800" dirty="0" smtClean="0"/>
          </a:p>
          <a:p>
            <a:pPr marL="180975" lvl="2" indent="-180975">
              <a:buSzPts val="1600"/>
            </a:pPr>
            <a:r>
              <a:rPr lang="en-US" sz="1800" dirty="0" smtClean="0"/>
              <a:t>Fourth Industrial Revolution</a:t>
            </a:r>
            <a:endParaRPr lang="en-US" sz="1800" dirty="0"/>
          </a:p>
          <a:p>
            <a:pPr marL="0" lvl="0" indent="0" algn="l" rtl="0">
              <a:lnSpc>
                <a:spcPct val="100000"/>
              </a:lnSpc>
              <a:spcBef>
                <a:spcPts val="0"/>
              </a:spcBef>
              <a:spcAft>
                <a:spcPts val="0"/>
              </a:spcAft>
              <a:buClr>
                <a:schemeClr val="accent1"/>
              </a:buClr>
              <a:buSzPts val="1800"/>
              <a:buNone/>
            </a:pPr>
            <a:endParaRPr lang="en-US" dirty="0"/>
          </a:p>
          <a:p>
            <a:pPr marL="0" lvl="0" indent="0" algn="l" rtl="0">
              <a:lnSpc>
                <a:spcPct val="100000"/>
              </a:lnSpc>
              <a:spcBef>
                <a:spcPts val="0"/>
              </a:spcBef>
              <a:spcAft>
                <a:spcPts val="0"/>
              </a:spcAft>
              <a:buClr>
                <a:schemeClr val="accent1"/>
              </a:buClr>
              <a:buSzPts val="1800"/>
              <a:buNone/>
            </a:pPr>
            <a:r>
              <a:rPr lang="en-US" dirty="0"/>
              <a:t>South Africa</a:t>
            </a:r>
            <a:endParaRPr dirty="0"/>
          </a:p>
          <a:p>
            <a:pPr marL="180975" lvl="2" indent="-180975" algn="l" rtl="0">
              <a:lnSpc>
                <a:spcPct val="100000"/>
              </a:lnSpc>
              <a:spcBef>
                <a:spcPts val="600"/>
              </a:spcBef>
              <a:spcAft>
                <a:spcPts val="0"/>
              </a:spcAft>
              <a:buClr>
                <a:schemeClr val="dk1"/>
              </a:buClr>
              <a:buSzPts val="1600"/>
              <a:buChar char="•"/>
            </a:pPr>
            <a:r>
              <a:rPr lang="en-GB" sz="1800" dirty="0"/>
              <a:t>Stagnant GDP growth</a:t>
            </a:r>
          </a:p>
          <a:p>
            <a:pPr marL="180975" lvl="2" indent="-180975" algn="l" rtl="0">
              <a:lnSpc>
                <a:spcPct val="100000"/>
              </a:lnSpc>
              <a:spcBef>
                <a:spcPts val="600"/>
              </a:spcBef>
              <a:spcAft>
                <a:spcPts val="0"/>
              </a:spcAft>
              <a:buClr>
                <a:schemeClr val="dk1"/>
              </a:buClr>
              <a:buSzPts val="1600"/>
              <a:buChar char="•"/>
            </a:pPr>
            <a:r>
              <a:rPr lang="en-GB" sz="1800" dirty="0"/>
              <a:t>High unemployment</a:t>
            </a:r>
          </a:p>
          <a:p>
            <a:pPr marL="180975" lvl="2" indent="-180975" algn="l" rtl="0">
              <a:lnSpc>
                <a:spcPct val="100000"/>
              </a:lnSpc>
              <a:spcBef>
                <a:spcPts val="600"/>
              </a:spcBef>
              <a:spcAft>
                <a:spcPts val="0"/>
              </a:spcAft>
              <a:buClr>
                <a:schemeClr val="dk1"/>
              </a:buClr>
              <a:buSzPts val="1600"/>
              <a:buChar char="•"/>
            </a:pPr>
            <a:r>
              <a:rPr lang="en-GB" sz="1800" dirty="0"/>
              <a:t>Rising populism</a:t>
            </a:r>
          </a:p>
          <a:p>
            <a:pPr marL="180975" lvl="2" indent="-180975" algn="l" rtl="0">
              <a:lnSpc>
                <a:spcPct val="100000"/>
              </a:lnSpc>
              <a:spcBef>
                <a:spcPts val="600"/>
              </a:spcBef>
              <a:spcAft>
                <a:spcPts val="0"/>
              </a:spcAft>
              <a:buClr>
                <a:schemeClr val="dk1"/>
              </a:buClr>
              <a:buSzPts val="1600"/>
              <a:buChar char="•"/>
            </a:pPr>
            <a:r>
              <a:rPr lang="en-GB" sz="1800" dirty="0"/>
              <a:t>Political and policy uncertainty</a:t>
            </a:r>
          </a:p>
          <a:p>
            <a:pPr marL="180975" lvl="2" indent="-180975" algn="l" rtl="0">
              <a:lnSpc>
                <a:spcPct val="100000"/>
              </a:lnSpc>
              <a:spcBef>
                <a:spcPts val="600"/>
              </a:spcBef>
              <a:spcAft>
                <a:spcPts val="0"/>
              </a:spcAft>
              <a:buClr>
                <a:schemeClr val="dk1"/>
              </a:buClr>
              <a:buSzPts val="1600"/>
              <a:buChar char="•"/>
            </a:pPr>
            <a:r>
              <a:rPr lang="en-GB" sz="1800" dirty="0"/>
              <a:t>General elections</a:t>
            </a:r>
          </a:p>
          <a:p>
            <a:pPr marL="180975" lvl="2" indent="-180975" algn="l" rtl="0">
              <a:lnSpc>
                <a:spcPct val="100000"/>
              </a:lnSpc>
              <a:spcBef>
                <a:spcPts val="600"/>
              </a:spcBef>
              <a:spcAft>
                <a:spcPts val="0"/>
              </a:spcAft>
              <a:buClr>
                <a:schemeClr val="dk1"/>
              </a:buClr>
              <a:buSzPts val="1600"/>
              <a:buChar char="•"/>
            </a:pPr>
            <a:endParaRPr lang="en-GB" sz="1800" dirty="0"/>
          </a:p>
          <a:p>
            <a:pPr marL="180975" lvl="2" indent="-180975">
              <a:buSzPts val="1600"/>
            </a:pPr>
            <a:endParaRPr lang="en-GB" sz="1800" dirty="0"/>
          </a:p>
          <a:p>
            <a:pPr marL="180975" lvl="2" indent="-180975" algn="l" rtl="0">
              <a:lnSpc>
                <a:spcPct val="100000"/>
              </a:lnSpc>
              <a:spcBef>
                <a:spcPts val="600"/>
              </a:spcBef>
              <a:spcAft>
                <a:spcPts val="0"/>
              </a:spcAft>
              <a:buClr>
                <a:schemeClr val="dk1"/>
              </a:buClr>
              <a:buSzPts val="1600"/>
              <a:buChar char="•"/>
            </a:pPr>
            <a:endParaRPr sz="1800" dirty="0"/>
          </a:p>
        </p:txBody>
      </p:sp>
      <p:sp>
        <p:nvSpPr>
          <p:cNvPr id="813" name="Google Shape;813;p115"/>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200"/>
              <a:buFont typeface="Georgia"/>
              <a:buNone/>
            </a:pPr>
            <a:r>
              <a:rPr lang="en-GB" dirty="0" smtClean="0"/>
              <a:t>Context</a:t>
            </a:r>
            <a:endParaRPr dirty="0"/>
          </a:p>
        </p:txBody>
      </p:sp>
      <p:sp>
        <p:nvSpPr>
          <p:cNvPr id="815" name="Google Shape;815;p115"/>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7</a:t>
            </a:fld>
            <a:endParaRPr dirty="0"/>
          </a:p>
        </p:txBody>
      </p:sp>
      <p:sp>
        <p:nvSpPr>
          <p:cNvPr id="816" name="Google Shape;816;p115"/>
          <p:cNvSpPr txBox="1"/>
          <p:nvPr/>
        </p:nvSpPr>
        <p:spPr>
          <a:xfrm>
            <a:off x="8218488" y="6400800"/>
            <a:ext cx="2942431" cy="13716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GB" sz="750" dirty="0">
                <a:solidFill>
                  <a:schemeClr val="lt1"/>
                </a:solidFill>
                <a:latin typeface="Arial"/>
                <a:ea typeface="Arial"/>
                <a:cs typeface="Arial"/>
                <a:sym typeface="Arial"/>
              </a:rPr>
              <a:t>Proprietary and confidential. Do not distribute.</a:t>
            </a:r>
            <a:endParaRPr dirty="0"/>
          </a:p>
        </p:txBody>
      </p:sp>
    </p:spTree>
    <p:extLst>
      <p:ext uri="{BB962C8B-B14F-4D97-AF65-F5344CB8AC3E}">
        <p14:creationId xmlns:p14="http://schemas.microsoft.com/office/powerpoint/2010/main" val="220248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smtClean="0"/>
              <a:t>CEOs remain </a:t>
            </a:r>
            <a:r>
              <a:rPr lang="en-GB" dirty="0"/>
              <a:t>cautious about the global economy </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8</a:t>
            </a:fld>
            <a:endParaRPr dirty="0"/>
          </a:p>
        </p:txBody>
      </p:sp>
      <p:graphicFrame>
        <p:nvGraphicFramePr>
          <p:cNvPr id="8" name="Chart 7"/>
          <p:cNvGraphicFramePr>
            <a:graphicFrameLocks/>
          </p:cNvGraphicFramePr>
          <p:nvPr>
            <p:extLst>
              <p:ext uri="{D42A27DB-BD31-4B8C-83A1-F6EECF244321}">
                <p14:modId xmlns:p14="http://schemas.microsoft.com/office/powerpoint/2010/main" val="498909538"/>
              </p:ext>
            </p:extLst>
          </p:nvPr>
        </p:nvGraphicFramePr>
        <p:xfrm>
          <a:off x="442913" y="2177037"/>
          <a:ext cx="11306175" cy="413803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442913" y="1592263"/>
            <a:ext cx="11011969" cy="584775"/>
          </a:xfrm>
          <a:prstGeom prst="rect">
            <a:avLst/>
          </a:prstGeom>
        </p:spPr>
        <p:txBody>
          <a:bodyPr wrap="square">
            <a:spAutoFit/>
          </a:bodyPr>
          <a:lstStyle/>
          <a:p>
            <a:pPr defTabSz="882082">
              <a:defRPr/>
            </a:pPr>
            <a:r>
              <a:rPr lang="en-ZA" sz="1600" b="1" kern="1200" dirty="0">
                <a:solidFill>
                  <a:schemeClr val="accent1"/>
                </a:solidFill>
              </a:rPr>
              <a:t>Q1 Do you believe the global economy will improve, stay the same, or decline over the next 12 months?  (Summary improve</a:t>
            </a:r>
            <a:r>
              <a:rPr lang="en-ZA" sz="1600" b="1" kern="1200" dirty="0" smtClean="0">
                <a:solidFill>
                  <a:schemeClr val="accent1"/>
                </a:solidFill>
              </a:rPr>
              <a:t>)</a:t>
            </a:r>
            <a:endParaRPr lang="en-ZA" sz="1600" b="1" dirty="0">
              <a:solidFill>
                <a:schemeClr val="accent1"/>
              </a:solidFill>
            </a:endParaRPr>
          </a:p>
        </p:txBody>
      </p:sp>
    </p:spTree>
    <p:extLst>
      <p:ext uri="{BB962C8B-B14F-4D97-AF65-F5344CB8AC3E}">
        <p14:creationId xmlns:p14="http://schemas.microsoft.com/office/powerpoint/2010/main" val="1299534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5" name="Google Shape;1105;p12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ZA" dirty="0"/>
              <a:t>SA CEOs </a:t>
            </a:r>
            <a:r>
              <a:rPr lang="en-ZA" dirty="0" smtClean="0"/>
              <a:t>more </a:t>
            </a:r>
            <a:r>
              <a:rPr lang="en-ZA" dirty="0"/>
              <a:t>confident about short-term growth prospects</a:t>
            </a:r>
            <a:endParaRPr dirty="0"/>
          </a:p>
        </p:txBody>
      </p:sp>
      <p:sp>
        <p:nvSpPr>
          <p:cNvPr id="1107" name="Google Shape;1107;p1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9</a:t>
            </a:fld>
            <a:endParaRPr dirty="0"/>
          </a:p>
        </p:txBody>
      </p:sp>
      <p:sp>
        <p:nvSpPr>
          <p:cNvPr id="5" name="Rectangle 4"/>
          <p:cNvSpPr/>
          <p:nvPr/>
        </p:nvSpPr>
        <p:spPr>
          <a:xfrm>
            <a:off x="442912" y="1590674"/>
            <a:ext cx="11076539" cy="584775"/>
          </a:xfrm>
          <a:prstGeom prst="rect">
            <a:avLst/>
          </a:prstGeom>
        </p:spPr>
        <p:txBody>
          <a:bodyPr wrap="square">
            <a:spAutoFit/>
          </a:bodyPr>
          <a:lstStyle/>
          <a:p>
            <a:pPr defTabSz="882082">
              <a:defRPr/>
            </a:pPr>
            <a:r>
              <a:rPr lang="en-ZA" sz="1600" b="1" dirty="0">
                <a:solidFill>
                  <a:schemeClr val="accent1"/>
                </a:solidFill>
              </a:rPr>
              <a:t>Q2a How confident are you about your company's prospects for revenue growth over the next 12 months? </a:t>
            </a:r>
            <a:r>
              <a:rPr lang="en-ZA" sz="1600" b="1" dirty="0" smtClean="0">
                <a:solidFill>
                  <a:schemeClr val="accent1"/>
                </a:solidFill>
              </a:rPr>
              <a:t/>
            </a:r>
            <a:br>
              <a:rPr lang="en-ZA" sz="1600" b="1" dirty="0" smtClean="0">
                <a:solidFill>
                  <a:schemeClr val="accent1"/>
                </a:solidFill>
              </a:rPr>
            </a:br>
            <a:r>
              <a:rPr lang="en-ZA" sz="1600" b="1" dirty="0" smtClean="0">
                <a:solidFill>
                  <a:schemeClr val="accent1"/>
                </a:solidFill>
              </a:rPr>
              <a:t>(</a:t>
            </a:r>
            <a:r>
              <a:rPr lang="en-ZA" sz="1600" b="1" dirty="0">
                <a:solidFill>
                  <a:schemeClr val="accent1"/>
                </a:solidFill>
              </a:rPr>
              <a:t>Summary somewhat /very confident)</a:t>
            </a:r>
          </a:p>
        </p:txBody>
      </p:sp>
      <p:graphicFrame>
        <p:nvGraphicFramePr>
          <p:cNvPr id="6" name="Chart 5"/>
          <p:cNvGraphicFramePr>
            <a:graphicFrameLocks/>
          </p:cNvGraphicFramePr>
          <p:nvPr>
            <p:extLst>
              <p:ext uri="{D42A27DB-BD31-4B8C-83A1-F6EECF244321}">
                <p14:modId xmlns:p14="http://schemas.microsoft.com/office/powerpoint/2010/main" val="4002086508"/>
              </p:ext>
            </p:extLst>
          </p:nvPr>
        </p:nvGraphicFramePr>
        <p:xfrm>
          <a:off x="5058" y="1862382"/>
          <a:ext cx="11823110" cy="4495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69911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kN3SDlIvSEOlNCWJjAoeg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gL6drCVR0GUyyXHrpYxg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QSsF.AUERdekIsCIhUKfx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l.kxDlxThG8cr62gSFa8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YacmNCqQp6PAYgPdSbj8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0SW3uhdhT0mXtoE5rA_qd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aTCXmaLSyi8W9UbkQJt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J_hzjZZRnG.vyem4PRLW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ftlVaWQlGhcR6eEKSA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IwsUBgzNTDiQHnmQILwkR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TPUWisXQ26VugMakqVRO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Ql0ioPwZQ5av745ReoeR9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re5ncrIkRiyRas1aMh_yT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qYH9AKkS.W006G1fmOM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ncqlUN7RDCCiQfZ2Moc0A"/>
</p:tagLst>
</file>

<file path=ppt/theme/theme1.xml><?xml version="1.0" encoding="utf-8"?>
<a:theme xmlns:a="http://schemas.openxmlformats.org/drawingml/2006/main" name="Theme1">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Theme1" id="{176FB9C2-238F-496B-A95A-595954191395}" vid="{1FE7A834-3EE1-45E9-A2EB-D202950CFEC0}"/>
    </a:ext>
  </a:ext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themeOverride>
</file>

<file path=ppt/theme/themeOverride10.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themeOverride>
</file>

<file path=ppt/theme/themeOverride20.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themeOverride>
</file>

<file path=ppt/theme/themeOverride4.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themeOverride>
</file>

<file path=ppt/theme/themeOverride5.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themeOverride>
</file>

<file path=ppt/theme/themeOverride6.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2372</TotalTime>
  <Words>3412</Words>
  <Application>Microsoft Office PowerPoint</Application>
  <PresentationFormat>Widescreen</PresentationFormat>
  <Paragraphs>295</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Georgia</vt:lpstr>
      <vt:lpstr>HelveticaNeue-Bold</vt:lpstr>
      <vt:lpstr>Theme1</vt:lpstr>
      <vt:lpstr>PowerPoint Presentation</vt:lpstr>
      <vt:lpstr>Agenda </vt:lpstr>
      <vt:lpstr>About the survey</vt:lpstr>
      <vt:lpstr>About the survey</vt:lpstr>
      <vt:lpstr>What do CEOs know about the future?</vt:lpstr>
      <vt:lpstr>Reality check</vt:lpstr>
      <vt:lpstr>Context</vt:lpstr>
      <vt:lpstr>CEOs remain cautious about the global economy </vt:lpstr>
      <vt:lpstr>SA CEOs more confident about short-term growth prospects</vt:lpstr>
      <vt:lpstr>Even the most positive SA CEOs are reining in their expectations</vt:lpstr>
      <vt:lpstr>SA CEOS expectations for increasing headcount continue to follow prospects for revenue growth in the next 12 months </vt:lpstr>
      <vt:lpstr>SA CEOs remain more confident in medium-term growth </vt:lpstr>
      <vt:lpstr>Looking inside out for growth</vt:lpstr>
      <vt:lpstr>SA CEOs are most concerned about political, social and economic threats</vt:lpstr>
      <vt:lpstr>But some things weren’t much better a year ago and some things were worse</vt:lpstr>
      <vt:lpstr>CEOs appear less certain about their expansion plans outside their home markets</vt:lpstr>
      <vt:lpstr>Faced with the tough realities, organisations are turning inward to drive revenue growth</vt:lpstr>
      <vt:lpstr>Mind the information and skills gaps </vt:lpstr>
      <vt:lpstr>Technological advances and demographic shifts are having most transformational impact </vt:lpstr>
      <vt:lpstr>Despite massive investments CEOs still can’t access the data they need</vt:lpstr>
      <vt:lpstr>Diagnosing the absence of data </vt:lpstr>
      <vt:lpstr>The skills gap is a significant pain point, impeding innovation and prompting higher people costs</vt:lpstr>
      <vt:lpstr>Retraining and establishing a strong pipeline are favoured to bridge the skills gap</vt:lpstr>
      <vt:lpstr>SA CEOs recognise the potential impact of artificial intelligence  </vt:lpstr>
      <vt:lpstr>Most CEOs taking a wait-and-see approach to AI </vt:lpstr>
      <vt:lpstr>Business looking to government to help manage AI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dc:title>
  <dc:creator>Catherine Ensor</dc:creator>
  <cp:lastModifiedBy>Sanchia Temkin</cp:lastModifiedBy>
  <cp:revision>107</cp:revision>
  <cp:lastPrinted>2019-01-18T12:34:25Z</cp:lastPrinted>
  <dcterms:modified xsi:type="dcterms:W3CDTF">2019-01-21T15:18:14Z</dcterms:modified>
</cp:coreProperties>
</file>