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0.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1.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2.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3.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4.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5.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6.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7.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notesSlides/notesSlide5.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6.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charts/chart18.xml" ContentType="application/vnd.openxmlformats-officedocument.drawingml.chart+xml"/>
  <Override PartName="/ppt/theme/themeOverride17.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notesSlides/notesSlide7.xml" ContentType="application/vnd.openxmlformats-officedocument.presentationml.notesSlide+xml"/>
  <Override PartName="/ppt/charts/chart21.xml" ContentType="application/vnd.openxmlformats-officedocument.drawingml.chart+xml"/>
  <Override PartName="/ppt/notesSlides/notesSlide8.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1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notesSlides/notesSlide11.xml" ContentType="application/vnd.openxmlformats-officedocument.presentationml.notesSlide+xml"/>
  <Override PartName="/ppt/charts/chart27.xml" ContentType="application/vnd.openxmlformats-officedocument.drawingml.chart+xml"/>
  <Override PartName="/ppt/notesSlides/notesSlide12.xml" ContentType="application/vnd.openxmlformats-officedocument.presentationml.notesSlide+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2" r:id="rId5"/>
    <p:sldMasterId id="2147483811" r:id="rId6"/>
    <p:sldMasterId id="2147483823" r:id="rId7"/>
    <p:sldMasterId id="2147483835" r:id="rId8"/>
    <p:sldMasterId id="2147483847" r:id="rId9"/>
    <p:sldMasterId id="2147483860" r:id="rId10"/>
    <p:sldMasterId id="2147483875" r:id="rId11"/>
    <p:sldMasterId id="2147483890" r:id="rId12"/>
    <p:sldMasterId id="2147483903" r:id="rId13"/>
    <p:sldMasterId id="2147483921" r:id="rId14"/>
    <p:sldMasterId id="2147483936" r:id="rId15"/>
    <p:sldMasterId id="2147483951" r:id="rId16"/>
    <p:sldMasterId id="2147483966" r:id="rId17"/>
    <p:sldMasterId id="2147483981" r:id="rId18"/>
    <p:sldMasterId id="2147483993" r:id="rId19"/>
    <p:sldMasterId id="2147484005" r:id="rId20"/>
    <p:sldMasterId id="2147484018" r:id="rId21"/>
  </p:sldMasterIdLst>
  <p:notesMasterIdLst>
    <p:notesMasterId r:id="rId61"/>
  </p:notesMasterIdLst>
  <p:handoutMasterIdLst>
    <p:handoutMasterId r:id="rId62"/>
  </p:handoutMasterIdLst>
  <p:sldIdLst>
    <p:sldId id="436" r:id="rId22"/>
    <p:sldId id="693" r:id="rId23"/>
    <p:sldId id="563" r:id="rId24"/>
    <p:sldId id="694" r:id="rId25"/>
    <p:sldId id="695" r:id="rId26"/>
    <p:sldId id="564" r:id="rId27"/>
    <p:sldId id="696" r:id="rId28"/>
    <p:sldId id="697" r:id="rId29"/>
    <p:sldId id="698" r:id="rId30"/>
    <p:sldId id="562" r:id="rId31"/>
    <p:sldId id="682" r:id="rId32"/>
    <p:sldId id="699" r:id="rId33"/>
    <p:sldId id="683" r:id="rId34"/>
    <p:sldId id="700" r:id="rId35"/>
    <p:sldId id="684" r:id="rId36"/>
    <p:sldId id="701" r:id="rId37"/>
    <p:sldId id="685" r:id="rId38"/>
    <p:sldId id="686" r:id="rId39"/>
    <p:sldId id="687" r:id="rId40"/>
    <p:sldId id="702" r:id="rId41"/>
    <p:sldId id="688" r:id="rId42"/>
    <p:sldId id="703" r:id="rId43"/>
    <p:sldId id="689" r:id="rId44"/>
    <p:sldId id="690" r:id="rId45"/>
    <p:sldId id="691" r:id="rId46"/>
    <p:sldId id="670" r:id="rId47"/>
    <p:sldId id="671" r:id="rId48"/>
    <p:sldId id="672" r:id="rId49"/>
    <p:sldId id="673" r:id="rId50"/>
    <p:sldId id="674" r:id="rId51"/>
    <p:sldId id="675" r:id="rId52"/>
    <p:sldId id="677" r:id="rId53"/>
    <p:sldId id="678" r:id="rId54"/>
    <p:sldId id="679" r:id="rId55"/>
    <p:sldId id="680" r:id="rId56"/>
    <p:sldId id="681" r:id="rId57"/>
    <p:sldId id="565" r:id="rId58"/>
    <p:sldId id="676" r:id="rId59"/>
    <p:sldId id="69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3C42"/>
    <a:srgbClr val="00B050"/>
    <a:srgbClr val="FDE7E8"/>
    <a:srgbClr val="F1F8EC"/>
    <a:srgbClr val="62EC72"/>
    <a:srgbClr val="000000"/>
    <a:srgbClr val="A6A6A6"/>
    <a:srgbClr val="3E4782"/>
    <a:srgbClr val="5367AD"/>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8" autoAdjust="0"/>
    <p:restoredTop sz="94673" autoAdjust="0"/>
  </p:normalViewPr>
  <p:slideViewPr>
    <p:cSldViewPr showGuides="1">
      <p:cViewPr varScale="1">
        <p:scale>
          <a:sx n="74" d="100"/>
          <a:sy n="74" d="100"/>
        </p:scale>
        <p:origin x="-1302" y="-90"/>
      </p:cViewPr>
      <p:guideLst>
        <p:guide orient="horz"/>
        <p:guide/>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87300824779669E-2"/>
          <c:y val="5.1275590551181097E-2"/>
          <c:w val="0.92979339545590423"/>
          <c:h val="0.89576178839713949"/>
        </c:manualLayout>
      </c:layout>
      <c:barChart>
        <c:barDir val="col"/>
        <c:grouping val="percentStacked"/>
        <c:varyColors val="0"/>
        <c:ser>
          <c:idx val="2"/>
          <c:order val="0"/>
          <c:tx>
            <c:strRef>
              <c:f>Sheet1!$A$2</c:f>
              <c:strCache>
                <c:ptCount val="1"/>
                <c:pt idx="0">
                  <c:v>  Down significantly</c:v>
                </c:pt>
              </c:strCache>
            </c:strRef>
          </c:tx>
          <c:spPr>
            <a:solidFill>
              <a:srgbClr val="3E4782"/>
            </a:solidFill>
            <a:ln w="26388">
              <a:noFill/>
            </a:ln>
          </c:spPr>
          <c:invertIfNegative val="0"/>
          <c:dLbls>
            <c:numFmt formatCode="0%" sourceLinked="0"/>
            <c:spPr>
              <a:noFill/>
              <a:ln w="26388">
                <a:noFill/>
              </a:ln>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2014</c:v>
                </c:pt>
                <c:pt idx="1">
                  <c:v>2015</c:v>
                </c:pt>
                <c:pt idx="3">
                  <c:v>2014</c:v>
                </c:pt>
                <c:pt idx="4">
                  <c:v>2015</c:v>
                </c:pt>
              </c:numCache>
            </c:numRef>
          </c:cat>
          <c:val>
            <c:numRef>
              <c:f>Sheet1!$B$2:$F$2</c:f>
              <c:numCache>
                <c:formatCode>0%</c:formatCode>
                <c:ptCount val="5"/>
                <c:pt idx="0">
                  <c:v>5.0000000000000044E-2</c:v>
                </c:pt>
                <c:pt idx="1">
                  <c:v>6.000000000000006E-2</c:v>
                </c:pt>
                <c:pt idx="3">
                  <c:v>6.000000000000006E-2</c:v>
                </c:pt>
                <c:pt idx="4">
                  <c:v>7.0000000000000034E-2</c:v>
                </c:pt>
              </c:numCache>
            </c:numRef>
          </c:val>
        </c:ser>
        <c:ser>
          <c:idx val="3"/>
          <c:order val="1"/>
          <c:tx>
            <c:strRef>
              <c:f>Sheet1!$A$3</c:f>
              <c:strCache>
                <c:ptCount val="1"/>
                <c:pt idx="0">
                  <c:v>  Down slightly</c:v>
                </c:pt>
              </c:strCache>
            </c:strRef>
          </c:tx>
          <c:spPr>
            <a:solidFill>
              <a:srgbClr val="5367AD"/>
            </a:solidFill>
            <a:ln w="26388">
              <a:noFill/>
            </a:ln>
          </c:spPr>
          <c:invertIfNegative val="0"/>
          <c:dLbls>
            <c:spPr>
              <a:noFill/>
              <a:ln w="26388">
                <a:noFill/>
              </a:ln>
            </c:spPr>
            <c:txPr>
              <a:bodyPr/>
              <a:lstStyle/>
              <a:p>
                <a:pPr>
                  <a:defRPr sz="12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2014</c:v>
                </c:pt>
                <c:pt idx="1">
                  <c:v>2015</c:v>
                </c:pt>
                <c:pt idx="3">
                  <c:v>2014</c:v>
                </c:pt>
                <c:pt idx="4">
                  <c:v>2015</c:v>
                </c:pt>
              </c:numCache>
            </c:numRef>
          </c:cat>
          <c:val>
            <c:numRef>
              <c:f>Sheet1!$B$3:$F$3</c:f>
              <c:numCache>
                <c:formatCode>0%</c:formatCode>
                <c:ptCount val="5"/>
                <c:pt idx="0">
                  <c:v>0.19000000000000009</c:v>
                </c:pt>
                <c:pt idx="1">
                  <c:v>0.16000000000000009</c:v>
                </c:pt>
                <c:pt idx="3">
                  <c:v>0.15000000000000024</c:v>
                </c:pt>
                <c:pt idx="4">
                  <c:v>0.17</c:v>
                </c:pt>
              </c:numCache>
            </c:numRef>
          </c:val>
        </c:ser>
        <c:ser>
          <c:idx val="0"/>
          <c:order val="2"/>
          <c:tx>
            <c:strRef>
              <c:f>Sheet1!$A$4</c:f>
              <c:strCache>
                <c:ptCount val="1"/>
                <c:pt idx="0">
                  <c:v>Essentially flat</c:v>
                </c:pt>
              </c:strCache>
            </c:strRef>
          </c:tx>
          <c:spPr>
            <a:solidFill>
              <a:srgbClr val="A6A6A6"/>
            </a:solidFill>
            <a:ln w="26388">
              <a:noFill/>
            </a:ln>
          </c:spPr>
          <c:invertIfNegative val="0"/>
          <c:dLbls>
            <c:numFmt formatCode="0%" sourceLinked="0"/>
            <c:spPr>
              <a:noFill/>
              <a:ln w="26388">
                <a:noFill/>
              </a:ln>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2014</c:v>
                </c:pt>
                <c:pt idx="1">
                  <c:v>2015</c:v>
                </c:pt>
                <c:pt idx="3">
                  <c:v>2014</c:v>
                </c:pt>
                <c:pt idx="4">
                  <c:v>2015</c:v>
                </c:pt>
              </c:numCache>
            </c:numRef>
          </c:cat>
          <c:val>
            <c:numRef>
              <c:f>Sheet1!$B$4:$F$4</c:f>
              <c:numCache>
                <c:formatCode>0%</c:formatCode>
                <c:ptCount val="5"/>
                <c:pt idx="0">
                  <c:v>0.26</c:v>
                </c:pt>
                <c:pt idx="1">
                  <c:v>0.28000000000000008</c:v>
                </c:pt>
                <c:pt idx="3">
                  <c:v>0.18000000000000024</c:v>
                </c:pt>
                <c:pt idx="4">
                  <c:v>0.23</c:v>
                </c:pt>
              </c:numCache>
            </c:numRef>
          </c:val>
        </c:ser>
        <c:ser>
          <c:idx val="1"/>
          <c:order val="3"/>
          <c:tx>
            <c:strRef>
              <c:f>Sheet1!$A$5</c:f>
              <c:strCache>
                <c:ptCount val="1"/>
                <c:pt idx="0">
                  <c:v>  Up slightly</c:v>
                </c:pt>
              </c:strCache>
            </c:strRef>
          </c:tx>
          <c:spPr>
            <a:solidFill>
              <a:srgbClr val="62EC72"/>
            </a:solidFill>
            <a:ln w="26388">
              <a:noFill/>
            </a:ln>
          </c:spPr>
          <c:invertIfNegative val="0"/>
          <c:dLbls>
            <c:dLbl>
              <c:idx val="0"/>
              <c:layout>
                <c:manualLayout>
                  <c:x val="-3.6780579645238512E-3"/>
                  <c:y val="-9.8525622880434949E-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8757704290053424E-3"/>
                  <c:y val="-2.269497054180955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9196264030826001E-3"/>
                  <c:y val="6.384009691096411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dLblPos val="ctr"/>
              <c:showLegendKey val="0"/>
              <c:showVal val="1"/>
              <c:showCatName val="0"/>
              <c:showSerName val="0"/>
              <c:showPercent val="0"/>
              <c:showBubbleSize val="0"/>
              <c:extLst>
                <c:ext xmlns:c15="http://schemas.microsoft.com/office/drawing/2012/chart" uri="{CE6537A1-D6FC-4f65-9D91-7224C49458BB}"/>
              </c:extLst>
            </c:dLbl>
            <c:dLbl>
              <c:idx val="4"/>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Mode val="edge"/>
                  <c:yMode val="edge"/>
                  <c:x val="0.79075425790754261"/>
                  <c:y val="4.4270833333333523E-2"/>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200">
                    <a:solidFill>
                      <a:srgbClr val="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2014</c:v>
                </c:pt>
                <c:pt idx="1">
                  <c:v>2015</c:v>
                </c:pt>
                <c:pt idx="3">
                  <c:v>2014</c:v>
                </c:pt>
                <c:pt idx="4">
                  <c:v>2015</c:v>
                </c:pt>
              </c:numCache>
            </c:numRef>
          </c:cat>
          <c:val>
            <c:numRef>
              <c:f>Sheet1!$B$5:$F$5</c:f>
              <c:numCache>
                <c:formatCode>0%</c:formatCode>
                <c:ptCount val="5"/>
                <c:pt idx="0">
                  <c:v>0.34000000000000036</c:v>
                </c:pt>
                <c:pt idx="1">
                  <c:v>0.42000000000000032</c:v>
                </c:pt>
                <c:pt idx="3">
                  <c:v>0.47000000000000008</c:v>
                </c:pt>
                <c:pt idx="4">
                  <c:v>0.43000000000000038</c:v>
                </c:pt>
              </c:numCache>
            </c:numRef>
          </c:val>
        </c:ser>
        <c:ser>
          <c:idx val="4"/>
          <c:order val="4"/>
          <c:tx>
            <c:strRef>
              <c:f>Sheet1!$A$6</c:f>
              <c:strCache>
                <c:ptCount val="1"/>
                <c:pt idx="0">
                  <c:v>  Up significantly</c:v>
                </c:pt>
              </c:strCache>
            </c:strRef>
          </c:tx>
          <c:spPr>
            <a:solidFill>
              <a:srgbClr val="00B050"/>
            </a:solidFill>
          </c:spPr>
          <c:invertIfNegative val="0"/>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Sheet1!$B$1:$F$1</c:f>
              <c:numCache>
                <c:formatCode>General</c:formatCode>
                <c:ptCount val="5"/>
                <c:pt idx="0">
                  <c:v>2014</c:v>
                </c:pt>
                <c:pt idx="1">
                  <c:v>2015</c:v>
                </c:pt>
                <c:pt idx="3">
                  <c:v>2014</c:v>
                </c:pt>
                <c:pt idx="4">
                  <c:v>2015</c:v>
                </c:pt>
              </c:numCache>
            </c:numRef>
          </c:cat>
          <c:val>
            <c:numRef>
              <c:f>Sheet1!$B$6:$F$6</c:f>
              <c:numCache>
                <c:formatCode>0%</c:formatCode>
                <c:ptCount val="5"/>
                <c:pt idx="0">
                  <c:v>0.15000000000000024</c:v>
                </c:pt>
                <c:pt idx="1">
                  <c:v>9.0000000000000066E-2</c:v>
                </c:pt>
                <c:pt idx="3">
                  <c:v>0.15000000000000024</c:v>
                </c:pt>
                <c:pt idx="4">
                  <c:v>0.1</c:v>
                </c:pt>
              </c:numCache>
            </c:numRef>
          </c:val>
        </c:ser>
        <c:dLbls>
          <c:showLegendKey val="0"/>
          <c:showVal val="1"/>
          <c:showCatName val="0"/>
          <c:showSerName val="0"/>
          <c:showPercent val="0"/>
          <c:showBubbleSize val="0"/>
        </c:dLbls>
        <c:gapWidth val="50"/>
        <c:overlap val="100"/>
        <c:axId val="62051072"/>
        <c:axId val="62052608"/>
      </c:barChart>
      <c:catAx>
        <c:axId val="62051072"/>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200"/>
            </a:pPr>
            <a:endParaRPr lang="en-US"/>
          </a:p>
        </c:txPr>
        <c:crossAx val="62052608"/>
        <c:crosses val="autoZero"/>
        <c:auto val="1"/>
        <c:lblAlgn val="ctr"/>
        <c:lblOffset val="100"/>
        <c:tickLblSkip val="1"/>
        <c:tickMarkSkip val="1"/>
        <c:noMultiLvlLbl val="0"/>
      </c:catAx>
      <c:valAx>
        <c:axId val="62052608"/>
        <c:scaling>
          <c:orientation val="minMax"/>
          <c:max val="1"/>
        </c:scaling>
        <c:delete val="1"/>
        <c:axPos val="l"/>
        <c:numFmt formatCode="0%" sourceLinked="0"/>
        <c:majorTickMark val="out"/>
        <c:minorTickMark val="none"/>
        <c:tickLblPos val="none"/>
        <c:crossAx val="62051072"/>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4350105440304E-2"/>
          <c:y val="7.0312500000002873E-2"/>
          <c:w val="0.91826139587382249"/>
          <c:h val="0.83712265300820121"/>
        </c:manualLayout>
      </c:layout>
      <c:barChart>
        <c:barDir val="col"/>
        <c:grouping val="percentStacked"/>
        <c:varyColors val="0"/>
        <c:ser>
          <c:idx val="2"/>
          <c:order val="0"/>
          <c:tx>
            <c:strRef>
              <c:f>Sheet1!$A$2</c:f>
              <c:strCache>
                <c:ptCount val="1"/>
                <c:pt idx="0">
                  <c:v>Making no changes at all in my strategy</c:v>
                </c:pt>
              </c:strCache>
            </c:strRef>
          </c:tx>
          <c:spPr>
            <a:solidFill>
              <a:srgbClr val="3E4782"/>
            </a:solidFill>
            <a:ln w="26388">
              <a:noFill/>
            </a:ln>
          </c:spPr>
          <c:invertIfNegative val="0"/>
          <c:dLbls>
            <c:numFmt formatCode="0%" sourceLinked="0"/>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2015</c:v>
                </c:pt>
              </c:strCache>
            </c:strRef>
          </c:cat>
          <c:val>
            <c:numRef>
              <c:f>Sheet1!$B$2:$C$2</c:f>
              <c:numCache>
                <c:formatCode>0%</c:formatCode>
                <c:ptCount val="2"/>
                <c:pt idx="0">
                  <c:v>0.12000000000000002</c:v>
                </c:pt>
                <c:pt idx="1">
                  <c:v>0.12000000000000002</c:v>
                </c:pt>
              </c:numCache>
            </c:numRef>
          </c:val>
        </c:ser>
        <c:ser>
          <c:idx val="3"/>
          <c:order val="1"/>
          <c:tx>
            <c:strRef>
              <c:f>Sheet1!$A$3</c:f>
              <c:strCache>
                <c:ptCount val="1"/>
                <c:pt idx="0">
                  <c:v>  Much more aggressive taking on significantly higher risk with the potential of higher returns</c:v>
                </c:pt>
              </c:strCache>
            </c:strRef>
          </c:tx>
          <c:spPr>
            <a:solidFill>
              <a:srgbClr val="5367AD"/>
            </a:solidFill>
            <a:ln w="26388">
              <a:noFill/>
            </a:ln>
          </c:spPr>
          <c:invertIfNegative val="0"/>
          <c:dLbls>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2015</c:v>
                </c:pt>
              </c:strCache>
            </c:strRef>
          </c:cat>
          <c:val>
            <c:numRef>
              <c:f>Sheet1!$B$3:$C$3</c:f>
              <c:numCache>
                <c:formatCode>0%</c:formatCode>
                <c:ptCount val="2"/>
                <c:pt idx="0">
                  <c:v>7.0000000000000021E-2</c:v>
                </c:pt>
                <c:pt idx="1">
                  <c:v>6.0000000000000032E-2</c:v>
                </c:pt>
              </c:numCache>
            </c:numRef>
          </c:val>
        </c:ser>
        <c:ser>
          <c:idx val="0"/>
          <c:order val="2"/>
          <c:tx>
            <c:strRef>
              <c:f>Sheet1!$A$4</c:f>
              <c:strCache>
                <c:ptCount val="1"/>
                <c:pt idx="0">
                  <c:v>  Slightly more aggressive taking on moderately higher risk with the potential of higher returns</c:v>
                </c:pt>
              </c:strCache>
            </c:strRef>
          </c:tx>
          <c:spPr>
            <a:solidFill>
              <a:srgbClr val="A6A6A6"/>
            </a:solidFill>
            <a:ln w="26388">
              <a:noFill/>
            </a:ln>
          </c:spPr>
          <c:invertIfNegative val="0"/>
          <c:dLbls>
            <c:numFmt formatCode="0%" sourceLinked="0"/>
            <c:spPr>
              <a:noFill/>
              <a:ln w="26388">
                <a:noFill/>
              </a:ln>
            </c:spPr>
            <c:txPr>
              <a:bodyPr/>
              <a:lstStyle/>
              <a:p>
                <a:pPr>
                  <a:defRPr sz="12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2015</c:v>
                </c:pt>
              </c:strCache>
            </c:strRef>
          </c:cat>
          <c:val>
            <c:numRef>
              <c:f>Sheet1!$B$4:$C$4</c:f>
              <c:numCache>
                <c:formatCode>0%</c:formatCode>
                <c:ptCount val="2"/>
                <c:pt idx="0">
                  <c:v>0.35000000000000031</c:v>
                </c:pt>
                <c:pt idx="1">
                  <c:v>0.31000000000000094</c:v>
                </c:pt>
              </c:numCache>
            </c:numRef>
          </c:val>
        </c:ser>
        <c:ser>
          <c:idx val="1"/>
          <c:order val="3"/>
          <c:tx>
            <c:strRef>
              <c:f>Sheet1!$A$5</c:f>
              <c:strCache>
                <c:ptCount val="1"/>
                <c:pt idx="0">
                  <c:v>  Slightly more conservative taking on moderately lower risk to avoid potential losses</c:v>
                </c:pt>
              </c:strCache>
            </c:strRef>
          </c:tx>
          <c:spPr>
            <a:solidFill>
              <a:srgbClr val="62EC72"/>
            </a:solidFill>
            <a:ln w="26388">
              <a:noFill/>
            </a:ln>
          </c:spPr>
          <c:invertIfNegative val="0"/>
          <c:dLbls>
            <c:dLbl>
              <c:idx val="0"/>
              <c:layout>
                <c:manualLayout>
                  <c:x val="-3.6780579645238512E-3"/>
                  <c:y val="-9.8525622880434646E-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8757704290053383E-3"/>
                  <c:y val="-2.2694970541809467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9196264030826001E-3"/>
                  <c:y val="6.3840096910963914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dLblPos val="ctr"/>
              <c:showLegendKey val="0"/>
              <c:showVal val="1"/>
              <c:showCatName val="0"/>
              <c:showSerName val="0"/>
              <c:showPercent val="0"/>
              <c:showBubbleSize val="0"/>
              <c:extLst>
                <c:ext xmlns:c15="http://schemas.microsoft.com/office/drawing/2012/chart" uri="{CE6537A1-D6FC-4f65-9D91-7224C49458BB}"/>
              </c:extLst>
            </c:dLbl>
            <c:dLbl>
              <c:idx val="4"/>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Mode val="edge"/>
                  <c:yMode val="edge"/>
                  <c:x val="0.79075425790754261"/>
                  <c:y val="4.4270833333333523E-2"/>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2015</c:v>
                </c:pt>
              </c:strCache>
            </c:strRef>
          </c:cat>
          <c:val>
            <c:numRef>
              <c:f>Sheet1!$B$5:$C$5</c:f>
              <c:numCache>
                <c:formatCode>0%</c:formatCode>
                <c:ptCount val="2"/>
                <c:pt idx="0">
                  <c:v>0.25</c:v>
                </c:pt>
                <c:pt idx="1">
                  <c:v>0.28000000000000008</c:v>
                </c:pt>
              </c:numCache>
            </c:numRef>
          </c:val>
        </c:ser>
        <c:ser>
          <c:idx val="4"/>
          <c:order val="4"/>
          <c:tx>
            <c:strRef>
              <c:f>Sheet1!$A$6</c:f>
              <c:strCache>
                <c:ptCount val="1"/>
                <c:pt idx="0">
                  <c:v>  Much more conservative taking on significantly lower risk to avoid potential losses</c:v>
                </c:pt>
              </c:strCache>
            </c:strRef>
          </c:tx>
          <c:spPr>
            <a:solidFill>
              <a:srgbClr val="00B050"/>
            </a:solidFill>
          </c:spPr>
          <c:invertIfNegative val="0"/>
          <c:dLbls>
            <c:spPr>
              <a:noFill/>
              <a:ln>
                <a:noFill/>
              </a:ln>
              <a:effectLst/>
            </c:spPr>
            <c:txPr>
              <a:bodyPr/>
              <a:lstStyle/>
              <a:p>
                <a:pPr>
                  <a:defRPr sz="1200" b="1"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2014</c:v>
                </c:pt>
                <c:pt idx="1">
                  <c:v>2015</c:v>
                </c:pt>
              </c:strCache>
            </c:strRef>
          </c:cat>
          <c:val>
            <c:numRef>
              <c:f>Sheet1!$B$6:$C$6</c:f>
              <c:numCache>
                <c:formatCode>0%</c:formatCode>
                <c:ptCount val="2"/>
                <c:pt idx="0">
                  <c:v>0.2</c:v>
                </c:pt>
                <c:pt idx="1">
                  <c:v>0.24000000000000021</c:v>
                </c:pt>
              </c:numCache>
            </c:numRef>
          </c:val>
        </c:ser>
        <c:dLbls>
          <c:showLegendKey val="0"/>
          <c:showVal val="1"/>
          <c:showCatName val="0"/>
          <c:showSerName val="0"/>
          <c:showPercent val="0"/>
          <c:showBubbleSize val="0"/>
        </c:dLbls>
        <c:gapWidth val="80"/>
        <c:overlap val="100"/>
        <c:axId val="173865984"/>
        <c:axId val="172507904"/>
      </c:barChart>
      <c:catAx>
        <c:axId val="173865984"/>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400"/>
            </a:pPr>
            <a:endParaRPr lang="en-US"/>
          </a:p>
        </c:txPr>
        <c:crossAx val="172507904"/>
        <c:crosses val="autoZero"/>
        <c:auto val="1"/>
        <c:lblAlgn val="ctr"/>
        <c:lblOffset val="100"/>
        <c:tickLblSkip val="1"/>
        <c:tickMarkSkip val="1"/>
        <c:noMultiLvlLbl val="0"/>
      </c:catAx>
      <c:valAx>
        <c:axId val="172507904"/>
        <c:scaling>
          <c:orientation val="minMax"/>
          <c:max val="1"/>
        </c:scaling>
        <c:delete val="1"/>
        <c:axPos val="l"/>
        <c:numFmt formatCode="0%" sourceLinked="0"/>
        <c:majorTickMark val="out"/>
        <c:minorTickMark val="none"/>
        <c:tickLblPos val="none"/>
        <c:crossAx val="173865984"/>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4350105440304E-2"/>
          <c:y val="7.1528166580497446E-2"/>
          <c:w val="0.91985947013143221"/>
          <c:h val="0.83590679807231238"/>
        </c:manualLayout>
      </c:layout>
      <c:barChart>
        <c:barDir val="col"/>
        <c:grouping val="percentStacked"/>
        <c:varyColors val="0"/>
        <c:ser>
          <c:idx val="2"/>
          <c:order val="0"/>
          <c:tx>
            <c:strRef>
              <c:f>Sheet1!$A$2</c:f>
              <c:strCache>
                <c:ptCount val="1"/>
                <c:pt idx="0">
                  <c:v>  Very pessimistic</c:v>
                </c:pt>
              </c:strCache>
            </c:strRef>
          </c:tx>
          <c:spPr>
            <a:solidFill>
              <a:srgbClr val="3E4782"/>
            </a:solidFill>
            <a:ln w="26388">
              <a:noFill/>
            </a:ln>
          </c:spPr>
          <c:invertIfNegative val="0"/>
          <c:dLbls>
            <c:dLbl>
              <c:idx val="0"/>
              <c:layout>
                <c:manualLayout>
                  <c:x val="0"/>
                  <c:y val="-1.57949433297332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layout>
                <c:manualLayout>
                  <c:x val="-4.794222772809888E-3"/>
                  <c:y val="-1.57949433297332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1.5980742576032787E-3"/>
                  <c:y val="-1.2635954663786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
                  <c:y val="-1.2635954663786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4.794222772809888E-3"/>
                  <c:y val="-9.476965997840022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8765336636859016E-2"/>
                  <c:y val="-1.57949433297332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2.8765336636859016E-2"/>
                  <c:y val="-1.57949433297332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1.2583261859173079E-7"/>
                  <c:y val="-1.57949433297332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layout>
                <c:manualLayout>
                  <c:x val="1.5980742576032787E-3"/>
                  <c:y val="-9.4769659978400228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Sheet1!$B$2:$C$2</c:f>
              <c:numCache>
                <c:formatCode>0%</c:formatCode>
                <c:ptCount val="2"/>
                <c:pt idx="0">
                  <c:v>2.0000000000000011E-2</c:v>
                </c:pt>
                <c:pt idx="1">
                  <c:v>3.0000000000000002E-2</c:v>
                </c:pt>
              </c:numCache>
            </c:numRef>
          </c:val>
        </c:ser>
        <c:ser>
          <c:idx val="3"/>
          <c:order val="1"/>
          <c:tx>
            <c:strRef>
              <c:f>Sheet1!$A$3</c:f>
              <c:strCache>
                <c:ptCount val="1"/>
                <c:pt idx="0">
                  <c:v>  Pessimistic</c:v>
                </c:pt>
              </c:strCache>
            </c:strRef>
          </c:tx>
          <c:spPr>
            <a:solidFill>
              <a:srgbClr val="5367AD"/>
            </a:solidFill>
            <a:ln w="26388">
              <a:noFill/>
            </a:ln>
          </c:spPr>
          <c:invertIfNegative val="0"/>
          <c:dLbls>
            <c:dLbl>
              <c:idx val="0"/>
              <c:layout>
                <c:manualLayout>
                  <c:x val="0"/>
                  <c:y val="-1.8953931995679896E-2"/>
                </c:manualLayout>
              </c:layout>
              <c:showLegendKey val="0"/>
              <c:showVal val="1"/>
              <c:showCatName val="0"/>
              <c:showSerName val="0"/>
              <c:showPercent val="0"/>
              <c:showBubbleSize val="0"/>
              <c:extLst>
                <c:ext xmlns:c15="http://schemas.microsoft.com/office/drawing/2012/chart" uri="{CE6537A1-D6FC-4f65-9D91-7224C49458BB}"/>
              </c:extLst>
            </c:dLbl>
            <c:dLbl>
              <c:idx val="1"/>
              <c:dLblPos val="ctr"/>
              <c:showLegendKey val="0"/>
              <c:showVal val="1"/>
              <c:showCatName val="0"/>
              <c:showSerName val="0"/>
              <c:showPercent val="0"/>
              <c:showBubbleSize val="0"/>
              <c:extLst>
                <c:ext xmlns:c15="http://schemas.microsoft.com/office/drawing/2012/chart" uri="{CE6537A1-D6FC-4f65-9D91-7224C49458BB}"/>
              </c:extLst>
            </c:dLbl>
            <c:spPr>
              <a:noFill/>
              <a:ln w="26388">
                <a:noFill/>
              </a:ln>
            </c:spPr>
            <c:txPr>
              <a:bodyPr/>
              <a:lstStyle/>
              <a:p>
                <a:pPr>
                  <a:defRPr sz="120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Sheet1!$B$3:$C$3</c:f>
              <c:numCache>
                <c:formatCode>0%</c:formatCode>
                <c:ptCount val="2"/>
                <c:pt idx="0">
                  <c:v>0.12000000000000002</c:v>
                </c:pt>
                <c:pt idx="1">
                  <c:v>0.14000000000000001</c:v>
                </c:pt>
              </c:numCache>
            </c:numRef>
          </c:val>
        </c:ser>
        <c:ser>
          <c:idx val="0"/>
          <c:order val="2"/>
          <c:tx>
            <c:strRef>
              <c:f>Sheet1!$A$4</c:f>
              <c:strCache>
                <c:ptCount val="1"/>
                <c:pt idx="0">
                  <c:v>  Optimistic</c:v>
                </c:pt>
              </c:strCache>
            </c:strRef>
          </c:tx>
          <c:spPr>
            <a:solidFill>
              <a:srgbClr val="A6A6A6"/>
            </a:solidFill>
            <a:ln w="26388">
              <a:noFill/>
            </a:ln>
          </c:spPr>
          <c:invertIfNegative val="0"/>
          <c:dLbls>
            <c:numFmt formatCode="0%" sourceLinked="0"/>
            <c:spPr>
              <a:noFill/>
              <a:ln w="26388">
                <a:noFill/>
              </a:ln>
            </c:spPr>
            <c:txPr>
              <a:bodyPr/>
              <a:lstStyle/>
              <a:p>
                <a:pPr>
                  <a:defRPr sz="1200"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Sheet1!$B$4:$C$4</c:f>
              <c:numCache>
                <c:formatCode>0%</c:formatCode>
                <c:ptCount val="2"/>
                <c:pt idx="0">
                  <c:v>0.68</c:v>
                </c:pt>
                <c:pt idx="1">
                  <c:v>0.63000000000000211</c:v>
                </c:pt>
              </c:numCache>
            </c:numRef>
          </c:val>
        </c:ser>
        <c:ser>
          <c:idx val="1"/>
          <c:order val="3"/>
          <c:tx>
            <c:strRef>
              <c:f>Sheet1!$A$5</c:f>
              <c:strCache>
                <c:ptCount val="1"/>
                <c:pt idx="0">
                  <c:v>  Very optimistic</c:v>
                </c:pt>
              </c:strCache>
            </c:strRef>
          </c:tx>
          <c:spPr>
            <a:solidFill>
              <a:srgbClr val="62EC72"/>
            </a:solidFill>
            <a:ln w="26388">
              <a:noFill/>
            </a:ln>
          </c:spPr>
          <c:invertIfNegative val="0"/>
          <c:dLbls>
            <c:dLbl>
              <c:idx val="2"/>
              <c:layout>
                <c:manualLayout>
                  <c:x val="0"/>
                  <c:y val="6.3179773318933104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200" b="1" baseline="0">
                    <a:solidFill>
                      <a:srgbClr val="000000"/>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Sheet1!$B$5:$C$5</c:f>
              <c:numCache>
                <c:formatCode>0%</c:formatCode>
                <c:ptCount val="2"/>
                <c:pt idx="0">
                  <c:v>0.19</c:v>
                </c:pt>
                <c:pt idx="1">
                  <c:v>0.2</c:v>
                </c:pt>
              </c:numCache>
            </c:numRef>
          </c:val>
        </c:ser>
        <c:dLbls>
          <c:showLegendKey val="0"/>
          <c:showVal val="1"/>
          <c:showCatName val="0"/>
          <c:showSerName val="0"/>
          <c:showPercent val="0"/>
          <c:showBubbleSize val="0"/>
        </c:dLbls>
        <c:gapWidth val="80"/>
        <c:overlap val="100"/>
        <c:axId val="159906432"/>
        <c:axId val="159936896"/>
      </c:barChart>
      <c:catAx>
        <c:axId val="159906432"/>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400"/>
            </a:pPr>
            <a:endParaRPr lang="en-US"/>
          </a:p>
        </c:txPr>
        <c:crossAx val="159936896"/>
        <c:crosses val="autoZero"/>
        <c:auto val="1"/>
        <c:lblAlgn val="ctr"/>
        <c:lblOffset val="100"/>
        <c:tickLblSkip val="1"/>
        <c:tickMarkSkip val="1"/>
        <c:noMultiLvlLbl val="0"/>
      </c:catAx>
      <c:valAx>
        <c:axId val="159936896"/>
        <c:scaling>
          <c:orientation val="minMax"/>
          <c:max val="1"/>
        </c:scaling>
        <c:delete val="1"/>
        <c:axPos val="l"/>
        <c:numFmt formatCode="0%" sourceLinked="0"/>
        <c:majorTickMark val="out"/>
        <c:minorTickMark val="none"/>
        <c:tickLblPos val="none"/>
        <c:crossAx val="159906432"/>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4350105440304E-2"/>
          <c:y val="7.8864027928154112E-2"/>
          <c:w val="0.91985947013143221"/>
          <c:h val="0.83131409657066924"/>
        </c:manualLayout>
      </c:layout>
      <c:barChart>
        <c:barDir val="col"/>
        <c:grouping val="percentStacked"/>
        <c:varyColors val="0"/>
        <c:ser>
          <c:idx val="2"/>
          <c:order val="0"/>
          <c:tx>
            <c:strRef>
              <c:f>Sheet1!$A$2</c:f>
              <c:strCache>
                <c:ptCount val="1"/>
                <c:pt idx="0">
                  <c:v>Matching the performance of the market</c:v>
                </c:pt>
              </c:strCache>
            </c:strRef>
          </c:tx>
          <c:spPr>
            <a:solidFill>
              <a:srgbClr val="3E4782"/>
            </a:solidFill>
            <a:ln w="26388">
              <a:noFill/>
            </a:ln>
          </c:spPr>
          <c:invertIfNegative val="0"/>
          <c:dLbls>
            <c:numFmt formatCode="0%" sourceLinked="0"/>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Sheet1!$B$2:$C$2</c:f>
              <c:numCache>
                <c:formatCode>0%</c:formatCode>
                <c:ptCount val="2"/>
                <c:pt idx="0">
                  <c:v>0.4</c:v>
                </c:pt>
                <c:pt idx="1">
                  <c:v>0.37000000000000038</c:v>
                </c:pt>
              </c:numCache>
            </c:numRef>
          </c:val>
        </c:ser>
        <c:ser>
          <c:idx val="3"/>
          <c:order val="1"/>
          <c:tx>
            <c:strRef>
              <c:f>Sheet1!$A$3</c:f>
              <c:strCache>
                <c:ptCount val="1"/>
                <c:pt idx="0">
                  <c:v>Losing less than the market when it's down</c:v>
                </c:pt>
              </c:strCache>
            </c:strRef>
          </c:tx>
          <c:spPr>
            <a:solidFill>
              <a:srgbClr val="5367AD"/>
            </a:solidFill>
            <a:ln w="26388">
              <a:noFill/>
            </a:ln>
          </c:spPr>
          <c:invertIfNegative val="0"/>
          <c:dLbls>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Sheet1!$B$3:$C$3</c:f>
              <c:numCache>
                <c:formatCode>0%</c:formatCode>
                <c:ptCount val="2"/>
                <c:pt idx="0">
                  <c:v>0.25</c:v>
                </c:pt>
                <c:pt idx="1">
                  <c:v>0.25</c:v>
                </c:pt>
              </c:numCache>
            </c:numRef>
          </c:val>
        </c:ser>
        <c:ser>
          <c:idx val="0"/>
          <c:order val="2"/>
          <c:tx>
            <c:strRef>
              <c:f>Sheet1!$A$4</c:f>
              <c:strCache>
                <c:ptCount val="1"/>
                <c:pt idx="0">
                  <c:v>Beating the market when it's up</c:v>
                </c:pt>
              </c:strCache>
            </c:strRef>
          </c:tx>
          <c:spPr>
            <a:solidFill>
              <a:srgbClr val="A6A6A6"/>
            </a:solidFill>
            <a:ln w="26388">
              <a:noFill/>
            </a:ln>
          </c:spPr>
          <c:invertIfNegative val="0"/>
          <c:dLbls>
            <c:numFmt formatCode="0%" sourceLinked="0"/>
            <c:spPr>
              <a:noFill/>
              <a:ln w="26388">
                <a:noFill/>
              </a:ln>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2014</c:v>
                </c:pt>
                <c:pt idx="1">
                  <c:v>2015</c:v>
                </c:pt>
              </c:numCache>
            </c:numRef>
          </c:cat>
          <c:val>
            <c:numRef>
              <c:f>Sheet1!$B$4:$C$4</c:f>
              <c:numCache>
                <c:formatCode>0%</c:formatCode>
                <c:ptCount val="2"/>
                <c:pt idx="0">
                  <c:v>0.35000000000000031</c:v>
                </c:pt>
                <c:pt idx="1">
                  <c:v>0.38000000000000106</c:v>
                </c:pt>
              </c:numCache>
            </c:numRef>
          </c:val>
        </c:ser>
        <c:dLbls>
          <c:showLegendKey val="0"/>
          <c:showVal val="1"/>
          <c:showCatName val="0"/>
          <c:showSerName val="0"/>
          <c:showPercent val="0"/>
          <c:showBubbleSize val="0"/>
        </c:dLbls>
        <c:gapWidth val="80"/>
        <c:overlap val="100"/>
        <c:axId val="160247808"/>
        <c:axId val="160250112"/>
      </c:barChart>
      <c:catAx>
        <c:axId val="160247808"/>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400"/>
            </a:pPr>
            <a:endParaRPr lang="en-US"/>
          </a:p>
        </c:txPr>
        <c:crossAx val="160250112"/>
        <c:crosses val="autoZero"/>
        <c:auto val="1"/>
        <c:lblAlgn val="ctr"/>
        <c:lblOffset val="100"/>
        <c:tickLblSkip val="1"/>
        <c:tickMarkSkip val="1"/>
        <c:noMultiLvlLbl val="0"/>
      </c:catAx>
      <c:valAx>
        <c:axId val="160250112"/>
        <c:scaling>
          <c:orientation val="minMax"/>
          <c:max val="1"/>
        </c:scaling>
        <c:delete val="1"/>
        <c:axPos val="l"/>
        <c:numFmt formatCode="0%" sourceLinked="0"/>
        <c:majorTickMark val="out"/>
        <c:minorTickMark val="none"/>
        <c:tickLblPos val="none"/>
        <c:crossAx val="160247808"/>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79E-2"/>
          <c:y val="1.9344257976130881E-2"/>
          <c:w val="0.77737073074599894"/>
          <c:h val="0.97131951945622697"/>
        </c:manualLayout>
      </c:layout>
      <c:barChart>
        <c:barDir val="bar"/>
        <c:grouping val="clustered"/>
        <c:varyColors val="0"/>
        <c:ser>
          <c:idx val="0"/>
          <c:order val="0"/>
          <c:tx>
            <c:strRef>
              <c:f>Sheet1!$A$2</c:f>
              <c:strCache>
                <c:ptCount val="1"/>
                <c:pt idx="0">
                  <c:v>Next 10 yrs - 2014</c:v>
                </c:pt>
              </c:strCache>
            </c:strRef>
          </c:tx>
          <c:spPr>
            <a:solidFill>
              <a:srgbClr val="98A4CE"/>
            </a:solidFill>
            <a:effectLst/>
          </c:spPr>
          <c:invertIfNegative val="0"/>
          <c:dLbls>
            <c:dLbl>
              <c:idx val="1"/>
              <c:layout>
                <c:manualLayout>
                  <c:x val="-4.9019607843138139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9019607843138139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9019607843138139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9019607843138139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607843137254902E-2"/>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6.9706070904796743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05882352941176E-2"/>
                  <c:y val="1.394121418095915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Bank savings / Fixed Deposits / Money Market Accounts</c:v>
                </c:pt>
                <c:pt idx="2">
                  <c:v>Alternatives (hedge funds, private equity, derivatives, etc.)</c:v>
                </c:pt>
                <c:pt idx="3">
                  <c:v>Stocks</c:v>
                </c:pt>
                <c:pt idx="4">
                  <c:v>Real estate - Property</c:v>
                </c:pt>
                <c:pt idx="5">
                  <c:v>Euro</c:v>
                </c:pt>
                <c:pt idx="6">
                  <c:v>Precious metals, such as gold or silver</c:v>
                </c:pt>
                <c:pt idx="7">
                  <c:v>Other currencies</c:v>
                </c:pt>
                <c:pt idx="8">
                  <c:v>Non-metal commodities (for example: oil, gas, minerals, grains, livestock, etc.)</c:v>
                </c:pt>
                <c:pt idx="9">
                  <c:v>U.S. Dollar</c:v>
                </c:pt>
                <c:pt idx="10">
                  <c:v>Government Securities (including Government Bonds)</c:v>
                </c:pt>
              </c:strCache>
            </c:strRef>
          </c:cat>
          <c:val>
            <c:numRef>
              <c:f>Sheet1!$B$2:$L$2</c:f>
              <c:numCache>
                <c:formatCode>0%</c:formatCode>
                <c:ptCount val="11"/>
                <c:pt idx="0">
                  <c:v>3.0000000000000002E-2</c:v>
                </c:pt>
                <c:pt idx="1">
                  <c:v>7.0000000000000021E-2</c:v>
                </c:pt>
                <c:pt idx="2">
                  <c:v>8.0000000000000043E-2</c:v>
                </c:pt>
                <c:pt idx="3">
                  <c:v>8.0000000000000043E-2</c:v>
                </c:pt>
                <c:pt idx="4">
                  <c:v>8.0000000000000043E-2</c:v>
                </c:pt>
                <c:pt idx="5">
                  <c:v>7.0000000000000021E-2</c:v>
                </c:pt>
                <c:pt idx="6">
                  <c:v>0.11</c:v>
                </c:pt>
                <c:pt idx="7">
                  <c:v>8.0000000000000043E-2</c:v>
                </c:pt>
                <c:pt idx="8">
                  <c:v>0.1</c:v>
                </c:pt>
                <c:pt idx="9">
                  <c:v>0.13</c:v>
                </c:pt>
                <c:pt idx="10">
                  <c:v>0.19</c:v>
                </c:pt>
              </c:numCache>
            </c:numRef>
          </c:val>
        </c:ser>
        <c:ser>
          <c:idx val="1"/>
          <c:order val="1"/>
          <c:tx>
            <c:strRef>
              <c:f>Sheet1!$A$3</c:f>
              <c:strCache>
                <c:ptCount val="1"/>
                <c:pt idx="0">
                  <c:v>2014</c:v>
                </c:pt>
              </c:strCache>
            </c:strRef>
          </c:tx>
          <c:spPr>
            <a:solidFill>
              <a:srgbClr val="5367AD"/>
            </a:solidFill>
            <a:effectLst/>
          </c:spPr>
          <c:invertIfNegative val="0"/>
          <c:dLbls>
            <c:dLbl>
              <c:idx val="3"/>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05882352941176E-2"/>
                  <c:y val="-6.9706070904796743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46935309557184E-3"/>
                  <c:y val="0"/>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4705882352941199E-2"/>
                  <c:y val="-1.04559106357193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Bank savings / Fixed Deposits / Money Market Accounts</c:v>
                </c:pt>
                <c:pt idx="2">
                  <c:v>Alternatives (hedge funds, private equity, derivatives, etc.)</c:v>
                </c:pt>
                <c:pt idx="3">
                  <c:v>Stocks</c:v>
                </c:pt>
                <c:pt idx="4">
                  <c:v>Real estate - Property</c:v>
                </c:pt>
                <c:pt idx="5">
                  <c:v>Euro</c:v>
                </c:pt>
                <c:pt idx="6">
                  <c:v>Precious metals, such as gold or silver</c:v>
                </c:pt>
                <c:pt idx="7">
                  <c:v>Other currencies</c:v>
                </c:pt>
                <c:pt idx="8">
                  <c:v>Non-metal commodities (for example: oil, gas, minerals, grains, livestock, etc.)</c:v>
                </c:pt>
                <c:pt idx="9">
                  <c:v>U.S. Dollar</c:v>
                </c:pt>
                <c:pt idx="10">
                  <c:v>Government Securities (including Government Bonds)</c:v>
                </c:pt>
              </c:strCache>
            </c:strRef>
          </c:cat>
          <c:val>
            <c:numRef>
              <c:f>Sheet1!$B$3:$L$3</c:f>
              <c:numCache>
                <c:formatCode>0%</c:formatCode>
                <c:ptCount val="11"/>
                <c:pt idx="0">
                  <c:v>0.05</c:v>
                </c:pt>
                <c:pt idx="1">
                  <c:v>7.0000000000000021E-2</c:v>
                </c:pt>
                <c:pt idx="2">
                  <c:v>7.0000000000000021E-2</c:v>
                </c:pt>
                <c:pt idx="3">
                  <c:v>0.1</c:v>
                </c:pt>
                <c:pt idx="4">
                  <c:v>8.0000000000000043E-2</c:v>
                </c:pt>
                <c:pt idx="5">
                  <c:v>7.0000000000000021E-2</c:v>
                </c:pt>
                <c:pt idx="6">
                  <c:v>0.11</c:v>
                </c:pt>
                <c:pt idx="7">
                  <c:v>7.0000000000000021E-2</c:v>
                </c:pt>
                <c:pt idx="8">
                  <c:v>8.0000000000000043E-2</c:v>
                </c:pt>
                <c:pt idx="9">
                  <c:v>0.12000000000000002</c:v>
                </c:pt>
                <c:pt idx="10">
                  <c:v>0.18000000000000024</c:v>
                </c:pt>
              </c:numCache>
            </c:numRef>
          </c:val>
        </c:ser>
        <c:dLbls>
          <c:showLegendKey val="0"/>
          <c:showVal val="1"/>
          <c:showCatName val="0"/>
          <c:showSerName val="0"/>
          <c:showPercent val="0"/>
          <c:showBubbleSize val="0"/>
        </c:dLbls>
        <c:gapWidth val="100"/>
        <c:axId val="168322176"/>
        <c:axId val="168323712"/>
      </c:barChart>
      <c:catAx>
        <c:axId val="168322176"/>
        <c:scaling>
          <c:orientation val="minMax"/>
        </c:scaling>
        <c:delete val="0"/>
        <c:axPos val="l"/>
        <c:numFmt formatCode="General" sourceLinked="1"/>
        <c:majorTickMark val="out"/>
        <c:minorTickMark val="none"/>
        <c:tickLblPos val="none"/>
        <c:txPr>
          <a:bodyPr/>
          <a:lstStyle/>
          <a:p>
            <a:pPr>
              <a:defRPr sz="1200"/>
            </a:pPr>
            <a:endParaRPr lang="en-US"/>
          </a:p>
        </c:txPr>
        <c:crossAx val="168323712"/>
        <c:crosses val="autoZero"/>
        <c:auto val="1"/>
        <c:lblAlgn val="ctr"/>
        <c:lblOffset val="100"/>
        <c:noMultiLvlLbl val="0"/>
      </c:catAx>
      <c:valAx>
        <c:axId val="168323712"/>
        <c:scaling>
          <c:orientation val="minMax"/>
          <c:max val="1"/>
          <c:min val="0"/>
        </c:scaling>
        <c:delete val="1"/>
        <c:axPos val="b"/>
        <c:numFmt formatCode="0%" sourceLinked="0"/>
        <c:majorTickMark val="out"/>
        <c:minorTickMark val="none"/>
        <c:tickLblPos val="none"/>
        <c:crossAx val="168322176"/>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83E-2"/>
          <c:y val="1.9344257976130881E-2"/>
          <c:w val="0.77737073074599894"/>
          <c:h val="0.97131951945622697"/>
        </c:manualLayout>
      </c:layout>
      <c:barChart>
        <c:barDir val="bar"/>
        <c:grouping val="clustered"/>
        <c:varyColors val="0"/>
        <c:ser>
          <c:idx val="0"/>
          <c:order val="0"/>
          <c:tx>
            <c:strRef>
              <c:f>Sheet1!$A$2</c:f>
              <c:strCache>
                <c:ptCount val="1"/>
                <c:pt idx="0">
                  <c:v>Next 10 yrs - 2015</c:v>
                </c:pt>
              </c:strCache>
            </c:strRef>
          </c:tx>
          <c:spPr>
            <a:solidFill>
              <a:srgbClr val="57E2FF"/>
            </a:solidFill>
            <a:effectLst/>
          </c:spPr>
          <c:invertIfNegative val="0"/>
          <c:dLbls>
            <c:dLbl>
              <c:idx val="1"/>
              <c:layout>
                <c:manualLayout>
                  <c:x val="-1.4705882352941176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607843137254902E-2"/>
                  <c:y val="6.9706070904796743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8039215686274508E-3"/>
                  <c:y val="6.9706070904796743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8039215686275046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4509803921568631E-2"/>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509803921568631E-2"/>
                  <c:y val="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05882352941199E-2"/>
                  <c:y val="6.9706070904796743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4705882352941176E-2"/>
                  <c:y val="1.394121418095915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Bank savings / Fixed Deposits / Money Market Accounts</c:v>
                </c:pt>
                <c:pt idx="2">
                  <c:v>Alternatives (hedge funds, private equity, derivatives, etc.)</c:v>
                </c:pt>
                <c:pt idx="3">
                  <c:v>Stocks</c:v>
                </c:pt>
                <c:pt idx="4">
                  <c:v>Real estate - Property</c:v>
                </c:pt>
                <c:pt idx="5">
                  <c:v>Euro</c:v>
                </c:pt>
                <c:pt idx="6">
                  <c:v>Precious metals, such as gold or silver</c:v>
                </c:pt>
                <c:pt idx="7">
                  <c:v>Other currencies</c:v>
                </c:pt>
                <c:pt idx="8">
                  <c:v>Non-metal commodities (for example: oil, gas, minerals, grains, livestock, etc.)</c:v>
                </c:pt>
                <c:pt idx="9">
                  <c:v>U.S. Dollar</c:v>
                </c:pt>
                <c:pt idx="10">
                  <c:v>Government Securities (including Government Bonds)</c:v>
                </c:pt>
              </c:strCache>
            </c:strRef>
          </c:cat>
          <c:val>
            <c:numRef>
              <c:f>Sheet1!$B$2:$L$2</c:f>
              <c:numCache>
                <c:formatCode>0%</c:formatCode>
                <c:ptCount val="11"/>
                <c:pt idx="0">
                  <c:v>4.0000000000000022E-2</c:v>
                </c:pt>
                <c:pt idx="1">
                  <c:v>4.0000000000000022E-2</c:v>
                </c:pt>
                <c:pt idx="2">
                  <c:v>0.05</c:v>
                </c:pt>
                <c:pt idx="3">
                  <c:v>8.0000000000000043E-2</c:v>
                </c:pt>
                <c:pt idx="4">
                  <c:v>7.0000000000000021E-2</c:v>
                </c:pt>
                <c:pt idx="5">
                  <c:v>7.0000000000000021E-2</c:v>
                </c:pt>
                <c:pt idx="6">
                  <c:v>9.0000000000000024E-2</c:v>
                </c:pt>
                <c:pt idx="7">
                  <c:v>0.1</c:v>
                </c:pt>
                <c:pt idx="8">
                  <c:v>0.11</c:v>
                </c:pt>
                <c:pt idx="9">
                  <c:v>0.11</c:v>
                </c:pt>
                <c:pt idx="10">
                  <c:v>0.25</c:v>
                </c:pt>
              </c:numCache>
            </c:numRef>
          </c:val>
        </c:ser>
        <c:ser>
          <c:idx val="1"/>
          <c:order val="1"/>
          <c:tx>
            <c:strRef>
              <c:f>Sheet1!$A$3</c:f>
              <c:strCache>
                <c:ptCount val="1"/>
                <c:pt idx="0">
                  <c:v>2015</c:v>
                </c:pt>
              </c:strCache>
            </c:strRef>
          </c:tx>
          <c:spPr>
            <a:solidFill>
              <a:srgbClr val="00BEE6"/>
            </a:solidFill>
            <a:effectLst/>
          </c:spPr>
          <c:invertIfNegative val="0"/>
          <c:dLbls>
            <c:dLbl>
              <c:idx val="3"/>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705882352941188E-2"/>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8046935309557184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509803921568631E-2"/>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9.8039215686275046E-3"/>
                  <c:y val="-3.4853035452398103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Bank savings / Fixed Deposits / Money Market Accounts</c:v>
                </c:pt>
                <c:pt idx="2">
                  <c:v>Alternatives (hedge funds, private equity, derivatives, etc.)</c:v>
                </c:pt>
                <c:pt idx="3">
                  <c:v>Stocks</c:v>
                </c:pt>
                <c:pt idx="4">
                  <c:v>Real estate - Property</c:v>
                </c:pt>
                <c:pt idx="5">
                  <c:v>Euro</c:v>
                </c:pt>
                <c:pt idx="6">
                  <c:v>Precious metals, such as gold or silver</c:v>
                </c:pt>
                <c:pt idx="7">
                  <c:v>Other currencies</c:v>
                </c:pt>
                <c:pt idx="8">
                  <c:v>Non-metal commodities (for example: oil, gas, minerals, grains, livestock, etc.)</c:v>
                </c:pt>
                <c:pt idx="9">
                  <c:v>U.S. Dollar</c:v>
                </c:pt>
                <c:pt idx="10">
                  <c:v>Government Securities (including Government Bonds)</c:v>
                </c:pt>
              </c:strCache>
            </c:strRef>
          </c:cat>
          <c:val>
            <c:numRef>
              <c:f>Sheet1!$B$3:$L$3</c:f>
              <c:numCache>
                <c:formatCode>0%</c:formatCode>
                <c:ptCount val="11"/>
                <c:pt idx="0">
                  <c:v>4.0000000000000022E-2</c:v>
                </c:pt>
                <c:pt idx="1">
                  <c:v>0.05</c:v>
                </c:pt>
                <c:pt idx="2">
                  <c:v>0.05</c:v>
                </c:pt>
                <c:pt idx="3">
                  <c:v>6.0000000000000032E-2</c:v>
                </c:pt>
                <c:pt idx="4">
                  <c:v>7.0000000000000021E-2</c:v>
                </c:pt>
                <c:pt idx="5">
                  <c:v>8.0000000000000043E-2</c:v>
                </c:pt>
                <c:pt idx="6">
                  <c:v>8.0000000000000043E-2</c:v>
                </c:pt>
                <c:pt idx="7">
                  <c:v>9.0000000000000024E-2</c:v>
                </c:pt>
                <c:pt idx="8">
                  <c:v>0.11</c:v>
                </c:pt>
                <c:pt idx="9">
                  <c:v>0.12000000000000002</c:v>
                </c:pt>
                <c:pt idx="10">
                  <c:v>0.26</c:v>
                </c:pt>
              </c:numCache>
            </c:numRef>
          </c:val>
        </c:ser>
        <c:dLbls>
          <c:showLegendKey val="0"/>
          <c:showVal val="1"/>
          <c:showCatName val="0"/>
          <c:showSerName val="0"/>
          <c:showPercent val="0"/>
          <c:showBubbleSize val="0"/>
        </c:dLbls>
        <c:gapWidth val="100"/>
        <c:axId val="1769472"/>
        <c:axId val="1813120"/>
      </c:barChart>
      <c:catAx>
        <c:axId val="1769472"/>
        <c:scaling>
          <c:orientation val="minMax"/>
        </c:scaling>
        <c:delete val="0"/>
        <c:axPos val="l"/>
        <c:numFmt formatCode="General" sourceLinked="1"/>
        <c:majorTickMark val="out"/>
        <c:minorTickMark val="none"/>
        <c:tickLblPos val="none"/>
        <c:txPr>
          <a:bodyPr/>
          <a:lstStyle/>
          <a:p>
            <a:pPr>
              <a:defRPr sz="1200"/>
            </a:pPr>
            <a:endParaRPr lang="en-US"/>
          </a:p>
        </c:txPr>
        <c:crossAx val="1813120"/>
        <c:crosses val="autoZero"/>
        <c:auto val="1"/>
        <c:lblAlgn val="ctr"/>
        <c:lblOffset val="100"/>
        <c:noMultiLvlLbl val="0"/>
      </c:catAx>
      <c:valAx>
        <c:axId val="1813120"/>
        <c:scaling>
          <c:orientation val="minMax"/>
          <c:max val="1"/>
          <c:min val="0"/>
        </c:scaling>
        <c:delete val="1"/>
        <c:axPos val="b"/>
        <c:numFmt formatCode="0%" sourceLinked="0"/>
        <c:majorTickMark val="out"/>
        <c:minorTickMark val="none"/>
        <c:tickLblPos val="none"/>
        <c:crossAx val="1769472"/>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86E-2"/>
          <c:y val="1.9344257976130881E-2"/>
          <c:w val="0.77737073074599894"/>
          <c:h val="0.97131951945622697"/>
        </c:manualLayout>
      </c:layout>
      <c:barChart>
        <c:barDir val="bar"/>
        <c:grouping val="clustered"/>
        <c:varyColors val="0"/>
        <c:ser>
          <c:idx val="0"/>
          <c:order val="0"/>
          <c:tx>
            <c:strRef>
              <c:f>Sheet1!$A$2</c:f>
              <c:strCache>
                <c:ptCount val="1"/>
                <c:pt idx="0">
                  <c:v>Next 10 Year</c:v>
                </c:pt>
              </c:strCache>
            </c:strRef>
          </c:tx>
          <c:spPr>
            <a:solidFill>
              <a:srgbClr val="98A4CE"/>
            </a:solidFill>
            <a:effectLst/>
          </c:spPr>
          <c:invertIfNegative val="0"/>
          <c:dLbls>
            <c:dLbl>
              <c:idx val="1"/>
              <c:layout>
                <c:manualLayout>
                  <c:x val="-4.90196078431382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90196078431382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90196078431382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90196078431382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607843137254902E-2"/>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6.9706070904796812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05882352941176E-2"/>
                  <c:y val="3.4853035452398085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Alternatives</c:v>
                </c:pt>
                <c:pt idx="2">
                  <c:v>Euro</c:v>
                </c:pt>
                <c:pt idx="3">
                  <c:v>Real estate - Property</c:v>
                </c:pt>
                <c:pt idx="4">
                  <c:v>Bank savings / Fixed Deposits / Money Market Accounts</c:v>
                </c:pt>
                <c:pt idx="5">
                  <c:v>Precious metals, such as gold or silver</c:v>
                </c:pt>
                <c:pt idx="6">
                  <c:v>Stocks</c:v>
                </c:pt>
                <c:pt idx="7">
                  <c:v>U.S. Dollar</c:v>
                </c:pt>
                <c:pt idx="8">
                  <c:v>Other currencies</c:v>
                </c:pt>
                <c:pt idx="9">
                  <c:v>Non-metal commodities</c:v>
                </c:pt>
                <c:pt idx="10">
                  <c:v>Government Securities</c:v>
                </c:pt>
              </c:strCache>
            </c:strRef>
          </c:cat>
          <c:val>
            <c:numRef>
              <c:f>Sheet1!$B$2:$L$2</c:f>
              <c:numCache>
                <c:formatCode>0%</c:formatCode>
                <c:ptCount val="11"/>
                <c:pt idx="0">
                  <c:v>0.16</c:v>
                </c:pt>
                <c:pt idx="1">
                  <c:v>0.23</c:v>
                </c:pt>
                <c:pt idx="2">
                  <c:v>0.24000000000000021</c:v>
                </c:pt>
                <c:pt idx="3">
                  <c:v>0.23</c:v>
                </c:pt>
                <c:pt idx="4">
                  <c:v>0.25</c:v>
                </c:pt>
                <c:pt idx="5">
                  <c:v>0.30000000000000032</c:v>
                </c:pt>
                <c:pt idx="6">
                  <c:v>0.30000000000000032</c:v>
                </c:pt>
                <c:pt idx="7">
                  <c:v>0.33000000000000113</c:v>
                </c:pt>
                <c:pt idx="8">
                  <c:v>0.27</c:v>
                </c:pt>
                <c:pt idx="9">
                  <c:v>0.29000000000000031</c:v>
                </c:pt>
                <c:pt idx="10">
                  <c:v>0.39000000000000101</c:v>
                </c:pt>
              </c:numCache>
            </c:numRef>
          </c:val>
        </c:ser>
        <c:ser>
          <c:idx val="1"/>
          <c:order val="1"/>
          <c:tx>
            <c:strRef>
              <c:f>Sheet1!$A$3</c:f>
              <c:strCache>
                <c:ptCount val="1"/>
                <c:pt idx="0">
                  <c:v>2014</c:v>
                </c:pt>
              </c:strCache>
            </c:strRef>
          </c:tx>
          <c:spPr>
            <a:solidFill>
              <a:srgbClr val="5367AD"/>
            </a:solidFill>
            <a:effectLst/>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05882352941176E-2"/>
                  <c:y val="-6.970607090479681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9019607843137436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05882352941176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4705882352941199E-2"/>
                  <c:y val="-1.04559106357193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Alternatives</c:v>
                </c:pt>
                <c:pt idx="2">
                  <c:v>Euro</c:v>
                </c:pt>
                <c:pt idx="3">
                  <c:v>Real estate - Property</c:v>
                </c:pt>
                <c:pt idx="4">
                  <c:v>Bank savings / Fixed Deposits / Money Market Accounts</c:v>
                </c:pt>
                <c:pt idx="5">
                  <c:v>Precious metals, such as gold or silver</c:v>
                </c:pt>
                <c:pt idx="6">
                  <c:v>Stocks</c:v>
                </c:pt>
                <c:pt idx="7">
                  <c:v>U.S. Dollar</c:v>
                </c:pt>
                <c:pt idx="8">
                  <c:v>Other currencies</c:v>
                </c:pt>
                <c:pt idx="9">
                  <c:v>Non-metal commodities</c:v>
                </c:pt>
                <c:pt idx="10">
                  <c:v>Government Securities</c:v>
                </c:pt>
              </c:strCache>
            </c:strRef>
          </c:cat>
          <c:val>
            <c:numRef>
              <c:f>Sheet1!$B$3:$L$3</c:f>
              <c:numCache>
                <c:formatCode>0%</c:formatCode>
                <c:ptCount val="11"/>
                <c:pt idx="0">
                  <c:v>0.18000000000000024</c:v>
                </c:pt>
                <c:pt idx="1">
                  <c:v>0.22</c:v>
                </c:pt>
                <c:pt idx="2">
                  <c:v>0.23</c:v>
                </c:pt>
                <c:pt idx="3">
                  <c:v>0.22</c:v>
                </c:pt>
                <c:pt idx="4">
                  <c:v>0.26</c:v>
                </c:pt>
                <c:pt idx="5">
                  <c:v>0.31000000000000089</c:v>
                </c:pt>
                <c:pt idx="6">
                  <c:v>0.32000000000000101</c:v>
                </c:pt>
                <c:pt idx="7">
                  <c:v>0.33000000000000113</c:v>
                </c:pt>
                <c:pt idx="8">
                  <c:v>0.28000000000000008</c:v>
                </c:pt>
                <c:pt idx="9">
                  <c:v>0.28000000000000008</c:v>
                </c:pt>
                <c:pt idx="10">
                  <c:v>0.37000000000000038</c:v>
                </c:pt>
              </c:numCache>
            </c:numRef>
          </c:val>
        </c:ser>
        <c:dLbls>
          <c:showLegendKey val="0"/>
          <c:showVal val="1"/>
          <c:showCatName val="0"/>
          <c:showSerName val="0"/>
          <c:showPercent val="0"/>
          <c:showBubbleSize val="0"/>
        </c:dLbls>
        <c:gapWidth val="100"/>
        <c:axId val="172525056"/>
        <c:axId val="172526976"/>
      </c:barChart>
      <c:catAx>
        <c:axId val="172525056"/>
        <c:scaling>
          <c:orientation val="minMax"/>
        </c:scaling>
        <c:delete val="0"/>
        <c:axPos val="l"/>
        <c:numFmt formatCode="General" sourceLinked="1"/>
        <c:majorTickMark val="out"/>
        <c:minorTickMark val="none"/>
        <c:tickLblPos val="none"/>
        <c:txPr>
          <a:bodyPr/>
          <a:lstStyle/>
          <a:p>
            <a:pPr>
              <a:defRPr sz="1200"/>
            </a:pPr>
            <a:endParaRPr lang="en-US"/>
          </a:p>
        </c:txPr>
        <c:crossAx val="172526976"/>
        <c:crosses val="autoZero"/>
        <c:auto val="1"/>
        <c:lblAlgn val="ctr"/>
        <c:lblOffset val="100"/>
        <c:noMultiLvlLbl val="0"/>
      </c:catAx>
      <c:valAx>
        <c:axId val="172526976"/>
        <c:scaling>
          <c:orientation val="minMax"/>
          <c:max val="1"/>
          <c:min val="0"/>
        </c:scaling>
        <c:delete val="1"/>
        <c:axPos val="b"/>
        <c:numFmt formatCode="0%" sourceLinked="0"/>
        <c:majorTickMark val="out"/>
        <c:minorTickMark val="none"/>
        <c:tickLblPos val="none"/>
        <c:crossAx val="172525056"/>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9E-2"/>
          <c:y val="1.9344257976130881E-2"/>
          <c:w val="0.77737073074599894"/>
          <c:h val="0.97131951945622697"/>
        </c:manualLayout>
      </c:layout>
      <c:barChart>
        <c:barDir val="bar"/>
        <c:grouping val="clustered"/>
        <c:varyColors val="0"/>
        <c:ser>
          <c:idx val="0"/>
          <c:order val="0"/>
          <c:tx>
            <c:strRef>
              <c:f>Sheet1!$A$2</c:f>
              <c:strCache>
                <c:ptCount val="1"/>
                <c:pt idx="0">
                  <c:v>Next 10 Year</c:v>
                </c:pt>
              </c:strCache>
            </c:strRef>
          </c:tx>
          <c:spPr>
            <a:solidFill>
              <a:srgbClr val="57E2FF"/>
            </a:solidFill>
            <a:effectLst/>
          </c:spPr>
          <c:invertIfNegative val="0"/>
          <c:dLbls>
            <c:dLbl>
              <c:idx val="0"/>
              <c:layout>
                <c:manualLayout>
                  <c:x val="-4.9019607843137436E-3"/>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607843137254902E-2"/>
                  <c:y val="6.9706070904796812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8039215686274508E-3"/>
                  <c:y val="6.9706070904796812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8039215686275046E-3"/>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4705882352941199E-2"/>
                  <c:y val="6.9706070904796812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4705882352941176E-2"/>
                  <c:y val="1.394121418095915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Alternatives</c:v>
                </c:pt>
                <c:pt idx="2">
                  <c:v>Euro</c:v>
                </c:pt>
                <c:pt idx="3">
                  <c:v>Real estate - Property</c:v>
                </c:pt>
                <c:pt idx="4">
                  <c:v>Bank savings / Fixed Deposits / Money Market Accounts</c:v>
                </c:pt>
                <c:pt idx="5">
                  <c:v>Precious metals, such as gold or silver</c:v>
                </c:pt>
                <c:pt idx="6">
                  <c:v>Stocks</c:v>
                </c:pt>
                <c:pt idx="7">
                  <c:v>U.S. Dollar</c:v>
                </c:pt>
                <c:pt idx="8">
                  <c:v>Other currencies</c:v>
                </c:pt>
                <c:pt idx="9">
                  <c:v>Non-metal commodities</c:v>
                </c:pt>
                <c:pt idx="10">
                  <c:v>Government Securities</c:v>
                </c:pt>
              </c:strCache>
            </c:strRef>
          </c:cat>
          <c:val>
            <c:numRef>
              <c:f>Sheet1!$B$2:$L$2</c:f>
              <c:numCache>
                <c:formatCode>0%</c:formatCode>
                <c:ptCount val="11"/>
                <c:pt idx="0">
                  <c:v>0.17</c:v>
                </c:pt>
                <c:pt idx="1">
                  <c:v>0.2</c:v>
                </c:pt>
                <c:pt idx="2">
                  <c:v>0.21000000000000021</c:v>
                </c:pt>
                <c:pt idx="3">
                  <c:v>0.24000000000000021</c:v>
                </c:pt>
                <c:pt idx="4">
                  <c:v>0.24000000000000021</c:v>
                </c:pt>
                <c:pt idx="5">
                  <c:v>0.28000000000000008</c:v>
                </c:pt>
                <c:pt idx="6">
                  <c:v>0.31000000000000089</c:v>
                </c:pt>
                <c:pt idx="7">
                  <c:v>0.28000000000000008</c:v>
                </c:pt>
                <c:pt idx="8">
                  <c:v>0.32000000000000101</c:v>
                </c:pt>
                <c:pt idx="9">
                  <c:v>0.31000000000000089</c:v>
                </c:pt>
                <c:pt idx="10">
                  <c:v>0.45</c:v>
                </c:pt>
              </c:numCache>
            </c:numRef>
          </c:val>
        </c:ser>
        <c:ser>
          <c:idx val="1"/>
          <c:order val="1"/>
          <c:tx>
            <c:strRef>
              <c:f>Sheet1!$A$3</c:f>
              <c:strCache>
                <c:ptCount val="1"/>
                <c:pt idx="0">
                  <c:v>2015</c:v>
                </c:pt>
              </c:strCache>
            </c:strRef>
          </c:tx>
          <c:spPr>
            <a:solidFill>
              <a:srgbClr val="00BEE6"/>
            </a:solidFill>
            <a:effectLst/>
          </c:spPr>
          <c:invertIfNegative val="0"/>
          <c:dLbls>
            <c:dLbl>
              <c:idx val="0"/>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9019607843137436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467060720035427E-17"/>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705882352941188E-2"/>
                  <c:y val="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9.8039215686275046E-3"/>
                  <c:y val="-3.4853035452398116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Corporate Bonds</c:v>
                </c:pt>
                <c:pt idx="1">
                  <c:v>Alternatives</c:v>
                </c:pt>
                <c:pt idx="2">
                  <c:v>Euro</c:v>
                </c:pt>
                <c:pt idx="3">
                  <c:v>Real estate - Property</c:v>
                </c:pt>
                <c:pt idx="4">
                  <c:v>Bank savings / Fixed Deposits / Money Market Accounts</c:v>
                </c:pt>
                <c:pt idx="5">
                  <c:v>Precious metals, such as gold or silver</c:v>
                </c:pt>
                <c:pt idx="6">
                  <c:v>Stocks</c:v>
                </c:pt>
                <c:pt idx="7">
                  <c:v>U.S. Dollar</c:v>
                </c:pt>
                <c:pt idx="8">
                  <c:v>Other currencies</c:v>
                </c:pt>
                <c:pt idx="9">
                  <c:v>Non-metal commodities</c:v>
                </c:pt>
                <c:pt idx="10">
                  <c:v>Government Securities</c:v>
                </c:pt>
              </c:strCache>
            </c:strRef>
          </c:cat>
          <c:val>
            <c:numRef>
              <c:f>Sheet1!$B$3:$L$3</c:f>
              <c:numCache>
                <c:formatCode>0%</c:formatCode>
                <c:ptCount val="11"/>
                <c:pt idx="0">
                  <c:v>0.16</c:v>
                </c:pt>
                <c:pt idx="1">
                  <c:v>0.19</c:v>
                </c:pt>
                <c:pt idx="2">
                  <c:v>0.21000000000000021</c:v>
                </c:pt>
                <c:pt idx="3">
                  <c:v>0.23</c:v>
                </c:pt>
                <c:pt idx="4">
                  <c:v>0.25</c:v>
                </c:pt>
                <c:pt idx="5">
                  <c:v>0.28000000000000008</c:v>
                </c:pt>
                <c:pt idx="6">
                  <c:v>0.29000000000000031</c:v>
                </c:pt>
                <c:pt idx="7">
                  <c:v>0.30000000000000032</c:v>
                </c:pt>
                <c:pt idx="8">
                  <c:v>0.32000000000000101</c:v>
                </c:pt>
                <c:pt idx="9">
                  <c:v>0.33000000000000113</c:v>
                </c:pt>
                <c:pt idx="10">
                  <c:v>0.45</c:v>
                </c:pt>
              </c:numCache>
            </c:numRef>
          </c:val>
        </c:ser>
        <c:dLbls>
          <c:showLegendKey val="0"/>
          <c:showVal val="1"/>
          <c:showCatName val="0"/>
          <c:showSerName val="0"/>
          <c:showPercent val="0"/>
          <c:showBubbleSize val="0"/>
        </c:dLbls>
        <c:gapWidth val="100"/>
        <c:axId val="173489152"/>
        <c:axId val="173495040"/>
      </c:barChart>
      <c:catAx>
        <c:axId val="173489152"/>
        <c:scaling>
          <c:orientation val="minMax"/>
        </c:scaling>
        <c:delete val="0"/>
        <c:axPos val="l"/>
        <c:numFmt formatCode="General" sourceLinked="1"/>
        <c:majorTickMark val="out"/>
        <c:minorTickMark val="none"/>
        <c:tickLblPos val="none"/>
        <c:txPr>
          <a:bodyPr/>
          <a:lstStyle/>
          <a:p>
            <a:pPr>
              <a:defRPr sz="1200"/>
            </a:pPr>
            <a:endParaRPr lang="en-US"/>
          </a:p>
        </c:txPr>
        <c:crossAx val="173495040"/>
        <c:crosses val="autoZero"/>
        <c:auto val="1"/>
        <c:lblAlgn val="ctr"/>
        <c:lblOffset val="100"/>
        <c:noMultiLvlLbl val="0"/>
      </c:catAx>
      <c:valAx>
        <c:axId val="173495040"/>
        <c:scaling>
          <c:orientation val="minMax"/>
          <c:max val="1"/>
          <c:min val="0"/>
        </c:scaling>
        <c:delete val="1"/>
        <c:axPos val="b"/>
        <c:numFmt formatCode="0%" sourceLinked="0"/>
        <c:majorTickMark val="out"/>
        <c:minorTickMark val="none"/>
        <c:tickLblPos val="none"/>
        <c:crossAx val="173489152"/>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4350105440304E-2"/>
          <c:y val="7.1528166580497446E-2"/>
          <c:w val="0.91985947013143265"/>
          <c:h val="0.83590679807231238"/>
        </c:manualLayout>
      </c:layout>
      <c:barChart>
        <c:barDir val="col"/>
        <c:grouping val="percentStacked"/>
        <c:varyColors val="0"/>
        <c:ser>
          <c:idx val="0"/>
          <c:order val="0"/>
          <c:tx>
            <c:strRef>
              <c:f>Sheet1!$A$2</c:f>
              <c:strCache>
                <c:ptCount val="1"/>
                <c:pt idx="0">
                  <c:v>  Not at all important</c:v>
                </c:pt>
              </c:strCache>
            </c:strRef>
          </c:tx>
          <c:spPr>
            <a:solidFill>
              <a:srgbClr val="3E4782"/>
            </a:solidFill>
          </c:spPr>
          <c:invertIfNegative val="0"/>
          <c:dLbls>
            <c:dLbl>
              <c:idx val="0"/>
              <c:layout>
                <c:manualLayout>
                  <c:x val="-6.25E-2"/>
                  <c:y val="-1.701058406577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2015</c:v>
                </c:pt>
              </c:numCache>
            </c:numRef>
          </c:cat>
          <c:val>
            <c:numRef>
              <c:f>Sheet1!$B$2</c:f>
              <c:numCache>
                <c:formatCode>0%</c:formatCode>
                <c:ptCount val="1"/>
                <c:pt idx="0">
                  <c:v>1.0000000000000005E-2</c:v>
                </c:pt>
              </c:numCache>
            </c:numRef>
          </c:val>
        </c:ser>
        <c:ser>
          <c:idx val="1"/>
          <c:order val="1"/>
          <c:tx>
            <c:strRef>
              <c:f>Sheet1!$A$3</c:f>
              <c:strCache>
                <c:ptCount val="1"/>
                <c:pt idx="0">
                  <c:v>  Not very important</c:v>
                </c:pt>
              </c:strCache>
            </c:strRef>
          </c:tx>
          <c:spPr>
            <a:solidFill>
              <a:srgbClr val="5367AD"/>
            </a:solidFill>
          </c:spPr>
          <c:invertIfNegative val="0"/>
          <c:dLbls>
            <c:dLbl>
              <c:idx val="0"/>
              <c:layout>
                <c:manualLayout>
                  <c:x val="0"/>
                  <c:y val="-2.5515876098656031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aseline="0">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2015</c:v>
                </c:pt>
              </c:numCache>
            </c:numRef>
          </c:cat>
          <c:val>
            <c:numRef>
              <c:f>Sheet1!$B$3</c:f>
              <c:numCache>
                <c:formatCode>0%</c:formatCode>
                <c:ptCount val="1"/>
                <c:pt idx="0">
                  <c:v>1.0000000000000005E-2</c:v>
                </c:pt>
              </c:numCache>
            </c:numRef>
          </c:val>
        </c:ser>
        <c:ser>
          <c:idx val="3"/>
          <c:order val="2"/>
          <c:tx>
            <c:strRef>
              <c:f>Sheet1!$A$4</c:f>
              <c:strCache>
                <c:ptCount val="1"/>
                <c:pt idx="0">
                  <c:v>  Somewhat important</c:v>
                </c:pt>
              </c:strCache>
            </c:strRef>
          </c:tx>
          <c:spPr>
            <a:solidFill>
              <a:srgbClr val="A6A6A6"/>
            </a:solidFill>
          </c:spPr>
          <c:invertIfNegative val="0"/>
          <c:dLbls>
            <c:spPr>
              <a:noFill/>
              <a:ln>
                <a:noFill/>
              </a:ln>
              <a:effectLst/>
            </c:spPr>
            <c:txPr>
              <a:bodyPr/>
              <a:lstStyle/>
              <a:p>
                <a:pPr>
                  <a:defRPr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2015</c:v>
                </c:pt>
              </c:numCache>
            </c:numRef>
          </c:cat>
          <c:val>
            <c:numRef>
              <c:f>Sheet1!$B$4</c:f>
              <c:numCache>
                <c:formatCode>0%</c:formatCode>
                <c:ptCount val="1"/>
                <c:pt idx="0">
                  <c:v>0.16</c:v>
                </c:pt>
              </c:numCache>
            </c:numRef>
          </c:val>
        </c:ser>
        <c:ser>
          <c:idx val="4"/>
          <c:order val="3"/>
          <c:tx>
            <c:strRef>
              <c:f>Sheet1!$A$5</c:f>
              <c:strCache>
                <c:ptCount val="1"/>
                <c:pt idx="0">
                  <c:v>  Very important</c:v>
                </c:pt>
              </c:strCache>
            </c:strRef>
          </c:tx>
          <c:spPr>
            <a:solidFill>
              <a:srgbClr val="62EC72"/>
            </a:solidFill>
          </c:spPr>
          <c:invertIfNegative val="0"/>
          <c:dLbls>
            <c:spPr>
              <a:noFill/>
              <a:ln>
                <a:noFill/>
              </a:ln>
              <a:effectLst/>
            </c:spPr>
            <c:txPr>
              <a:bodyPr/>
              <a:lstStyle/>
              <a:p>
                <a:pPr>
                  <a:defRPr b="1"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f>
              <c:numCache>
                <c:formatCode>General</c:formatCode>
                <c:ptCount val="1"/>
                <c:pt idx="0">
                  <c:v>2015</c:v>
                </c:pt>
              </c:numCache>
            </c:numRef>
          </c:cat>
          <c:val>
            <c:numRef>
              <c:f>Sheet1!$B$5</c:f>
              <c:numCache>
                <c:formatCode>0%</c:formatCode>
                <c:ptCount val="1"/>
                <c:pt idx="0">
                  <c:v>0.81</c:v>
                </c:pt>
              </c:numCache>
            </c:numRef>
          </c:val>
        </c:ser>
        <c:dLbls>
          <c:showLegendKey val="0"/>
          <c:showVal val="1"/>
          <c:showCatName val="0"/>
          <c:showSerName val="0"/>
          <c:showPercent val="0"/>
          <c:showBubbleSize val="0"/>
        </c:dLbls>
        <c:gapWidth val="80"/>
        <c:overlap val="100"/>
        <c:axId val="174694400"/>
        <c:axId val="174695936"/>
      </c:barChart>
      <c:catAx>
        <c:axId val="174694400"/>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400"/>
            </a:pPr>
            <a:endParaRPr lang="en-US"/>
          </a:p>
        </c:txPr>
        <c:crossAx val="174695936"/>
        <c:crosses val="autoZero"/>
        <c:auto val="1"/>
        <c:lblAlgn val="ctr"/>
        <c:lblOffset val="100"/>
        <c:tickLblSkip val="1"/>
        <c:tickMarkSkip val="1"/>
        <c:noMultiLvlLbl val="0"/>
      </c:catAx>
      <c:valAx>
        <c:axId val="174695936"/>
        <c:scaling>
          <c:orientation val="minMax"/>
          <c:max val="1"/>
        </c:scaling>
        <c:delete val="1"/>
        <c:axPos val="l"/>
        <c:numFmt formatCode="0%" sourceLinked="0"/>
        <c:majorTickMark val="out"/>
        <c:minorTickMark val="none"/>
        <c:tickLblPos val="none"/>
        <c:crossAx val="174694400"/>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944350105440304E-2"/>
          <c:y val="7.1528166580497446E-2"/>
          <c:w val="0.91985947013143265"/>
          <c:h val="0.83590679807231238"/>
        </c:manualLayout>
      </c:layout>
      <c:barChart>
        <c:barDir val="col"/>
        <c:grouping val="percentStacked"/>
        <c:varyColors val="0"/>
        <c:ser>
          <c:idx val="3"/>
          <c:order val="0"/>
          <c:tx>
            <c:strRef>
              <c:f>Sheet1!$A$2</c:f>
              <c:strCache>
                <c:ptCount val="1"/>
                <c:pt idx="0">
                  <c:v>Do Not Currently Own</c:v>
                </c:pt>
              </c:strCache>
            </c:strRef>
          </c:tx>
          <c:spPr>
            <a:solidFill>
              <a:srgbClr val="3E4782"/>
            </a:solidFill>
            <a:ln w="26388">
              <a:noFill/>
            </a:ln>
          </c:spPr>
          <c:invertIfNegative val="0"/>
          <c:dLbls>
            <c:spPr>
              <a:noFill/>
              <a:ln w="26388">
                <a:noFill/>
              </a:ln>
            </c:spPr>
            <c:txPr>
              <a:bodyPr/>
              <a:lstStyle/>
              <a:p>
                <a:pPr>
                  <a:defRPr sz="1200" baseline="0">
                    <a:solidFill>
                      <a:schemeClr val="bg1"/>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Sheet1!$B$2:$E$2</c:f>
              <c:numCache>
                <c:formatCode>0%</c:formatCode>
                <c:ptCount val="4"/>
                <c:pt idx="0">
                  <c:v>0.21000000000000021</c:v>
                </c:pt>
                <c:pt idx="1">
                  <c:v>7.0000000000000021E-2</c:v>
                </c:pt>
                <c:pt idx="2">
                  <c:v>0.05</c:v>
                </c:pt>
                <c:pt idx="3">
                  <c:v>0.26</c:v>
                </c:pt>
              </c:numCache>
            </c:numRef>
          </c:val>
        </c:ser>
        <c:ser>
          <c:idx val="0"/>
          <c:order val="1"/>
          <c:tx>
            <c:strRef>
              <c:f>Sheet1!$A$3</c:f>
              <c:strCache>
                <c:ptCount val="1"/>
                <c:pt idx="0">
                  <c:v>Stay the Same</c:v>
                </c:pt>
              </c:strCache>
            </c:strRef>
          </c:tx>
          <c:spPr>
            <a:solidFill>
              <a:srgbClr val="5367AD"/>
            </a:solidFill>
            <a:ln w="26388">
              <a:noFill/>
            </a:ln>
          </c:spPr>
          <c:invertIfNegative val="0"/>
          <c:dLbls>
            <c:numFmt formatCode="0%" sourceLinked="0"/>
            <c:spPr>
              <a:noFill/>
              <a:ln w="26388">
                <a:noFill/>
              </a:ln>
            </c:spPr>
            <c:txPr>
              <a:bodyPr/>
              <a:lstStyle/>
              <a:p>
                <a:pPr>
                  <a:defRPr sz="120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Sheet1!$B$3:$E$3</c:f>
              <c:numCache>
                <c:formatCode>0%</c:formatCode>
                <c:ptCount val="4"/>
                <c:pt idx="0">
                  <c:v>0.4</c:v>
                </c:pt>
                <c:pt idx="1">
                  <c:v>0.380000000000001</c:v>
                </c:pt>
                <c:pt idx="2">
                  <c:v>0.37000000000000038</c:v>
                </c:pt>
                <c:pt idx="3">
                  <c:v>0.48000000000000032</c:v>
                </c:pt>
              </c:numCache>
            </c:numRef>
          </c:val>
        </c:ser>
        <c:ser>
          <c:idx val="1"/>
          <c:order val="2"/>
          <c:tx>
            <c:strRef>
              <c:f>Sheet1!$A$4</c:f>
              <c:strCache>
                <c:ptCount val="1"/>
                <c:pt idx="0">
                  <c:v>Decrease</c:v>
                </c:pt>
              </c:strCache>
            </c:strRef>
          </c:tx>
          <c:spPr>
            <a:solidFill>
              <a:srgbClr val="A6A6A6"/>
            </a:solidFill>
            <a:ln w="26388">
              <a:noFill/>
            </a:ln>
          </c:spPr>
          <c:invertIfNegative val="0"/>
          <c:dLbls>
            <c:dLbl>
              <c:idx val="2"/>
              <c:layout>
                <c:manualLayout>
                  <c:x val="0"/>
                  <c:y val="6.3179773318933104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200" b="0" baseline="0">
                    <a:solidFill>
                      <a:srgbClr val="000000"/>
                    </a:solidFill>
                    <a:latin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Sheet1!$B$4:$E$4</c:f>
              <c:numCache>
                <c:formatCode>0%</c:formatCode>
                <c:ptCount val="4"/>
                <c:pt idx="0">
                  <c:v>8.0000000000000043E-2</c:v>
                </c:pt>
                <c:pt idx="1">
                  <c:v>0.13</c:v>
                </c:pt>
                <c:pt idx="2">
                  <c:v>0.17</c:v>
                </c:pt>
                <c:pt idx="3">
                  <c:v>9.0000000000000024E-2</c:v>
                </c:pt>
              </c:numCache>
            </c:numRef>
          </c:val>
        </c:ser>
        <c:ser>
          <c:idx val="4"/>
          <c:order val="3"/>
          <c:tx>
            <c:strRef>
              <c:f>Sheet1!$A$5</c:f>
              <c:strCache>
                <c:ptCount val="1"/>
                <c:pt idx="0">
                  <c:v>Increase</c:v>
                </c:pt>
              </c:strCache>
            </c:strRef>
          </c:tx>
          <c:spPr>
            <a:solidFill>
              <a:srgbClr val="62EC72"/>
            </a:solidFill>
          </c:spPr>
          <c:invertIfNegative val="0"/>
          <c:dLbls>
            <c:spPr>
              <a:noFill/>
              <a:ln>
                <a:noFill/>
              </a:ln>
              <a:effectLst/>
            </c:spPr>
            <c:txPr>
              <a:bodyPr/>
              <a:lstStyle/>
              <a:p>
                <a:pPr>
                  <a:defRPr b="1" baseline="0">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Sheet1!$B$5:$E$5</c:f>
              <c:numCache>
                <c:formatCode>0%</c:formatCode>
                <c:ptCount val="4"/>
                <c:pt idx="0">
                  <c:v>0.31000000000000089</c:v>
                </c:pt>
                <c:pt idx="1">
                  <c:v>0.42000000000000032</c:v>
                </c:pt>
                <c:pt idx="2">
                  <c:v>0.41000000000000031</c:v>
                </c:pt>
                <c:pt idx="3">
                  <c:v>0.17</c:v>
                </c:pt>
              </c:numCache>
            </c:numRef>
          </c:val>
        </c:ser>
        <c:dLbls>
          <c:showLegendKey val="0"/>
          <c:showVal val="1"/>
          <c:showCatName val="0"/>
          <c:showSerName val="0"/>
          <c:showPercent val="0"/>
          <c:showBubbleSize val="0"/>
        </c:dLbls>
        <c:gapWidth val="50"/>
        <c:overlap val="100"/>
        <c:axId val="183459840"/>
        <c:axId val="183461376"/>
      </c:barChart>
      <c:catAx>
        <c:axId val="183459840"/>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400"/>
            </a:pPr>
            <a:endParaRPr lang="en-US"/>
          </a:p>
        </c:txPr>
        <c:crossAx val="183461376"/>
        <c:crosses val="autoZero"/>
        <c:auto val="1"/>
        <c:lblAlgn val="ctr"/>
        <c:lblOffset val="100"/>
        <c:tickLblSkip val="1"/>
        <c:tickMarkSkip val="1"/>
        <c:noMultiLvlLbl val="0"/>
      </c:catAx>
      <c:valAx>
        <c:axId val="183461376"/>
        <c:scaling>
          <c:orientation val="minMax"/>
          <c:max val="1"/>
        </c:scaling>
        <c:delete val="1"/>
        <c:axPos val="l"/>
        <c:numFmt formatCode="0%" sourceLinked="0"/>
        <c:majorTickMark val="out"/>
        <c:minorTickMark val="none"/>
        <c:tickLblPos val="none"/>
        <c:crossAx val="183459840"/>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93139293139476E-2"/>
          <c:y val="3.437500000000001E-2"/>
          <c:w val="0.98570686070685232"/>
          <c:h val="0.93125000000000002"/>
        </c:manualLayout>
      </c:layout>
      <c:bubbleChart>
        <c:varyColors val="0"/>
        <c:ser>
          <c:idx val="0"/>
          <c:order val="0"/>
          <c:tx>
            <c:strRef>
              <c:f>Sheet1!$B$1</c:f>
              <c:strCache>
                <c:ptCount val="1"/>
                <c:pt idx="0">
                  <c:v>Y-Values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0000"/>
                    </a:solidFill>
                    <a:latin typeface="+mn-lt"/>
                    <a:ea typeface="+mn-ea"/>
                    <a:cs typeface="+mn-cs"/>
                  </a:defRPr>
                </a:pPr>
                <a:endParaRPr lang="en-US"/>
              </a:p>
            </c:txPr>
            <c:dLblPos val="t"/>
            <c:showLegendKey val="0"/>
            <c:showVal val="0"/>
            <c:showCatName val="0"/>
            <c:showSerName val="0"/>
            <c:showPercent val="0"/>
            <c:showBubbleSize val="1"/>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Sheet1!$A$2:$A$7</c:f>
              <c:numCache>
                <c:formatCode>General</c:formatCode>
                <c:ptCount val="6"/>
                <c:pt idx="0">
                  <c:v>1</c:v>
                </c:pt>
                <c:pt idx="1">
                  <c:v>2</c:v>
                </c:pt>
                <c:pt idx="2">
                  <c:v>3</c:v>
                </c:pt>
                <c:pt idx="3">
                  <c:v>4</c:v>
                </c:pt>
                <c:pt idx="4">
                  <c:v>5</c:v>
                </c:pt>
                <c:pt idx="5">
                  <c:v>6</c:v>
                </c:pt>
              </c:numCache>
            </c:numRef>
          </c:xVal>
          <c:yVal>
            <c:numRef>
              <c:f>Sheet1!$B$2:$B$7</c:f>
              <c:numCache>
                <c:formatCode>General</c:formatCode>
                <c:ptCount val="6"/>
                <c:pt idx="0">
                  <c:v>1</c:v>
                </c:pt>
                <c:pt idx="1">
                  <c:v>1</c:v>
                </c:pt>
                <c:pt idx="2">
                  <c:v>1</c:v>
                </c:pt>
                <c:pt idx="3">
                  <c:v>1</c:v>
                </c:pt>
                <c:pt idx="4">
                  <c:v>1</c:v>
                </c:pt>
                <c:pt idx="5">
                  <c:v>1</c:v>
                </c:pt>
              </c:numCache>
            </c:numRef>
          </c:yVal>
          <c:bubbleSize>
            <c:numRef>
              <c:f>Sheet1!$C$2:$C$7</c:f>
              <c:numCache>
                <c:formatCode>0%</c:formatCode>
                <c:ptCount val="6"/>
                <c:pt idx="0">
                  <c:v>4.0000000000000022E-2</c:v>
                </c:pt>
                <c:pt idx="1">
                  <c:v>0.12000000000000002</c:v>
                </c:pt>
                <c:pt idx="2">
                  <c:v>0.26</c:v>
                </c:pt>
                <c:pt idx="3">
                  <c:v>0.37000000000000038</c:v>
                </c:pt>
                <c:pt idx="4">
                  <c:v>0.15000000000000024</c:v>
                </c:pt>
                <c:pt idx="5">
                  <c:v>6.0000000000000032E-2</c:v>
                </c:pt>
              </c:numCache>
            </c:numRef>
          </c:bubbleSize>
          <c:bubble3D val="1"/>
        </c:ser>
        <c:dLbls>
          <c:showLegendKey val="0"/>
          <c:showVal val="0"/>
          <c:showCatName val="0"/>
          <c:showSerName val="0"/>
          <c:showPercent val="0"/>
          <c:showBubbleSize val="0"/>
        </c:dLbls>
        <c:bubbleScale val="100"/>
        <c:showNegBubbles val="0"/>
        <c:axId val="183256192"/>
        <c:axId val="183257728"/>
      </c:bubbleChart>
      <c:valAx>
        <c:axId val="183256192"/>
        <c:scaling>
          <c:orientation val="minMax"/>
          <c:max val="6.5"/>
          <c:min val="0.5"/>
        </c:scaling>
        <c:delete val="1"/>
        <c:axPos val="b"/>
        <c:numFmt formatCode="General" sourceLinked="1"/>
        <c:majorTickMark val="out"/>
        <c:minorTickMark val="none"/>
        <c:tickLblPos val="none"/>
        <c:crossAx val="183257728"/>
        <c:crosses val="autoZero"/>
        <c:crossBetween val="midCat"/>
      </c:valAx>
      <c:valAx>
        <c:axId val="183257728"/>
        <c:scaling>
          <c:orientation val="minMax"/>
          <c:max val="1.5"/>
          <c:min val="0.5"/>
        </c:scaling>
        <c:delete val="1"/>
        <c:axPos val="l"/>
        <c:numFmt formatCode="General" sourceLinked="1"/>
        <c:majorTickMark val="none"/>
        <c:minorTickMark val="none"/>
        <c:tickLblPos val="none"/>
        <c:crossAx val="183256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72E-2"/>
          <c:y val="1.9344257976130881E-2"/>
          <c:w val="0.77737073074599883"/>
          <c:h val="0.97131951945622652"/>
        </c:manualLayout>
      </c:layout>
      <c:barChart>
        <c:barDir val="bar"/>
        <c:grouping val="clustered"/>
        <c:varyColors val="0"/>
        <c:ser>
          <c:idx val="0"/>
          <c:order val="0"/>
          <c:tx>
            <c:strRef>
              <c:f>Sheet1!$A$2</c:f>
              <c:strCache>
                <c:ptCount val="1"/>
                <c:pt idx="0">
                  <c:v>Over Next 10 Years</c:v>
                </c:pt>
              </c:strCache>
            </c:strRef>
          </c:tx>
          <c:spPr>
            <a:solidFill>
              <a:srgbClr val="98A4CE"/>
            </a:solidFill>
            <a:effectLst/>
          </c:spPr>
          <c:invertIfNegative val="0"/>
          <c:dLbls>
            <c:dLbl>
              <c:idx val="2"/>
              <c:layout>
                <c:manualLayout>
                  <c:x val="-1.9607843137254902E-2"/>
                  <c:y val="0"/>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05882352941176E-2"/>
                  <c:y val="-6.389649352498416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4.9019607843137532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4705882352941176E-2"/>
                  <c:y val="7.9870616906230246E-18"/>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Central and Eastern Europe (including Russia)</c:v>
                </c:pt>
                <c:pt idx="2">
                  <c:v>  Africa</c:v>
                </c:pt>
                <c:pt idx="3">
                  <c:v>  Australia/New Zealand</c:v>
                </c:pt>
                <c:pt idx="4">
                  <c:v>  Middle East</c:v>
                </c:pt>
                <c:pt idx="5">
                  <c:v>  Western Europe</c:v>
                </c:pt>
                <c:pt idx="6">
                  <c:v>  Asia (including India)</c:v>
                </c:pt>
                <c:pt idx="7">
                  <c:v>  U.S. and Canada</c:v>
                </c:pt>
                <c:pt idx="8">
                  <c:v>South Africa</c:v>
                </c:pt>
              </c:strCache>
            </c:strRef>
          </c:cat>
          <c:val>
            <c:numRef>
              <c:f>Sheet1!$B$2:$J$2</c:f>
              <c:numCache>
                <c:formatCode>0%</c:formatCode>
                <c:ptCount val="9"/>
                <c:pt idx="0">
                  <c:v>3.0000000000000002E-2</c:v>
                </c:pt>
                <c:pt idx="1">
                  <c:v>4.0000000000000022E-2</c:v>
                </c:pt>
                <c:pt idx="2">
                  <c:v>0.19</c:v>
                </c:pt>
                <c:pt idx="3">
                  <c:v>0.05</c:v>
                </c:pt>
                <c:pt idx="4">
                  <c:v>0.11</c:v>
                </c:pt>
                <c:pt idx="5">
                  <c:v>8.0000000000000043E-2</c:v>
                </c:pt>
                <c:pt idx="6">
                  <c:v>0.23</c:v>
                </c:pt>
                <c:pt idx="7">
                  <c:v>0.15000000000000024</c:v>
                </c:pt>
                <c:pt idx="8">
                  <c:v>0.14000000000000001</c:v>
                </c:pt>
              </c:numCache>
            </c:numRef>
          </c:val>
        </c:ser>
        <c:ser>
          <c:idx val="1"/>
          <c:order val="1"/>
          <c:tx>
            <c:strRef>
              <c:f>Sheet1!$A$3</c:f>
              <c:strCache>
                <c:ptCount val="1"/>
                <c:pt idx="0">
                  <c:v>2014</c:v>
                </c:pt>
              </c:strCache>
            </c:strRef>
          </c:tx>
          <c:spPr>
            <a:solidFill>
              <a:srgbClr val="5367AD"/>
            </a:solidFill>
            <a:effectLst/>
          </c:spPr>
          <c:invertIfNegative val="0"/>
          <c:dLbls>
            <c:dLbl>
              <c:idx val="2"/>
              <c:layout>
                <c:manualLayout>
                  <c:x val="-1.9607843137254902E-2"/>
                  <c:y val="-1.04559106357193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4705882352941176E-2"/>
                  <c:y val="-3.485303545239729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8039215686274508E-3"/>
                  <c:y val="-6.970607090479657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705882352941176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705882352941199E-2"/>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1.5974123381246031E-17"/>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Central and Eastern Europe (including Russia)</c:v>
                </c:pt>
                <c:pt idx="2">
                  <c:v>  Africa</c:v>
                </c:pt>
                <c:pt idx="3">
                  <c:v>  Australia/New Zealand</c:v>
                </c:pt>
                <c:pt idx="4">
                  <c:v>  Middle East</c:v>
                </c:pt>
                <c:pt idx="5">
                  <c:v>  Western Europe</c:v>
                </c:pt>
                <c:pt idx="6">
                  <c:v>  Asia (including India)</c:v>
                </c:pt>
                <c:pt idx="7">
                  <c:v>  U.S. and Canada</c:v>
                </c:pt>
                <c:pt idx="8">
                  <c:v>South Africa</c:v>
                </c:pt>
              </c:strCache>
            </c:strRef>
          </c:cat>
          <c:val>
            <c:numRef>
              <c:f>Sheet1!$B$3:$J$3</c:f>
              <c:numCache>
                <c:formatCode>0%</c:formatCode>
                <c:ptCount val="9"/>
                <c:pt idx="0">
                  <c:v>4.0000000000000022E-2</c:v>
                </c:pt>
                <c:pt idx="1">
                  <c:v>4.0000000000000022E-2</c:v>
                </c:pt>
                <c:pt idx="2">
                  <c:v>0.13</c:v>
                </c:pt>
                <c:pt idx="3">
                  <c:v>4.0000000000000022E-2</c:v>
                </c:pt>
                <c:pt idx="4">
                  <c:v>0.1</c:v>
                </c:pt>
                <c:pt idx="5">
                  <c:v>0.1</c:v>
                </c:pt>
                <c:pt idx="6">
                  <c:v>0.21000000000000021</c:v>
                </c:pt>
                <c:pt idx="7">
                  <c:v>0.19</c:v>
                </c:pt>
                <c:pt idx="8">
                  <c:v>0.15000000000000024</c:v>
                </c:pt>
              </c:numCache>
            </c:numRef>
          </c:val>
        </c:ser>
        <c:dLbls>
          <c:showLegendKey val="0"/>
          <c:showVal val="1"/>
          <c:showCatName val="0"/>
          <c:showSerName val="0"/>
          <c:showPercent val="0"/>
          <c:showBubbleSize val="0"/>
        </c:dLbls>
        <c:gapWidth val="100"/>
        <c:axId val="62449920"/>
        <c:axId val="62480384"/>
      </c:barChart>
      <c:catAx>
        <c:axId val="62449920"/>
        <c:scaling>
          <c:orientation val="minMax"/>
        </c:scaling>
        <c:delete val="0"/>
        <c:axPos val="l"/>
        <c:numFmt formatCode="General" sourceLinked="1"/>
        <c:majorTickMark val="out"/>
        <c:minorTickMark val="none"/>
        <c:tickLblPos val="none"/>
        <c:txPr>
          <a:bodyPr/>
          <a:lstStyle/>
          <a:p>
            <a:pPr>
              <a:defRPr sz="1200"/>
            </a:pPr>
            <a:endParaRPr lang="en-US"/>
          </a:p>
        </c:txPr>
        <c:crossAx val="62480384"/>
        <c:crosses val="autoZero"/>
        <c:auto val="1"/>
        <c:lblAlgn val="ctr"/>
        <c:lblOffset val="100"/>
        <c:noMultiLvlLbl val="0"/>
      </c:catAx>
      <c:valAx>
        <c:axId val="62480384"/>
        <c:scaling>
          <c:orientation val="minMax"/>
          <c:max val="1"/>
          <c:min val="0"/>
        </c:scaling>
        <c:delete val="1"/>
        <c:axPos val="b"/>
        <c:numFmt formatCode="0%" sourceLinked="0"/>
        <c:majorTickMark val="out"/>
        <c:minorTickMark val="none"/>
        <c:tickLblPos val="none"/>
        <c:crossAx val="62449920"/>
        <c:crosses val="autoZero"/>
        <c:crossBetween val="between"/>
        <c:majorUnit val="5.0000000000000024E-2"/>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86046716227516E-2"/>
          <c:y val="3.7357379296660082E-2"/>
          <c:w val="0.79831082567193057"/>
          <c:h val="0.9336907078642297"/>
        </c:manualLayout>
      </c:layout>
      <c:barChart>
        <c:barDir val="bar"/>
        <c:grouping val="clustered"/>
        <c:varyColors val="0"/>
        <c:ser>
          <c:idx val="0"/>
          <c:order val="0"/>
          <c:tx>
            <c:strRef>
              <c:f>Sheet1!$B$1</c:f>
              <c:strCache>
                <c:ptCount val="1"/>
                <c:pt idx="0">
                  <c:v>South Africa</c:v>
                </c:pt>
              </c:strCache>
            </c:strRef>
          </c:tx>
          <c:spPr>
            <a:solidFill>
              <a:schemeClr val="accent1"/>
            </a:solidFill>
          </c:spPr>
          <c:invertIfNegative val="0"/>
          <c:dLbls>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The state of the local economy</c:v>
                </c:pt>
                <c:pt idx="1">
                  <c:v>Unemployment</c:v>
                </c:pt>
                <c:pt idx="2">
                  <c:v>Inflation</c:v>
                </c:pt>
                <c:pt idx="3">
                  <c:v>Government fiscal policy</c:v>
                </c:pt>
                <c:pt idx="4">
                  <c:v>The state of the global economy</c:v>
                </c:pt>
                <c:pt idx="5">
                  <c:v>Rising interest rates</c:v>
                </c:pt>
                <c:pt idx="6">
                  <c:v>General market volatility</c:v>
                </c:pt>
                <c:pt idx="7">
                  <c:v>Falling oil prices</c:v>
                </c:pt>
                <c:pt idx="8">
                  <c:v>Eurozone debt crisis</c:v>
                </c:pt>
                <c:pt idx="9">
                  <c:v>Deflation</c:v>
                </c:pt>
                <c:pt idx="10">
                  <c:v>Slowing growth in China</c:v>
                </c:pt>
                <c:pt idx="11">
                  <c:v>None of the above</c:v>
                </c:pt>
              </c:strCache>
            </c:strRef>
          </c:cat>
          <c:val>
            <c:numRef>
              <c:f>Sheet1!$B$2:$B$13</c:f>
              <c:numCache>
                <c:formatCode>0%</c:formatCode>
                <c:ptCount val="12"/>
                <c:pt idx="0">
                  <c:v>0.62000000000000088</c:v>
                </c:pt>
                <c:pt idx="1">
                  <c:v>0.52</c:v>
                </c:pt>
                <c:pt idx="2">
                  <c:v>0.45</c:v>
                </c:pt>
                <c:pt idx="3">
                  <c:v>0.43000000000000038</c:v>
                </c:pt>
                <c:pt idx="4">
                  <c:v>0.39000000000000051</c:v>
                </c:pt>
                <c:pt idx="5">
                  <c:v>0.32000000000000051</c:v>
                </c:pt>
                <c:pt idx="6">
                  <c:v>0.30000000000000032</c:v>
                </c:pt>
                <c:pt idx="7">
                  <c:v>0.21000000000000021</c:v>
                </c:pt>
                <c:pt idx="8">
                  <c:v>0.2</c:v>
                </c:pt>
                <c:pt idx="9">
                  <c:v>0.11</c:v>
                </c:pt>
                <c:pt idx="10">
                  <c:v>8.0000000000000043E-2</c:v>
                </c:pt>
                <c:pt idx="11">
                  <c:v>0.05</c:v>
                </c:pt>
              </c:numCache>
            </c:numRef>
          </c:val>
        </c:ser>
        <c:dLbls>
          <c:showLegendKey val="0"/>
          <c:showVal val="1"/>
          <c:showCatName val="0"/>
          <c:showSerName val="0"/>
          <c:showPercent val="0"/>
          <c:showBubbleSize val="0"/>
        </c:dLbls>
        <c:gapWidth val="40"/>
        <c:overlap val="-25"/>
        <c:axId val="183351936"/>
        <c:axId val="183358976"/>
      </c:barChart>
      <c:catAx>
        <c:axId val="183351936"/>
        <c:scaling>
          <c:orientation val="maxMin"/>
        </c:scaling>
        <c:delete val="0"/>
        <c:axPos val="l"/>
        <c:numFmt formatCode="General" sourceLinked="1"/>
        <c:majorTickMark val="out"/>
        <c:minorTickMark val="none"/>
        <c:tickLblPos val="none"/>
        <c:spPr>
          <a:ln>
            <a:solidFill>
              <a:schemeClr val="tx1"/>
            </a:solidFill>
          </a:ln>
        </c:spPr>
        <c:txPr>
          <a:bodyPr rot="-5400000" vert="horz" anchor="ctr" anchorCtr="1"/>
          <a:lstStyle/>
          <a:p>
            <a:pPr>
              <a:defRPr sz="1200">
                <a:solidFill>
                  <a:schemeClr val="tx1"/>
                </a:solidFill>
              </a:defRPr>
            </a:pPr>
            <a:endParaRPr lang="en-US"/>
          </a:p>
        </c:txPr>
        <c:crossAx val="183358976"/>
        <c:crosses val="autoZero"/>
        <c:auto val="1"/>
        <c:lblAlgn val="ctr"/>
        <c:lblOffset val="100"/>
        <c:noMultiLvlLbl val="0"/>
      </c:catAx>
      <c:valAx>
        <c:axId val="183358976"/>
        <c:scaling>
          <c:orientation val="minMax"/>
          <c:max val="1"/>
          <c:min val="0"/>
        </c:scaling>
        <c:delete val="1"/>
        <c:axPos val="b"/>
        <c:numFmt formatCode="0%" sourceLinked="1"/>
        <c:majorTickMark val="none"/>
        <c:minorTickMark val="none"/>
        <c:tickLblPos val="none"/>
        <c:crossAx val="183351936"/>
        <c:crosses val="max"/>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87300824780036E-2"/>
          <c:y val="5.1275590551181097E-2"/>
          <c:w val="0.92979339545590423"/>
          <c:h val="0.89576178839713949"/>
        </c:manualLayout>
      </c:layout>
      <c:barChart>
        <c:barDir val="col"/>
        <c:grouping val="clustered"/>
        <c:varyColors val="0"/>
        <c:ser>
          <c:idx val="2"/>
          <c:order val="0"/>
          <c:tx>
            <c:strRef>
              <c:f>Sheet1!$A$2</c:f>
              <c:strCache>
                <c:ptCount val="1"/>
                <c:pt idx="0">
                  <c:v>2014</c:v>
                </c:pt>
              </c:strCache>
            </c:strRef>
          </c:tx>
          <c:spPr>
            <a:solidFill>
              <a:srgbClr val="98A4CE"/>
            </a:solidFill>
            <a:ln w="26388">
              <a:noFill/>
            </a:ln>
          </c:spPr>
          <c:invertIfNegative val="0"/>
          <c:dLbls>
            <c:numFmt formatCode="0%" sourceLinked="0"/>
            <c:spPr>
              <a:noFill/>
              <a:ln w="26388">
                <a:noFill/>
              </a:ln>
            </c:spPr>
            <c:txPr>
              <a:bodyPr/>
              <a:lstStyle/>
              <a:p>
                <a:pPr>
                  <a:defRPr sz="12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I will invest more in global equities</c:v>
                </c:pt>
                <c:pt idx="1">
                  <c:v>I will invest more in South African equities</c:v>
                </c:pt>
                <c:pt idx="2">
                  <c:v>I will invest more in global bonds</c:v>
                </c:pt>
                <c:pt idx="3">
                  <c:v>I will invest more in South African bonds</c:v>
                </c:pt>
                <c:pt idx="4">
                  <c:v>I do not plan to invest more in equities or bonds in 2015</c:v>
                </c:pt>
              </c:strCache>
            </c:strRef>
          </c:cat>
          <c:val>
            <c:numRef>
              <c:f>Sheet1!$B$2:$F$2</c:f>
              <c:numCache>
                <c:formatCode>0%</c:formatCode>
                <c:ptCount val="5"/>
                <c:pt idx="0">
                  <c:v>0.29000000000000031</c:v>
                </c:pt>
                <c:pt idx="1">
                  <c:v>0.21000000000000021</c:v>
                </c:pt>
                <c:pt idx="2">
                  <c:v>0.12000000000000002</c:v>
                </c:pt>
                <c:pt idx="3">
                  <c:v>0.12000000000000002</c:v>
                </c:pt>
                <c:pt idx="4">
                  <c:v>0.26</c:v>
                </c:pt>
              </c:numCache>
            </c:numRef>
          </c:val>
        </c:ser>
        <c:ser>
          <c:idx val="3"/>
          <c:order val="1"/>
          <c:tx>
            <c:strRef>
              <c:f>Sheet1!$A$3</c:f>
              <c:strCache>
                <c:ptCount val="1"/>
                <c:pt idx="0">
                  <c:v>2015</c:v>
                </c:pt>
              </c:strCache>
            </c:strRef>
          </c:tx>
          <c:spPr>
            <a:solidFill>
              <a:srgbClr val="5367AD"/>
            </a:solidFill>
            <a:ln w="26388">
              <a:noFill/>
            </a:ln>
          </c:spPr>
          <c:invertIfNegative val="0"/>
          <c:dLbls>
            <c:spPr>
              <a:noFill/>
              <a:ln w="26388">
                <a:noFill/>
              </a:ln>
            </c:spPr>
            <c:txPr>
              <a:bodyPr/>
              <a:lstStyle/>
              <a:p>
                <a:pPr>
                  <a:defRPr sz="12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I will invest more in global equities</c:v>
                </c:pt>
                <c:pt idx="1">
                  <c:v>I will invest more in South African equities</c:v>
                </c:pt>
                <c:pt idx="2">
                  <c:v>I will invest more in global bonds</c:v>
                </c:pt>
                <c:pt idx="3">
                  <c:v>I will invest more in South African bonds</c:v>
                </c:pt>
                <c:pt idx="4">
                  <c:v>I do not plan to invest more in equities or bonds in 2015</c:v>
                </c:pt>
              </c:strCache>
            </c:strRef>
          </c:cat>
          <c:val>
            <c:numRef>
              <c:f>Sheet1!$B$3:$F$3</c:f>
              <c:numCache>
                <c:formatCode>0%</c:formatCode>
                <c:ptCount val="5"/>
                <c:pt idx="0">
                  <c:v>0.29000000000000031</c:v>
                </c:pt>
                <c:pt idx="1">
                  <c:v>0.18000000000000024</c:v>
                </c:pt>
                <c:pt idx="2">
                  <c:v>0.13</c:v>
                </c:pt>
                <c:pt idx="3">
                  <c:v>9.0000000000000024E-2</c:v>
                </c:pt>
                <c:pt idx="4">
                  <c:v>0.31000000000000089</c:v>
                </c:pt>
              </c:numCache>
            </c:numRef>
          </c:val>
        </c:ser>
        <c:dLbls>
          <c:showLegendKey val="0"/>
          <c:showVal val="1"/>
          <c:showCatName val="0"/>
          <c:showSerName val="0"/>
          <c:showPercent val="0"/>
          <c:showBubbleSize val="0"/>
        </c:dLbls>
        <c:gapWidth val="50"/>
        <c:axId val="183431936"/>
        <c:axId val="183433472"/>
      </c:barChart>
      <c:catAx>
        <c:axId val="183431936"/>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200"/>
            </a:pPr>
            <a:endParaRPr lang="en-US"/>
          </a:p>
        </c:txPr>
        <c:crossAx val="183433472"/>
        <c:crosses val="autoZero"/>
        <c:auto val="1"/>
        <c:lblAlgn val="ctr"/>
        <c:lblOffset val="100"/>
        <c:tickLblSkip val="1"/>
        <c:tickMarkSkip val="1"/>
        <c:noMultiLvlLbl val="0"/>
      </c:catAx>
      <c:valAx>
        <c:axId val="183433472"/>
        <c:scaling>
          <c:orientation val="minMax"/>
          <c:max val="1"/>
        </c:scaling>
        <c:delete val="1"/>
        <c:axPos val="l"/>
        <c:numFmt formatCode="General" sourceLinked="0"/>
        <c:majorTickMark val="out"/>
        <c:minorTickMark val="none"/>
        <c:tickLblPos val="none"/>
        <c:crossAx val="183431936"/>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88730082478005E-2"/>
          <c:y val="5.1275590551181097E-2"/>
          <c:w val="0.92979339545590423"/>
          <c:h val="0.89576178839713949"/>
        </c:manualLayout>
      </c:layout>
      <c:barChart>
        <c:barDir val="col"/>
        <c:grouping val="clustered"/>
        <c:varyColors val="0"/>
        <c:ser>
          <c:idx val="2"/>
          <c:order val="0"/>
          <c:tx>
            <c:strRef>
              <c:f>Sheet1!$A$2</c:f>
              <c:strCache>
                <c:ptCount val="1"/>
                <c:pt idx="0">
                  <c:v>2015</c:v>
                </c:pt>
              </c:strCache>
            </c:strRef>
          </c:tx>
          <c:spPr>
            <a:solidFill>
              <a:srgbClr val="5367AD"/>
            </a:solidFill>
            <a:ln w="26388">
              <a:noFill/>
            </a:ln>
          </c:spPr>
          <c:invertIfNegative val="0"/>
          <c:dLbls>
            <c:numFmt formatCode="0%" sourceLinked="0"/>
            <c:spPr>
              <a:noFill/>
              <a:ln w="26388">
                <a:noFill/>
              </a:ln>
            </c:spPr>
            <c:txPr>
              <a:bodyPr/>
              <a:lstStyle/>
              <a:p>
                <a:pPr>
                  <a:defRPr sz="1200">
                    <a:solidFill>
                      <a:srgbClr val="00000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I take advice from professional advisers</c:v>
                </c:pt>
                <c:pt idx="1">
                  <c:v>I keep it at a certain percentage</c:v>
                </c:pt>
                <c:pt idx="2">
                  <c:v>It depends on domestic vs offshore valuations</c:v>
                </c:pt>
                <c:pt idx="3">
                  <c:v>I remain invested at the maximum level allowed</c:v>
                </c:pt>
                <c:pt idx="4">
                  <c:v>I have no offshore investments</c:v>
                </c:pt>
              </c:strCache>
            </c:strRef>
          </c:cat>
          <c:val>
            <c:numRef>
              <c:f>Sheet1!$B$2:$F$2</c:f>
              <c:numCache>
                <c:formatCode>0%</c:formatCode>
                <c:ptCount val="5"/>
                <c:pt idx="0">
                  <c:v>0.30000000000000032</c:v>
                </c:pt>
                <c:pt idx="1">
                  <c:v>0.12000000000000002</c:v>
                </c:pt>
                <c:pt idx="2">
                  <c:v>9.0000000000000024E-2</c:v>
                </c:pt>
                <c:pt idx="3">
                  <c:v>6.0000000000000032E-2</c:v>
                </c:pt>
                <c:pt idx="4">
                  <c:v>0.44</c:v>
                </c:pt>
              </c:numCache>
            </c:numRef>
          </c:val>
        </c:ser>
        <c:dLbls>
          <c:showLegendKey val="0"/>
          <c:showVal val="1"/>
          <c:showCatName val="0"/>
          <c:showSerName val="0"/>
          <c:showPercent val="0"/>
          <c:showBubbleSize val="0"/>
        </c:dLbls>
        <c:gapWidth val="50"/>
        <c:axId val="183870208"/>
        <c:axId val="183872896"/>
      </c:barChart>
      <c:catAx>
        <c:axId val="183870208"/>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200"/>
            </a:pPr>
            <a:endParaRPr lang="en-US"/>
          </a:p>
        </c:txPr>
        <c:crossAx val="183872896"/>
        <c:crosses val="autoZero"/>
        <c:auto val="1"/>
        <c:lblAlgn val="ctr"/>
        <c:lblOffset val="100"/>
        <c:tickLblSkip val="1"/>
        <c:tickMarkSkip val="1"/>
        <c:noMultiLvlLbl val="0"/>
      </c:catAx>
      <c:valAx>
        <c:axId val="183872896"/>
        <c:scaling>
          <c:orientation val="minMax"/>
          <c:max val="1"/>
        </c:scaling>
        <c:delete val="1"/>
        <c:axPos val="l"/>
        <c:numFmt formatCode="General" sourceLinked="0"/>
        <c:majorTickMark val="out"/>
        <c:minorTickMark val="none"/>
        <c:tickLblPos val="none"/>
        <c:crossAx val="183870208"/>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2014</c:v>
                </c:pt>
              </c:strCache>
            </c:strRef>
          </c:tx>
          <c:spPr>
            <a:ln>
              <a:noFill/>
            </a:ln>
          </c:spPr>
          <c:dPt>
            <c:idx val="0"/>
            <c:bubble3D val="0"/>
            <c:spPr>
              <a:solidFill>
                <a:srgbClr val="00B050"/>
              </a:solidFill>
              <a:ln>
                <a:noFill/>
              </a:ln>
            </c:spPr>
          </c:dPt>
          <c:dPt>
            <c:idx val="1"/>
            <c:bubble3D val="0"/>
            <c:spPr>
              <a:solidFill>
                <a:srgbClr val="62EC72"/>
              </a:solidFill>
              <a:ln>
                <a:noFill/>
              </a:ln>
            </c:spPr>
          </c:dPt>
          <c:dPt>
            <c:idx val="2"/>
            <c:bubble3D val="0"/>
            <c:spPr>
              <a:solidFill>
                <a:srgbClr val="777777"/>
              </a:solidFill>
              <a:ln>
                <a:noFill/>
              </a:ln>
            </c:spPr>
          </c:dPt>
          <c:dPt>
            <c:idx val="3"/>
            <c:bubble3D val="0"/>
            <c:spPr>
              <a:solidFill>
                <a:srgbClr val="A6A6A6"/>
              </a:solidFill>
              <a:ln>
                <a:noFill/>
              </a:ln>
            </c:spPr>
          </c:dPt>
          <c:dPt>
            <c:idx val="4"/>
            <c:bubble3D val="0"/>
            <c:spPr>
              <a:solidFill>
                <a:srgbClr val="5367AD"/>
              </a:solidFill>
              <a:ln>
                <a:noFill/>
              </a:ln>
            </c:spPr>
          </c:dPt>
          <c:dPt>
            <c:idx val="5"/>
            <c:bubble3D val="0"/>
            <c:spPr>
              <a:solidFill>
                <a:srgbClr val="3E4782"/>
              </a:solidFill>
              <a:ln>
                <a:noFill/>
              </a:ln>
            </c:spPr>
          </c:dPt>
          <c:dPt>
            <c:idx val="6"/>
            <c:bubble3D val="0"/>
            <c:spPr>
              <a:solidFill>
                <a:srgbClr val="5367AD"/>
              </a:solidFill>
              <a:ln>
                <a:noFill/>
              </a:ln>
            </c:spPr>
          </c:dPt>
          <c:dPt>
            <c:idx val="7"/>
            <c:bubble3D val="0"/>
            <c:spPr>
              <a:solidFill>
                <a:srgbClr val="3E4782"/>
              </a:solidFill>
              <a:ln>
                <a:noFill/>
              </a:ln>
            </c:spPr>
          </c:dPt>
          <c:dLbls>
            <c:dLbl>
              <c:idx val="0"/>
              <c:layout>
                <c:manualLayout>
                  <c:x val="-7.249161563137943E-2"/>
                  <c:y val="0.24046150481189879"/>
                </c:manualLayout>
              </c:layout>
              <c:numFmt formatCode="0%" sourceLinked="0"/>
              <c:spPr/>
              <c:txPr>
                <a:bodyPr/>
                <a:lstStyle/>
                <a:p>
                  <a:pPr>
                    <a:defRPr sz="1200">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numFmt formatCode="0%" sourceLinked="0"/>
              <c:spPr/>
              <c:txPr>
                <a:bodyPr/>
                <a:lstStyle/>
                <a:p>
                  <a:pPr>
                    <a:defRPr sz="1200">
                      <a:solidFill>
                        <a:srgbClr val="000000"/>
                      </a:solidFill>
                    </a:defRPr>
                  </a:pPr>
                  <a:endParaRPr lang="en-US"/>
                </a:p>
              </c:txPr>
              <c:dLblPos val="ctr"/>
              <c:showLegendKey val="0"/>
              <c:showVal val="1"/>
              <c:showCatName val="0"/>
              <c:showSerName val="0"/>
              <c:showPercent val="0"/>
              <c:showBubbleSize val="0"/>
            </c:dLbl>
            <c:dLbl>
              <c:idx val="2"/>
              <c:numFmt formatCode="0%" sourceLinked="0"/>
              <c:spPr/>
              <c:txPr>
                <a:bodyPr/>
                <a:lstStyle/>
                <a:p>
                  <a:pPr>
                    <a:defRPr sz="1200">
                      <a:solidFill>
                        <a:schemeClr val="bg2"/>
                      </a:solidFill>
                    </a:defRPr>
                  </a:pPr>
                  <a:endParaRPr lang="en-US"/>
                </a:p>
              </c:txPr>
              <c:dLblPos val="ctr"/>
              <c:showLegendKey val="0"/>
              <c:showVal val="1"/>
              <c:showCatName val="0"/>
              <c:showSerName val="0"/>
              <c:showPercent val="0"/>
              <c:showBubbleSize val="0"/>
            </c:dLbl>
            <c:dLbl>
              <c:idx val="3"/>
              <c:numFmt formatCode="0%" sourceLinked="0"/>
              <c:spPr/>
              <c:txPr>
                <a:bodyPr/>
                <a:lstStyle/>
                <a:p>
                  <a:pPr>
                    <a:defRPr sz="1200">
                      <a:solidFill>
                        <a:srgbClr val="000000"/>
                      </a:solidFill>
                    </a:defRPr>
                  </a:pPr>
                  <a:endParaRPr lang="en-US"/>
                </a:p>
              </c:txPr>
              <c:dLblPos val="ctr"/>
              <c:showLegendKey val="0"/>
              <c:showVal val="1"/>
              <c:showCatName val="0"/>
              <c:showSerName val="0"/>
              <c:showPercent val="0"/>
              <c:showBubbleSize val="0"/>
            </c:dLbl>
            <c:dLbl>
              <c:idx val="4"/>
              <c:numFmt formatCode="0%" sourceLinked="0"/>
              <c:spPr/>
              <c:txPr>
                <a:bodyPr/>
                <a:lstStyle/>
                <a:p>
                  <a:pPr>
                    <a:defRPr sz="1200">
                      <a:solidFill>
                        <a:schemeClr val="bg2"/>
                      </a:solidFill>
                    </a:defRPr>
                  </a:pPr>
                  <a:endParaRPr lang="en-US"/>
                </a:p>
              </c:txPr>
              <c:dLblPos val="ctr"/>
              <c:showLegendKey val="0"/>
              <c:showVal val="1"/>
              <c:showCatName val="0"/>
              <c:showSerName val="0"/>
              <c:showPercent val="0"/>
              <c:showBubbleSize val="0"/>
            </c:dLbl>
            <c:dLbl>
              <c:idx val="5"/>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6"/>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7"/>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val>
            <c:numRef>
              <c:f>Sheet1!$B$2:$B$7</c:f>
              <c:numCache>
                <c:formatCode>0%</c:formatCode>
                <c:ptCount val="6"/>
                <c:pt idx="0">
                  <c:v>6.0000000000000032E-2</c:v>
                </c:pt>
                <c:pt idx="1">
                  <c:v>0.43000000000000038</c:v>
                </c:pt>
                <c:pt idx="2">
                  <c:v>9.0000000000000024E-2</c:v>
                </c:pt>
                <c:pt idx="3">
                  <c:v>0.14000000000000001</c:v>
                </c:pt>
                <c:pt idx="4">
                  <c:v>0.18000000000000024</c:v>
                </c:pt>
                <c:pt idx="5">
                  <c:v>0.11</c:v>
                </c:pt>
              </c:numCache>
            </c:numRef>
          </c:val>
        </c:ser>
        <c:ser>
          <c:idx val="1"/>
          <c:order val="1"/>
          <c:val>
            <c:numRef>
              <c:f>Sheet1!$A$2:$B$2</c:f>
              <c:numCache>
                <c:formatCode>0%</c:formatCode>
                <c:ptCount val="2"/>
                <c:pt idx="0" formatCode="@">
                  <c:v>0</c:v>
                </c:pt>
                <c:pt idx="1">
                  <c:v>6.0000000000000032E-2</c:v>
                </c:pt>
              </c:numCache>
            </c:numRef>
          </c:val>
        </c:ser>
        <c:ser>
          <c:idx val="2"/>
          <c:order val="2"/>
          <c:val>
            <c:numRef>
              <c:f>Sheet1!$A$3:$B$3</c:f>
              <c:numCache>
                <c:formatCode>0%</c:formatCode>
                <c:ptCount val="2"/>
                <c:pt idx="0" formatCode="@">
                  <c:v>0</c:v>
                </c:pt>
                <c:pt idx="1">
                  <c:v>0.43000000000000038</c:v>
                </c:pt>
              </c:numCache>
            </c:numRef>
          </c:val>
        </c:ser>
        <c:ser>
          <c:idx val="3"/>
          <c:order val="3"/>
          <c:val>
            <c:numRef>
              <c:f>Sheet1!$A$4:$B$4</c:f>
              <c:numCache>
                <c:formatCode>0%</c:formatCode>
                <c:ptCount val="2"/>
                <c:pt idx="0" formatCode="@">
                  <c:v>0</c:v>
                </c:pt>
                <c:pt idx="1">
                  <c:v>9.0000000000000024E-2</c:v>
                </c:pt>
              </c:numCache>
            </c:numRef>
          </c:val>
        </c:ser>
        <c:ser>
          <c:idx val="4"/>
          <c:order val="4"/>
          <c:val>
            <c:numRef>
              <c:f>Sheet1!$A$5:$B$5</c:f>
              <c:numCache>
                <c:formatCode>0%</c:formatCode>
                <c:ptCount val="2"/>
                <c:pt idx="0" formatCode="@">
                  <c:v>0</c:v>
                </c:pt>
                <c:pt idx="1">
                  <c:v>0.14000000000000001</c:v>
                </c:pt>
              </c:numCache>
            </c:numRef>
          </c:val>
        </c:ser>
        <c:ser>
          <c:idx val="5"/>
          <c:order val="5"/>
          <c:val>
            <c:numRef>
              <c:f>Sheet1!$A$6:$B$6</c:f>
              <c:numCache>
                <c:formatCode>0%</c:formatCode>
                <c:ptCount val="2"/>
                <c:pt idx="0" formatCode="@">
                  <c:v>0</c:v>
                </c:pt>
                <c:pt idx="1">
                  <c:v>0.18000000000000024</c:v>
                </c:pt>
              </c:numCache>
            </c:numRef>
          </c:val>
        </c:ser>
        <c:ser>
          <c:idx val="6"/>
          <c:order val="6"/>
          <c:val>
            <c:numRef>
              <c:f>Sheet1!$A$7:$B$7</c:f>
              <c:numCache>
                <c:formatCode>0%</c:formatCode>
                <c:ptCount val="2"/>
                <c:pt idx="0" formatCode="@">
                  <c:v>0</c:v>
                </c:pt>
                <c:pt idx="1">
                  <c:v>0.11</c:v>
                </c:pt>
              </c:numCache>
            </c:numRef>
          </c:val>
        </c:ser>
        <c:ser>
          <c:idx val="7"/>
          <c:order val="7"/>
          <c:val>
            <c:numRef>
              <c:f>Sheet1!#REF!</c:f>
              <c:numCache>
                <c:formatCode>General</c:formatCode>
                <c:ptCount val="1"/>
                <c:pt idx="0">
                  <c:v>1</c:v>
                </c:pt>
              </c:numCache>
            </c:numRef>
          </c:val>
        </c:ser>
        <c:ser>
          <c:idx val="8"/>
          <c:order val="8"/>
          <c:val>
            <c:numRef>
              <c:f>Sheet1!#REF!</c:f>
              <c:numCache>
                <c:formatCode>General</c:formatCode>
                <c:ptCount val="1"/>
                <c:pt idx="0">
                  <c:v>1</c:v>
                </c:pt>
              </c:numCache>
            </c:numRef>
          </c:val>
        </c:ser>
        <c:dLbls>
          <c:showLegendKey val="0"/>
          <c:showVal val="0"/>
          <c:showCatName val="0"/>
          <c:showSerName val="0"/>
          <c:showPercent val="0"/>
          <c:showBubbleSize val="0"/>
          <c:showLeaderLines val="0"/>
        </c:dLbls>
        <c:firstSliceAng val="0"/>
      </c:pieChart>
      <c:spPr>
        <a:noFill/>
        <a:ln w="25399">
          <a:noFill/>
        </a:ln>
      </c:spPr>
    </c:plotArea>
    <c:plotVisOnly val="1"/>
    <c:dispBlanksAs val="zero"/>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2015</c:v>
                </c:pt>
              </c:strCache>
            </c:strRef>
          </c:tx>
          <c:spPr>
            <a:ln>
              <a:noFill/>
            </a:ln>
          </c:spPr>
          <c:dPt>
            <c:idx val="0"/>
            <c:bubble3D val="0"/>
            <c:spPr>
              <a:solidFill>
                <a:srgbClr val="00B050"/>
              </a:solidFill>
              <a:ln>
                <a:noFill/>
              </a:ln>
            </c:spPr>
          </c:dPt>
          <c:dPt>
            <c:idx val="1"/>
            <c:bubble3D val="0"/>
            <c:spPr>
              <a:solidFill>
                <a:srgbClr val="62EC72"/>
              </a:solidFill>
              <a:ln>
                <a:noFill/>
              </a:ln>
            </c:spPr>
          </c:dPt>
          <c:dPt>
            <c:idx val="2"/>
            <c:bubble3D val="0"/>
            <c:spPr>
              <a:solidFill>
                <a:srgbClr val="777777"/>
              </a:solidFill>
              <a:ln>
                <a:noFill/>
              </a:ln>
            </c:spPr>
          </c:dPt>
          <c:dPt>
            <c:idx val="3"/>
            <c:bubble3D val="0"/>
            <c:spPr>
              <a:solidFill>
                <a:srgbClr val="A6A6A6"/>
              </a:solidFill>
              <a:ln>
                <a:noFill/>
              </a:ln>
            </c:spPr>
          </c:dPt>
          <c:dPt>
            <c:idx val="4"/>
            <c:bubble3D val="0"/>
            <c:spPr>
              <a:solidFill>
                <a:srgbClr val="5367AD"/>
              </a:solidFill>
              <a:ln>
                <a:noFill/>
              </a:ln>
            </c:spPr>
          </c:dPt>
          <c:dPt>
            <c:idx val="5"/>
            <c:bubble3D val="0"/>
            <c:spPr>
              <a:solidFill>
                <a:srgbClr val="3E4782"/>
              </a:solidFill>
              <a:ln>
                <a:noFill/>
              </a:ln>
            </c:spPr>
          </c:dPt>
          <c:dPt>
            <c:idx val="6"/>
            <c:bubble3D val="0"/>
            <c:spPr>
              <a:solidFill>
                <a:srgbClr val="5367AD"/>
              </a:solidFill>
              <a:ln>
                <a:noFill/>
              </a:ln>
            </c:spPr>
          </c:dPt>
          <c:dPt>
            <c:idx val="7"/>
            <c:bubble3D val="0"/>
            <c:spPr>
              <a:solidFill>
                <a:srgbClr val="3E4782"/>
              </a:solidFill>
              <a:ln>
                <a:noFill/>
              </a:ln>
            </c:spPr>
          </c:dPt>
          <c:dLbls>
            <c:dLbl>
              <c:idx val="0"/>
              <c:layout>
                <c:manualLayout>
                  <c:x val="-5.5627004957713742E-2"/>
                  <c:y val="0.2346974336541268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numFmt formatCode="0%" sourceLinked="0"/>
              <c:spPr/>
              <c:txPr>
                <a:bodyPr/>
                <a:lstStyle/>
                <a:p>
                  <a:pPr>
                    <a:defRPr sz="1200" b="0">
                      <a:solidFill>
                        <a:srgbClr val="000000"/>
                      </a:solidFill>
                    </a:defRPr>
                  </a:pPr>
                  <a:endParaRPr lang="en-US"/>
                </a:p>
              </c:txPr>
              <c:dLblPos val="ctr"/>
              <c:showLegendKey val="0"/>
              <c:showVal val="1"/>
              <c:showCatName val="0"/>
              <c:showSerName val="0"/>
              <c:showPercent val="0"/>
              <c:showBubbleSize val="0"/>
            </c:dLbl>
            <c:dLbl>
              <c:idx val="3"/>
              <c:numFmt formatCode="0%" sourceLinked="0"/>
              <c:spPr/>
              <c:txPr>
                <a:bodyPr/>
                <a:lstStyle/>
                <a:p>
                  <a:pPr>
                    <a:defRPr sz="1200" b="0">
                      <a:solidFill>
                        <a:srgbClr val="000000"/>
                      </a:solidFill>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1200" b="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val>
            <c:numRef>
              <c:f>Sheet1!$B$2:$B$7</c:f>
              <c:numCache>
                <c:formatCode>0%</c:formatCode>
                <c:ptCount val="6"/>
                <c:pt idx="0">
                  <c:v>0.05</c:v>
                </c:pt>
                <c:pt idx="1">
                  <c:v>0.30000000000000032</c:v>
                </c:pt>
                <c:pt idx="2">
                  <c:v>0.19</c:v>
                </c:pt>
                <c:pt idx="3">
                  <c:v>8.0000000000000043E-2</c:v>
                </c:pt>
                <c:pt idx="4">
                  <c:v>0.26</c:v>
                </c:pt>
                <c:pt idx="5">
                  <c:v>0.12000000000000002</c:v>
                </c:pt>
              </c:numCache>
            </c:numRef>
          </c:val>
        </c:ser>
        <c:ser>
          <c:idx val="1"/>
          <c:order val="1"/>
          <c:val>
            <c:numRef>
              <c:f>Sheet1!$A$2:$B$2</c:f>
              <c:numCache>
                <c:formatCode>0%</c:formatCode>
                <c:ptCount val="2"/>
                <c:pt idx="0" formatCode="@">
                  <c:v>0</c:v>
                </c:pt>
                <c:pt idx="1">
                  <c:v>0.05</c:v>
                </c:pt>
              </c:numCache>
            </c:numRef>
          </c:val>
        </c:ser>
        <c:ser>
          <c:idx val="2"/>
          <c:order val="2"/>
          <c:val>
            <c:numRef>
              <c:f>Sheet1!$A$3:$B$3</c:f>
              <c:numCache>
                <c:formatCode>0%</c:formatCode>
                <c:ptCount val="2"/>
                <c:pt idx="0" formatCode="@">
                  <c:v>0</c:v>
                </c:pt>
                <c:pt idx="1">
                  <c:v>0.30000000000000032</c:v>
                </c:pt>
              </c:numCache>
            </c:numRef>
          </c:val>
        </c:ser>
        <c:ser>
          <c:idx val="3"/>
          <c:order val="3"/>
          <c:val>
            <c:numRef>
              <c:f>Sheet1!$A$4:$B$4</c:f>
              <c:numCache>
                <c:formatCode>0%</c:formatCode>
                <c:ptCount val="2"/>
                <c:pt idx="0" formatCode="@">
                  <c:v>0</c:v>
                </c:pt>
                <c:pt idx="1">
                  <c:v>0.19</c:v>
                </c:pt>
              </c:numCache>
            </c:numRef>
          </c:val>
        </c:ser>
        <c:ser>
          <c:idx val="4"/>
          <c:order val="4"/>
          <c:val>
            <c:numRef>
              <c:f>Sheet1!$A$5:$B$5</c:f>
              <c:numCache>
                <c:formatCode>0%</c:formatCode>
                <c:ptCount val="2"/>
                <c:pt idx="0" formatCode="@">
                  <c:v>0</c:v>
                </c:pt>
                <c:pt idx="1">
                  <c:v>8.0000000000000043E-2</c:v>
                </c:pt>
              </c:numCache>
            </c:numRef>
          </c:val>
        </c:ser>
        <c:ser>
          <c:idx val="5"/>
          <c:order val="5"/>
          <c:val>
            <c:numRef>
              <c:f>Sheet1!$A$6:$B$6</c:f>
              <c:numCache>
                <c:formatCode>0%</c:formatCode>
                <c:ptCount val="2"/>
                <c:pt idx="0" formatCode="@">
                  <c:v>0</c:v>
                </c:pt>
                <c:pt idx="1">
                  <c:v>0.26</c:v>
                </c:pt>
              </c:numCache>
            </c:numRef>
          </c:val>
        </c:ser>
        <c:ser>
          <c:idx val="6"/>
          <c:order val="6"/>
          <c:val>
            <c:numRef>
              <c:f>Sheet1!$A$7:$B$7</c:f>
              <c:numCache>
                <c:formatCode>0%</c:formatCode>
                <c:ptCount val="2"/>
                <c:pt idx="0" formatCode="@">
                  <c:v>0</c:v>
                </c:pt>
                <c:pt idx="1">
                  <c:v>0.12000000000000002</c:v>
                </c:pt>
              </c:numCache>
            </c:numRef>
          </c:val>
        </c:ser>
        <c:ser>
          <c:idx val="7"/>
          <c:order val="7"/>
          <c:val>
            <c:numRef>
              <c:f>Sheet1!#REF!</c:f>
              <c:numCache>
                <c:formatCode>General</c:formatCode>
                <c:ptCount val="1"/>
                <c:pt idx="0">
                  <c:v>1</c:v>
                </c:pt>
              </c:numCache>
            </c:numRef>
          </c:val>
        </c:ser>
        <c:ser>
          <c:idx val="8"/>
          <c:order val="8"/>
          <c:val>
            <c:numRef>
              <c:f>Sheet1!#REF!</c:f>
              <c:numCache>
                <c:formatCode>General</c:formatCode>
                <c:ptCount val="1"/>
                <c:pt idx="0">
                  <c:v>1</c:v>
                </c:pt>
              </c:numCache>
            </c:numRef>
          </c:val>
        </c:ser>
        <c:dLbls>
          <c:showLegendKey val="0"/>
          <c:showVal val="0"/>
          <c:showCatName val="0"/>
          <c:showSerName val="0"/>
          <c:showPercent val="0"/>
          <c:showBubbleSize val="0"/>
          <c:showLeaderLines val="0"/>
        </c:dLbls>
        <c:firstSliceAng val="0"/>
      </c:pieChart>
      <c:spPr>
        <a:noFill/>
        <a:ln w="25399">
          <a:noFill/>
        </a:ln>
      </c:spPr>
    </c:plotArea>
    <c:plotVisOnly val="1"/>
    <c:dispBlanksAs val="zero"/>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2014</c:v>
                </c:pt>
              </c:strCache>
            </c:strRef>
          </c:tx>
          <c:spPr>
            <a:ln>
              <a:noFill/>
            </a:ln>
          </c:spPr>
          <c:dPt>
            <c:idx val="0"/>
            <c:bubble3D val="0"/>
            <c:spPr>
              <a:solidFill>
                <a:srgbClr val="00B050"/>
              </a:solidFill>
              <a:ln>
                <a:noFill/>
              </a:ln>
            </c:spPr>
          </c:dPt>
          <c:dPt>
            <c:idx val="1"/>
            <c:bubble3D val="0"/>
            <c:spPr>
              <a:solidFill>
                <a:srgbClr val="62EC72"/>
              </a:solidFill>
              <a:ln>
                <a:noFill/>
              </a:ln>
            </c:spPr>
          </c:dPt>
          <c:dPt>
            <c:idx val="2"/>
            <c:bubble3D val="0"/>
            <c:spPr>
              <a:solidFill>
                <a:srgbClr val="5367AD"/>
              </a:solidFill>
              <a:ln>
                <a:noFill/>
              </a:ln>
            </c:spPr>
          </c:dPt>
          <c:dPt>
            <c:idx val="3"/>
            <c:bubble3D val="0"/>
            <c:spPr>
              <a:solidFill>
                <a:srgbClr val="3E4782"/>
              </a:solidFill>
              <a:ln>
                <a:noFill/>
              </a:ln>
            </c:spPr>
          </c:dPt>
          <c:dPt>
            <c:idx val="4"/>
            <c:bubble3D val="0"/>
            <c:spPr>
              <a:solidFill>
                <a:srgbClr val="5367AD"/>
              </a:solidFill>
              <a:ln>
                <a:noFill/>
              </a:ln>
            </c:spPr>
          </c:dPt>
          <c:dPt>
            <c:idx val="5"/>
            <c:bubble3D val="0"/>
            <c:spPr>
              <a:solidFill>
                <a:srgbClr val="3E4782"/>
              </a:solidFill>
              <a:ln>
                <a:noFill/>
              </a:ln>
            </c:spPr>
          </c:dPt>
          <c:dPt>
            <c:idx val="6"/>
            <c:bubble3D val="0"/>
            <c:spPr>
              <a:solidFill>
                <a:srgbClr val="5367AD"/>
              </a:solidFill>
              <a:ln>
                <a:noFill/>
              </a:ln>
            </c:spPr>
          </c:dPt>
          <c:dPt>
            <c:idx val="7"/>
            <c:bubble3D val="0"/>
            <c:spPr>
              <a:solidFill>
                <a:srgbClr val="3E4782"/>
              </a:solidFill>
              <a:ln>
                <a:noFill/>
              </a:ln>
            </c:spPr>
          </c:dPt>
          <c:dLbls>
            <c:dLbl>
              <c:idx val="0"/>
              <c:layout>
                <c:manualLayout>
                  <c:x val="-2.3600904053659992E-2"/>
                  <c:y val="0.10866870807815709"/>
                </c:manualLayout>
              </c:layout>
              <c:numFmt formatCode="0%" sourceLinked="0"/>
              <c:spPr/>
              <c:txPr>
                <a:bodyPr/>
                <a:lstStyle/>
                <a:p>
                  <a:pPr>
                    <a:defRPr sz="1200">
                      <a:solidFill>
                        <a:schemeClr val="bg1"/>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1"/>
              <c:numFmt formatCode="0%" sourceLinked="0"/>
              <c:spPr/>
              <c:txPr>
                <a:bodyPr/>
                <a:lstStyle/>
                <a:p>
                  <a:pPr>
                    <a:defRPr sz="1200">
                      <a:solidFill>
                        <a:srgbClr val="000000"/>
                      </a:solidFill>
                    </a:defRPr>
                  </a:pPr>
                  <a:endParaRPr lang="en-US"/>
                </a:p>
              </c:txPr>
              <c:dLblPos val="ctr"/>
              <c:showLegendKey val="0"/>
              <c:showVal val="1"/>
              <c:showCatName val="0"/>
              <c:showSerName val="0"/>
              <c:showPercent val="0"/>
              <c:showBubbleSize val="0"/>
            </c:dLbl>
            <c:dLbl>
              <c:idx val="2"/>
              <c:numFmt formatCode="0%" sourceLinked="0"/>
              <c:spPr/>
              <c:txPr>
                <a:bodyPr/>
                <a:lstStyle/>
                <a:p>
                  <a:pPr>
                    <a:defRPr sz="1200">
                      <a:solidFill>
                        <a:schemeClr val="bg2"/>
                      </a:solidFill>
                    </a:defRPr>
                  </a:pPr>
                  <a:endParaRPr lang="en-US"/>
                </a:p>
              </c:txPr>
              <c:dLblPos val="ctr"/>
              <c:showLegendKey val="0"/>
              <c:showVal val="1"/>
              <c:showCatName val="0"/>
              <c:showSerName val="0"/>
              <c:showPercent val="0"/>
              <c:showBubbleSize val="0"/>
            </c:dLbl>
            <c:dLbl>
              <c:idx val="3"/>
              <c:layout>
                <c:manualLayout>
                  <c:x val="3.852179935841353E-2"/>
                  <c:y val="0.23290974044911075"/>
                </c:manualLayout>
              </c:layout>
              <c:numFmt formatCode="0%" sourceLinked="0"/>
              <c:spPr/>
              <c:txPr>
                <a:bodyPr/>
                <a:lstStyle/>
                <a:p>
                  <a:pPr>
                    <a:defRPr sz="1200">
                      <a:solidFill>
                        <a:schemeClr val="bg2"/>
                      </a:solidFill>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dLbl>
              <c:idx val="4"/>
              <c:numFmt formatCode="0%" sourceLinked="0"/>
              <c:spPr/>
              <c:txPr>
                <a:bodyPr/>
                <a:lstStyle/>
                <a:p>
                  <a:pPr>
                    <a:defRPr sz="1200">
                      <a:solidFill>
                        <a:schemeClr val="bg2"/>
                      </a:solidFill>
                    </a:defRPr>
                  </a:pPr>
                  <a:endParaRPr lang="en-US"/>
                </a:p>
              </c:txPr>
              <c:dLblPos val="ctr"/>
              <c:showLegendKey val="0"/>
              <c:showVal val="1"/>
              <c:showCatName val="0"/>
              <c:showSerName val="0"/>
              <c:showPercent val="0"/>
              <c:showBubbleSize val="0"/>
            </c:dLbl>
            <c:dLbl>
              <c:idx val="5"/>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6"/>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dLbl>
              <c:idx val="7"/>
              <c:numFmt formatCode="0%" sourceLinked="0"/>
              <c:spPr/>
              <c:txPr>
                <a:bodyPr/>
                <a:lstStyle/>
                <a:p>
                  <a:pPr>
                    <a:defRPr sz="1200">
                      <a:solidFill>
                        <a:schemeClr val="bg1"/>
                      </a:solidFill>
                    </a:defRPr>
                  </a:pPr>
                  <a:endParaRPr lang="en-US"/>
                </a:p>
              </c:txPr>
              <c:dLblPos val="ctr"/>
              <c:showLegendKey val="0"/>
              <c:showVal val="1"/>
              <c:showCatName val="0"/>
              <c:showSerName val="0"/>
              <c:showPercent val="0"/>
              <c:showBubbleSize val="0"/>
            </c:dLbl>
            <c:numFmt formatCode="0%" sourceLinked="0"/>
            <c:spPr>
              <a:noFill/>
              <a:ln>
                <a:noFill/>
              </a:ln>
              <a:effectLst/>
            </c:spPr>
            <c:txPr>
              <a:bodyPr/>
              <a:lstStyle/>
              <a:p>
                <a:pPr>
                  <a:defRPr sz="12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val>
            <c:numRef>
              <c:f>Sheet1!$B$2:$B$5</c:f>
              <c:numCache>
                <c:formatCode>0%</c:formatCode>
                <c:ptCount val="4"/>
                <c:pt idx="0">
                  <c:v>4.0000000000000022E-2</c:v>
                </c:pt>
                <c:pt idx="1">
                  <c:v>0.380000000000001</c:v>
                </c:pt>
                <c:pt idx="2">
                  <c:v>0.56000000000000005</c:v>
                </c:pt>
                <c:pt idx="3">
                  <c:v>3.0000000000000002E-2</c:v>
                </c:pt>
              </c:numCache>
            </c:numRef>
          </c:val>
        </c:ser>
        <c:ser>
          <c:idx val="1"/>
          <c:order val="1"/>
          <c:val>
            <c:numRef>
              <c:f>Sheet1!$A$2:$B$2</c:f>
              <c:numCache>
                <c:formatCode>0%</c:formatCode>
                <c:ptCount val="2"/>
                <c:pt idx="0" formatCode="@">
                  <c:v>0</c:v>
                </c:pt>
                <c:pt idx="1">
                  <c:v>4.0000000000000022E-2</c:v>
                </c:pt>
              </c:numCache>
            </c:numRef>
          </c:val>
        </c:ser>
        <c:ser>
          <c:idx val="2"/>
          <c:order val="2"/>
          <c:val>
            <c:numRef>
              <c:f>Sheet1!$A$3:$B$3</c:f>
              <c:numCache>
                <c:formatCode>0%</c:formatCode>
                <c:ptCount val="2"/>
                <c:pt idx="0" formatCode="@">
                  <c:v>0</c:v>
                </c:pt>
                <c:pt idx="1">
                  <c:v>0.380000000000001</c:v>
                </c:pt>
              </c:numCache>
            </c:numRef>
          </c:val>
        </c:ser>
        <c:ser>
          <c:idx val="3"/>
          <c:order val="3"/>
          <c:val>
            <c:numRef>
              <c:f>Sheet1!$A$4:$B$4</c:f>
              <c:numCache>
                <c:formatCode>0%</c:formatCode>
                <c:ptCount val="2"/>
                <c:pt idx="0" formatCode="@">
                  <c:v>0</c:v>
                </c:pt>
                <c:pt idx="1">
                  <c:v>0.56000000000000005</c:v>
                </c:pt>
              </c:numCache>
            </c:numRef>
          </c:val>
        </c:ser>
        <c:ser>
          <c:idx val="4"/>
          <c:order val="4"/>
          <c:val>
            <c:numRef>
              <c:f>Sheet1!$A$5:$B$5</c:f>
              <c:numCache>
                <c:formatCode>0%</c:formatCode>
                <c:ptCount val="2"/>
                <c:pt idx="0" formatCode="@">
                  <c:v>0</c:v>
                </c:pt>
                <c:pt idx="1">
                  <c:v>3.0000000000000002E-2</c:v>
                </c:pt>
              </c:numCache>
            </c:numRef>
          </c:val>
        </c:ser>
        <c:ser>
          <c:idx val="5"/>
          <c:order val="5"/>
          <c:val>
            <c:numRef>
              <c:f>Sheet1!#REF!</c:f>
              <c:numCache>
                <c:formatCode>General</c:formatCode>
                <c:ptCount val="1"/>
                <c:pt idx="0">
                  <c:v>1</c:v>
                </c:pt>
              </c:numCache>
            </c:numRef>
          </c:val>
        </c:ser>
        <c:ser>
          <c:idx val="6"/>
          <c:order val="6"/>
          <c:val>
            <c:numRef>
              <c:f>Sheet1!#REF!</c:f>
              <c:numCache>
                <c:formatCode>General</c:formatCode>
                <c:ptCount val="1"/>
                <c:pt idx="0">
                  <c:v>1</c:v>
                </c:pt>
              </c:numCache>
            </c:numRef>
          </c:val>
        </c:ser>
        <c:ser>
          <c:idx val="7"/>
          <c:order val="7"/>
          <c:val>
            <c:numRef>
              <c:f>Sheet1!#REF!</c:f>
              <c:numCache>
                <c:formatCode>General</c:formatCode>
                <c:ptCount val="1"/>
                <c:pt idx="0">
                  <c:v>1</c:v>
                </c:pt>
              </c:numCache>
            </c:numRef>
          </c:val>
        </c:ser>
        <c:ser>
          <c:idx val="8"/>
          <c:order val="8"/>
          <c:val>
            <c:numRef>
              <c:f>Sheet1!#REF!</c:f>
              <c:numCache>
                <c:formatCode>General</c:formatCode>
                <c:ptCount val="1"/>
                <c:pt idx="0">
                  <c:v>1</c:v>
                </c:pt>
              </c:numCache>
            </c:numRef>
          </c:val>
        </c:ser>
        <c:dLbls>
          <c:showLegendKey val="0"/>
          <c:showVal val="0"/>
          <c:showCatName val="0"/>
          <c:showSerName val="0"/>
          <c:showPercent val="0"/>
          <c:showBubbleSize val="0"/>
          <c:showLeaderLines val="0"/>
        </c:dLbls>
        <c:firstSliceAng val="0"/>
      </c:pieChart>
      <c:spPr>
        <a:noFill/>
        <a:ln w="25399">
          <a:noFill/>
        </a:ln>
      </c:spPr>
    </c:plotArea>
    <c:plotVisOnly val="1"/>
    <c:dispBlanksAs val="zero"/>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2015</c:v>
                </c:pt>
              </c:strCache>
            </c:strRef>
          </c:tx>
          <c:spPr>
            <a:ln>
              <a:noFill/>
            </a:ln>
          </c:spPr>
          <c:dPt>
            <c:idx val="0"/>
            <c:bubble3D val="0"/>
            <c:spPr>
              <a:solidFill>
                <a:srgbClr val="00B050"/>
              </a:solidFill>
              <a:ln>
                <a:noFill/>
              </a:ln>
            </c:spPr>
          </c:dPt>
          <c:dPt>
            <c:idx val="1"/>
            <c:bubble3D val="0"/>
            <c:spPr>
              <a:solidFill>
                <a:srgbClr val="62EC72"/>
              </a:solidFill>
              <a:ln>
                <a:noFill/>
              </a:ln>
            </c:spPr>
          </c:dPt>
          <c:dPt>
            <c:idx val="2"/>
            <c:bubble3D val="0"/>
            <c:spPr>
              <a:solidFill>
                <a:srgbClr val="5367AD"/>
              </a:solidFill>
              <a:ln>
                <a:noFill/>
              </a:ln>
            </c:spPr>
          </c:dPt>
          <c:dPt>
            <c:idx val="3"/>
            <c:bubble3D val="0"/>
            <c:spPr>
              <a:solidFill>
                <a:srgbClr val="3E4782"/>
              </a:solidFill>
              <a:ln>
                <a:noFill/>
              </a:ln>
            </c:spPr>
          </c:dPt>
          <c:dPt>
            <c:idx val="4"/>
            <c:bubble3D val="0"/>
            <c:spPr>
              <a:solidFill>
                <a:srgbClr val="5367AD"/>
              </a:solidFill>
              <a:ln>
                <a:noFill/>
              </a:ln>
            </c:spPr>
          </c:dPt>
          <c:dPt>
            <c:idx val="5"/>
            <c:bubble3D val="0"/>
            <c:spPr>
              <a:solidFill>
                <a:srgbClr val="3E4782"/>
              </a:solidFill>
              <a:ln>
                <a:noFill/>
              </a:ln>
            </c:spPr>
          </c:dPt>
          <c:dPt>
            <c:idx val="6"/>
            <c:bubble3D val="0"/>
            <c:spPr>
              <a:solidFill>
                <a:srgbClr val="5367AD"/>
              </a:solidFill>
              <a:ln>
                <a:noFill/>
              </a:ln>
            </c:spPr>
          </c:dPt>
          <c:dPt>
            <c:idx val="7"/>
            <c:bubble3D val="0"/>
            <c:spPr>
              <a:solidFill>
                <a:srgbClr val="3E4782"/>
              </a:solidFill>
              <a:ln>
                <a:noFill/>
              </a:ln>
            </c:spPr>
          </c:dPt>
          <c:dLbls>
            <c:dLbl>
              <c:idx val="0"/>
              <c:layout>
                <c:manualLayout>
                  <c:x val="-2.4636191309419655E-2"/>
                  <c:y val="0.23290974044911075"/>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numFmt formatCode="0%" sourceLinked="0"/>
              <c:spPr/>
              <c:txPr>
                <a:bodyPr/>
                <a:lstStyle/>
                <a:p>
                  <a:pPr>
                    <a:defRPr sz="1200" b="0">
                      <a:solidFill>
                        <a:srgbClr val="000000"/>
                      </a:solidFill>
                    </a:defRPr>
                  </a:pPr>
                  <a:endParaRPr lang="en-US"/>
                </a:p>
              </c:txPr>
              <c:dLblPos val="ctr"/>
              <c:showLegendKey val="0"/>
              <c:showVal val="1"/>
              <c:showCatName val="0"/>
              <c:showSerName val="0"/>
              <c:showPercent val="0"/>
              <c:showBubbleSize val="0"/>
            </c:dLbl>
            <c:dLbl>
              <c:idx val="3"/>
              <c:layout>
                <c:manualLayout>
                  <c:x val="3.5451297754447407E-2"/>
                  <c:y val="0.14786891221930593"/>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extLst>
          </c:dLbls>
          <c:val>
            <c:numRef>
              <c:f>Sheet1!$B$2:$B$5</c:f>
              <c:numCache>
                <c:formatCode>0%</c:formatCode>
                <c:ptCount val="4"/>
                <c:pt idx="0">
                  <c:v>3.0000000000000002E-2</c:v>
                </c:pt>
                <c:pt idx="1">
                  <c:v>0.32000000000000101</c:v>
                </c:pt>
                <c:pt idx="2">
                  <c:v>0.60000000000000064</c:v>
                </c:pt>
                <c:pt idx="3">
                  <c:v>6.0000000000000032E-2</c:v>
                </c:pt>
              </c:numCache>
            </c:numRef>
          </c:val>
        </c:ser>
        <c:ser>
          <c:idx val="1"/>
          <c:order val="1"/>
          <c:val>
            <c:numRef>
              <c:f>Sheet1!$A$2:$B$2</c:f>
              <c:numCache>
                <c:formatCode>0%</c:formatCode>
                <c:ptCount val="2"/>
                <c:pt idx="0" formatCode="@">
                  <c:v>0</c:v>
                </c:pt>
                <c:pt idx="1">
                  <c:v>3.0000000000000002E-2</c:v>
                </c:pt>
              </c:numCache>
            </c:numRef>
          </c:val>
        </c:ser>
        <c:ser>
          <c:idx val="2"/>
          <c:order val="2"/>
          <c:val>
            <c:numRef>
              <c:f>Sheet1!$A$3:$B$3</c:f>
              <c:numCache>
                <c:formatCode>0%</c:formatCode>
                <c:ptCount val="2"/>
                <c:pt idx="0" formatCode="@">
                  <c:v>0</c:v>
                </c:pt>
                <c:pt idx="1">
                  <c:v>0.32000000000000101</c:v>
                </c:pt>
              </c:numCache>
            </c:numRef>
          </c:val>
        </c:ser>
        <c:ser>
          <c:idx val="3"/>
          <c:order val="3"/>
          <c:val>
            <c:numRef>
              <c:f>Sheet1!$A$4:$B$4</c:f>
              <c:numCache>
                <c:formatCode>0%</c:formatCode>
                <c:ptCount val="2"/>
                <c:pt idx="0" formatCode="@">
                  <c:v>0</c:v>
                </c:pt>
                <c:pt idx="1">
                  <c:v>0.60000000000000064</c:v>
                </c:pt>
              </c:numCache>
            </c:numRef>
          </c:val>
        </c:ser>
        <c:ser>
          <c:idx val="4"/>
          <c:order val="4"/>
          <c:val>
            <c:numRef>
              <c:f>Sheet1!$A$5:$B$5</c:f>
              <c:numCache>
                <c:formatCode>0%</c:formatCode>
                <c:ptCount val="2"/>
                <c:pt idx="0" formatCode="@">
                  <c:v>0</c:v>
                </c:pt>
                <c:pt idx="1">
                  <c:v>6.0000000000000032E-2</c:v>
                </c:pt>
              </c:numCache>
            </c:numRef>
          </c:val>
        </c:ser>
        <c:ser>
          <c:idx val="5"/>
          <c:order val="5"/>
          <c:val>
            <c:numRef>
              <c:f>Sheet1!#REF!</c:f>
              <c:numCache>
                <c:formatCode>General</c:formatCode>
                <c:ptCount val="1"/>
                <c:pt idx="0">
                  <c:v>1</c:v>
                </c:pt>
              </c:numCache>
            </c:numRef>
          </c:val>
        </c:ser>
        <c:ser>
          <c:idx val="6"/>
          <c:order val="6"/>
          <c:val>
            <c:numRef>
              <c:f>Sheet1!#REF!</c:f>
              <c:numCache>
                <c:formatCode>General</c:formatCode>
                <c:ptCount val="1"/>
                <c:pt idx="0">
                  <c:v>1</c:v>
                </c:pt>
              </c:numCache>
            </c:numRef>
          </c:val>
        </c:ser>
        <c:ser>
          <c:idx val="7"/>
          <c:order val="7"/>
          <c:val>
            <c:numRef>
              <c:f>Sheet1!#REF!</c:f>
              <c:numCache>
                <c:formatCode>General</c:formatCode>
                <c:ptCount val="1"/>
                <c:pt idx="0">
                  <c:v>1</c:v>
                </c:pt>
              </c:numCache>
            </c:numRef>
          </c:val>
        </c:ser>
        <c:ser>
          <c:idx val="8"/>
          <c:order val="8"/>
          <c:val>
            <c:numRef>
              <c:f>Sheet1!#REF!</c:f>
              <c:numCache>
                <c:formatCode>General</c:formatCode>
                <c:ptCount val="1"/>
                <c:pt idx="0">
                  <c:v>1</c:v>
                </c:pt>
              </c:numCache>
            </c:numRef>
          </c:val>
        </c:ser>
        <c:dLbls>
          <c:showLegendKey val="0"/>
          <c:showVal val="0"/>
          <c:showCatName val="0"/>
          <c:showSerName val="0"/>
          <c:showPercent val="0"/>
          <c:showBubbleSize val="0"/>
          <c:showLeaderLines val="0"/>
        </c:dLbls>
        <c:firstSliceAng val="0"/>
      </c:pieChart>
      <c:spPr>
        <a:noFill/>
        <a:ln w="25399">
          <a:noFill/>
        </a:ln>
      </c:spPr>
    </c:plotArea>
    <c:plotVisOnly val="1"/>
    <c:dispBlanksAs val="zero"/>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46203451240322E-2"/>
          <c:y val="5.1275590551181097E-2"/>
          <c:w val="0.9542187023959976"/>
          <c:h val="0.89576178839713949"/>
        </c:manualLayout>
      </c:layout>
      <c:barChart>
        <c:barDir val="col"/>
        <c:grouping val="stacked"/>
        <c:varyColors val="0"/>
        <c:ser>
          <c:idx val="2"/>
          <c:order val="0"/>
          <c:tx>
            <c:strRef>
              <c:f>Sheet1!$A$2</c:f>
              <c:strCache>
                <c:ptCount val="1"/>
                <c:pt idx="0">
                  <c:v>Most Important</c:v>
                </c:pt>
              </c:strCache>
            </c:strRef>
          </c:tx>
          <c:spPr>
            <a:solidFill>
              <a:srgbClr val="3E4782"/>
            </a:solidFill>
            <a:ln w="26388">
              <a:noFill/>
            </a:ln>
          </c:spPr>
          <c:invertIfNegative val="0"/>
          <c:dLbls>
            <c:dLbl>
              <c:idx val="13"/>
              <c:layout>
                <c:manualLayout>
                  <c:x val="1.9323673759270445E-2"/>
                  <c:y val="-9.1954022988505763E-3"/>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6388">
                <a:noFill/>
              </a:ln>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My investment/trading firms' websites</c:v>
                </c:pt>
                <c:pt idx="1">
                  <c:v>My investment/trading firms' websites</c:v>
                </c:pt>
                <c:pt idx="2">
                  <c:v>My investment professional</c:v>
                </c:pt>
                <c:pt idx="3">
                  <c:v>My investment professional</c:v>
                </c:pt>
                <c:pt idx="4">
                  <c:v>Business/financial TV programme</c:v>
                </c:pt>
                <c:pt idx="5">
                  <c:v>Business/financial TV programme</c:v>
                </c:pt>
                <c:pt idx="6">
                  <c:v>Business/financial radio programmes</c:v>
                </c:pt>
                <c:pt idx="7">
                  <c:v>Business/financial radio programmes</c:v>
                </c:pt>
                <c:pt idx="8">
                  <c:v>Online and mobile news and information sources (including websites and mobile apps)</c:v>
                </c:pt>
                <c:pt idx="9">
                  <c:v>Online and mobile news and information sources (including websites and mobile apps)</c:v>
                </c:pt>
                <c:pt idx="10">
                  <c:v>Business/financial publications in print</c:v>
                </c:pt>
                <c:pt idx="11">
                  <c:v>Business/financial publications in print</c:v>
                </c:pt>
                <c:pt idx="12">
                  <c:v>Colleagues/friends</c:v>
                </c:pt>
                <c:pt idx="13">
                  <c:v>Colleagues/friends</c:v>
                </c:pt>
                <c:pt idx="14">
                  <c:v>Spouse/other family members</c:v>
                </c:pt>
                <c:pt idx="15">
                  <c:v>Spouse/other family members</c:v>
                </c:pt>
              </c:strCache>
            </c:strRef>
          </c:cat>
          <c:val>
            <c:numRef>
              <c:f>Sheet1!$B$2:$Q$2</c:f>
              <c:numCache>
                <c:formatCode>0%</c:formatCode>
                <c:ptCount val="16"/>
                <c:pt idx="0">
                  <c:v>9.0000000000000011E-2</c:v>
                </c:pt>
                <c:pt idx="1">
                  <c:v>7.0000000000000021E-2</c:v>
                </c:pt>
                <c:pt idx="2">
                  <c:v>0.49000000000000005</c:v>
                </c:pt>
                <c:pt idx="3">
                  <c:v>0.56999999999999995</c:v>
                </c:pt>
                <c:pt idx="4">
                  <c:v>0.05</c:v>
                </c:pt>
                <c:pt idx="5">
                  <c:v>3.0000000000000002E-2</c:v>
                </c:pt>
                <c:pt idx="6">
                  <c:v>4.0000000000000008E-2</c:v>
                </c:pt>
                <c:pt idx="7">
                  <c:v>2.0000000000000004E-2</c:v>
                </c:pt>
                <c:pt idx="8">
                  <c:v>0.14000000000000001</c:v>
                </c:pt>
                <c:pt idx="9">
                  <c:v>0.1</c:v>
                </c:pt>
                <c:pt idx="10">
                  <c:v>0.1</c:v>
                </c:pt>
                <c:pt idx="11">
                  <c:v>0.1</c:v>
                </c:pt>
                <c:pt idx="12">
                  <c:v>2.0000000000000004E-2</c:v>
                </c:pt>
                <c:pt idx="13">
                  <c:v>1.0000000000000002E-2</c:v>
                </c:pt>
                <c:pt idx="14">
                  <c:v>6.0000000000000005E-2</c:v>
                </c:pt>
                <c:pt idx="15">
                  <c:v>9.0000000000000011E-2</c:v>
                </c:pt>
              </c:numCache>
            </c:numRef>
          </c:val>
        </c:ser>
        <c:ser>
          <c:idx val="3"/>
          <c:order val="1"/>
          <c:tx>
            <c:strRef>
              <c:f>Sheet1!$A$3</c:f>
              <c:strCache>
                <c:ptCount val="1"/>
                <c:pt idx="0">
                  <c:v>Second Most Important</c:v>
                </c:pt>
              </c:strCache>
            </c:strRef>
          </c:tx>
          <c:spPr>
            <a:solidFill>
              <a:srgbClr val="5367AD"/>
            </a:solidFill>
            <a:ln w="26388">
              <a:noFill/>
            </a:ln>
          </c:spPr>
          <c:invertIfNegative val="0"/>
          <c:dLbls>
            <c:dLbl>
              <c:idx val="11"/>
              <c:layout>
                <c:manualLayout>
                  <c:x val="-7.5610457209123122E-3"/>
                  <c:y val="0"/>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w="26388">
                <a:noFill/>
              </a:ln>
            </c:spPr>
            <c:txPr>
              <a:bodyPr/>
              <a:lstStyle/>
              <a:p>
                <a:pPr>
                  <a:defRPr sz="10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My investment/trading firms' websites</c:v>
                </c:pt>
                <c:pt idx="1">
                  <c:v>My investment/trading firms' websites</c:v>
                </c:pt>
                <c:pt idx="2">
                  <c:v>My investment professional</c:v>
                </c:pt>
                <c:pt idx="3">
                  <c:v>My investment professional</c:v>
                </c:pt>
                <c:pt idx="4">
                  <c:v>Business/financial TV programme</c:v>
                </c:pt>
                <c:pt idx="5">
                  <c:v>Business/financial TV programme</c:v>
                </c:pt>
                <c:pt idx="6">
                  <c:v>Business/financial radio programmes</c:v>
                </c:pt>
                <c:pt idx="7">
                  <c:v>Business/financial radio programmes</c:v>
                </c:pt>
                <c:pt idx="8">
                  <c:v>Online and mobile news and information sources (including websites and mobile apps)</c:v>
                </c:pt>
                <c:pt idx="9">
                  <c:v>Online and mobile news and information sources (including websites and mobile apps)</c:v>
                </c:pt>
                <c:pt idx="10">
                  <c:v>Business/financial publications in print</c:v>
                </c:pt>
                <c:pt idx="11">
                  <c:v>Business/financial publications in print</c:v>
                </c:pt>
                <c:pt idx="12">
                  <c:v>Colleagues/friends</c:v>
                </c:pt>
                <c:pt idx="13">
                  <c:v>Colleagues/friends</c:v>
                </c:pt>
                <c:pt idx="14">
                  <c:v>Spouse/other family members</c:v>
                </c:pt>
                <c:pt idx="15">
                  <c:v>Spouse/other family members</c:v>
                </c:pt>
              </c:strCache>
            </c:strRef>
          </c:cat>
          <c:val>
            <c:numRef>
              <c:f>Sheet1!$B$3:$Q$3</c:f>
              <c:numCache>
                <c:formatCode>0%</c:formatCode>
                <c:ptCount val="16"/>
                <c:pt idx="0">
                  <c:v>0.18000000000000005</c:v>
                </c:pt>
                <c:pt idx="1">
                  <c:v>0.19</c:v>
                </c:pt>
                <c:pt idx="2">
                  <c:v>0.12000000000000001</c:v>
                </c:pt>
                <c:pt idx="3">
                  <c:v>0.13</c:v>
                </c:pt>
                <c:pt idx="4">
                  <c:v>9.0000000000000024E-2</c:v>
                </c:pt>
                <c:pt idx="5">
                  <c:v>9.0000000000000011E-2</c:v>
                </c:pt>
                <c:pt idx="6">
                  <c:v>0.08</c:v>
                </c:pt>
                <c:pt idx="7">
                  <c:v>8.0000000000000016E-2</c:v>
                </c:pt>
                <c:pt idx="8">
                  <c:v>0.13</c:v>
                </c:pt>
                <c:pt idx="9">
                  <c:v>0.18000000000000005</c:v>
                </c:pt>
                <c:pt idx="10">
                  <c:v>0.25</c:v>
                </c:pt>
                <c:pt idx="11">
                  <c:v>0.17</c:v>
                </c:pt>
                <c:pt idx="12">
                  <c:v>0.05</c:v>
                </c:pt>
                <c:pt idx="13">
                  <c:v>7.0000000000000021E-2</c:v>
                </c:pt>
                <c:pt idx="14">
                  <c:v>9.0000000000000011E-2</c:v>
                </c:pt>
                <c:pt idx="15">
                  <c:v>9.0000000000000011E-2</c:v>
                </c:pt>
              </c:numCache>
            </c:numRef>
          </c:val>
        </c:ser>
        <c:ser>
          <c:idx val="0"/>
          <c:order val="2"/>
          <c:tx>
            <c:strRef>
              <c:f>Sheet1!$A$4</c:f>
              <c:strCache>
                <c:ptCount val="1"/>
                <c:pt idx="0">
                  <c:v>Third Most Important</c:v>
                </c:pt>
              </c:strCache>
            </c:strRef>
          </c:tx>
          <c:spPr>
            <a:solidFill>
              <a:srgbClr val="A6A6A6"/>
            </a:solidFill>
            <a:ln w="26388">
              <a:noFill/>
            </a:ln>
          </c:spPr>
          <c:invertIfNegative val="0"/>
          <c:dLbls>
            <c:numFmt formatCode="0%" sourceLinked="0"/>
            <c:spPr>
              <a:noFill/>
              <a:ln w="26388">
                <a:noFill/>
              </a:ln>
            </c:spPr>
            <c:txPr>
              <a:bodyPr/>
              <a:lstStyle/>
              <a:p>
                <a:pPr>
                  <a:defRPr sz="10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Sheet1!$B$1:$Q$1</c:f>
              <c:strCache>
                <c:ptCount val="16"/>
                <c:pt idx="0">
                  <c:v>My investment/trading firms' websites</c:v>
                </c:pt>
                <c:pt idx="1">
                  <c:v>My investment/trading firms' websites</c:v>
                </c:pt>
                <c:pt idx="2">
                  <c:v>My investment professional</c:v>
                </c:pt>
                <c:pt idx="3">
                  <c:v>My investment professional</c:v>
                </c:pt>
                <c:pt idx="4">
                  <c:v>Business/financial TV programme</c:v>
                </c:pt>
                <c:pt idx="5">
                  <c:v>Business/financial TV programme</c:v>
                </c:pt>
                <c:pt idx="6">
                  <c:v>Business/financial radio programmes</c:v>
                </c:pt>
                <c:pt idx="7">
                  <c:v>Business/financial radio programmes</c:v>
                </c:pt>
                <c:pt idx="8">
                  <c:v>Online and mobile news and information sources (including websites and mobile apps)</c:v>
                </c:pt>
                <c:pt idx="9">
                  <c:v>Online and mobile news and information sources (including websites and mobile apps)</c:v>
                </c:pt>
                <c:pt idx="10">
                  <c:v>Business/financial publications in print</c:v>
                </c:pt>
                <c:pt idx="11">
                  <c:v>Business/financial publications in print</c:v>
                </c:pt>
                <c:pt idx="12">
                  <c:v>Colleagues/friends</c:v>
                </c:pt>
                <c:pt idx="13">
                  <c:v>Colleagues/friends</c:v>
                </c:pt>
                <c:pt idx="14">
                  <c:v>Spouse/other family members</c:v>
                </c:pt>
                <c:pt idx="15">
                  <c:v>Spouse/other family members</c:v>
                </c:pt>
              </c:strCache>
            </c:strRef>
          </c:cat>
          <c:val>
            <c:numRef>
              <c:f>Sheet1!$B$4:$Q$4</c:f>
              <c:numCache>
                <c:formatCode>0%</c:formatCode>
                <c:ptCount val="16"/>
                <c:pt idx="0">
                  <c:v>0.17</c:v>
                </c:pt>
                <c:pt idx="1">
                  <c:v>0.15000000000000002</c:v>
                </c:pt>
                <c:pt idx="2">
                  <c:v>0.1</c:v>
                </c:pt>
                <c:pt idx="3">
                  <c:v>9.0000000000000094E-2</c:v>
                </c:pt>
                <c:pt idx="4">
                  <c:v>9.0000000000000011E-2</c:v>
                </c:pt>
                <c:pt idx="5">
                  <c:v>0.11000000000000001</c:v>
                </c:pt>
                <c:pt idx="6">
                  <c:v>8.0000000000000029E-2</c:v>
                </c:pt>
                <c:pt idx="7">
                  <c:v>7.0000000000000021E-2</c:v>
                </c:pt>
                <c:pt idx="8">
                  <c:v>0.21</c:v>
                </c:pt>
                <c:pt idx="9">
                  <c:v>0.19</c:v>
                </c:pt>
                <c:pt idx="10">
                  <c:v>0.22000000000000003</c:v>
                </c:pt>
                <c:pt idx="11">
                  <c:v>0.22000000000000003</c:v>
                </c:pt>
                <c:pt idx="12">
                  <c:v>9.0000000000000011E-2</c:v>
                </c:pt>
                <c:pt idx="13">
                  <c:v>9.0000000000000024E-2</c:v>
                </c:pt>
                <c:pt idx="14">
                  <c:v>6.0000000000000005E-2</c:v>
                </c:pt>
                <c:pt idx="15">
                  <c:v>9.0000000000000024E-2</c:v>
                </c:pt>
              </c:numCache>
            </c:numRef>
          </c:val>
        </c:ser>
        <c:dLbls>
          <c:showLegendKey val="0"/>
          <c:showVal val="1"/>
          <c:showCatName val="0"/>
          <c:showSerName val="0"/>
          <c:showPercent val="0"/>
          <c:showBubbleSize val="0"/>
        </c:dLbls>
        <c:gapWidth val="28"/>
        <c:overlap val="100"/>
        <c:axId val="184593408"/>
        <c:axId val="184603392"/>
      </c:barChart>
      <c:catAx>
        <c:axId val="184593408"/>
        <c:scaling>
          <c:orientation val="minMax"/>
        </c:scaling>
        <c:delete val="0"/>
        <c:axPos val="b"/>
        <c:numFmt formatCode="General" sourceLinked="1"/>
        <c:majorTickMark val="out"/>
        <c:minorTickMark val="none"/>
        <c:tickLblPos val="none"/>
        <c:spPr>
          <a:ln w="3298">
            <a:solidFill>
              <a:srgbClr val="000000"/>
            </a:solidFill>
            <a:prstDash val="solid"/>
          </a:ln>
        </c:spPr>
        <c:txPr>
          <a:bodyPr rot="0" vert="horz"/>
          <a:lstStyle/>
          <a:p>
            <a:pPr>
              <a:defRPr sz="1200"/>
            </a:pPr>
            <a:endParaRPr lang="en-US"/>
          </a:p>
        </c:txPr>
        <c:crossAx val="184603392"/>
        <c:crosses val="autoZero"/>
        <c:auto val="1"/>
        <c:lblAlgn val="ctr"/>
        <c:lblOffset val="100"/>
        <c:tickLblSkip val="1"/>
        <c:tickMarkSkip val="1"/>
        <c:noMultiLvlLbl val="0"/>
      </c:catAx>
      <c:valAx>
        <c:axId val="184603392"/>
        <c:scaling>
          <c:orientation val="minMax"/>
          <c:max val="1"/>
        </c:scaling>
        <c:delete val="1"/>
        <c:axPos val="l"/>
        <c:numFmt formatCode="General" sourceLinked="0"/>
        <c:majorTickMark val="out"/>
        <c:minorTickMark val="none"/>
        <c:tickLblPos val="none"/>
        <c:crossAx val="184593408"/>
        <c:crosses val="autoZero"/>
        <c:crossBetween val="between"/>
        <c:majorUnit val="0.25"/>
        <c:minorUnit val="2.0000000000000052E-3"/>
      </c:valAx>
      <c:spPr>
        <a:noFill/>
        <a:ln w="26388">
          <a:noFill/>
        </a:ln>
      </c:spPr>
    </c:plotArea>
    <c:plotVisOnly val="1"/>
    <c:dispBlanksAs val="gap"/>
    <c:showDLblsOverMax val="0"/>
  </c:chart>
  <c:spPr>
    <a:noFill/>
    <a:ln>
      <a:noFill/>
    </a:ln>
  </c:spPr>
  <c:txPr>
    <a:bodyPr/>
    <a:lstStyle/>
    <a:p>
      <a:pPr>
        <a:defRPr sz="1200" b="0" i="0" u="none" strike="noStrike" baseline="0">
          <a:solidFill>
            <a:srgbClr val="000000"/>
          </a:solidFill>
          <a:latin typeface="+mn-lt"/>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386046716227516E-2"/>
          <c:y val="3.7357379296660082E-2"/>
          <c:w val="0.79831082567193057"/>
          <c:h val="0.9336907078642297"/>
        </c:manualLayout>
      </c:layout>
      <c:barChart>
        <c:barDir val="bar"/>
        <c:grouping val="clustered"/>
        <c:varyColors val="0"/>
        <c:ser>
          <c:idx val="0"/>
          <c:order val="0"/>
          <c:tx>
            <c:strRef>
              <c:f>Sheet1!$B$1</c:f>
              <c:strCache>
                <c:ptCount val="1"/>
                <c:pt idx="0">
                  <c:v>South Africa</c:v>
                </c:pt>
              </c:strCache>
            </c:strRef>
          </c:tx>
          <c:spPr>
            <a:solidFill>
              <a:schemeClr val="accent1"/>
            </a:solidFill>
          </c:spPr>
          <c:invertIfNegative val="0"/>
          <c:dLbls>
            <c:dLbl>
              <c:idx val="10"/>
              <c:numFmt formatCode="0%" sourceLinked="0"/>
              <c:spPr/>
              <c:txPr>
                <a:bodyPr/>
                <a:lstStyle/>
                <a:p>
                  <a:pPr>
                    <a:defRPr sz="12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Bank savings / Fixed Deposits / Money Market Accounts</c:v>
                </c:pt>
                <c:pt idx="1">
                  <c:v>Investment-linked insurance policies</c:v>
                </c:pt>
                <c:pt idx="2">
                  <c:v>  Managed funds</c:v>
                </c:pt>
                <c:pt idx="3">
                  <c:v>  Stocks</c:v>
                </c:pt>
                <c:pt idx="4">
                  <c:v>Real estate investment</c:v>
                </c:pt>
                <c:pt idx="5">
                  <c:v>  Bonds</c:v>
                </c:pt>
                <c:pt idx="6">
                  <c:v>  Precious metals, such as gold or silver</c:v>
                </c:pt>
                <c:pt idx="7">
                  <c:v>Foreign currency denominated deposit</c:v>
                </c:pt>
                <c:pt idx="8">
                  <c:v>Alternatives instruments </c:v>
                </c:pt>
                <c:pt idx="9">
                  <c:v>Exchange-traded funds (ETFs)</c:v>
                </c:pt>
                <c:pt idx="10">
                  <c:v>  Non-metal commodities </c:v>
                </c:pt>
              </c:strCache>
            </c:strRef>
          </c:cat>
          <c:val>
            <c:numRef>
              <c:f>Sheet1!$B$2:$B$12</c:f>
              <c:numCache>
                <c:formatCode>0%</c:formatCode>
                <c:ptCount val="11"/>
                <c:pt idx="0">
                  <c:v>0.69000000000000061</c:v>
                </c:pt>
                <c:pt idx="1">
                  <c:v>0.48000000000000032</c:v>
                </c:pt>
                <c:pt idx="2">
                  <c:v>0.41000000000000031</c:v>
                </c:pt>
                <c:pt idx="3">
                  <c:v>0.41000000000000031</c:v>
                </c:pt>
                <c:pt idx="4">
                  <c:v>0.4</c:v>
                </c:pt>
                <c:pt idx="5">
                  <c:v>0.16</c:v>
                </c:pt>
                <c:pt idx="6">
                  <c:v>0.14000000000000001</c:v>
                </c:pt>
                <c:pt idx="7">
                  <c:v>0.11</c:v>
                </c:pt>
                <c:pt idx="8">
                  <c:v>0.1</c:v>
                </c:pt>
                <c:pt idx="9">
                  <c:v>7.0000000000000021E-2</c:v>
                </c:pt>
                <c:pt idx="10">
                  <c:v>3.0000000000000002E-2</c:v>
                </c:pt>
              </c:numCache>
            </c:numRef>
          </c:val>
        </c:ser>
        <c:dLbls>
          <c:showLegendKey val="0"/>
          <c:showVal val="1"/>
          <c:showCatName val="0"/>
          <c:showSerName val="0"/>
          <c:showPercent val="0"/>
          <c:showBubbleSize val="0"/>
        </c:dLbls>
        <c:gapWidth val="40"/>
        <c:overlap val="-25"/>
        <c:axId val="184788864"/>
        <c:axId val="184790400"/>
      </c:barChart>
      <c:catAx>
        <c:axId val="184788864"/>
        <c:scaling>
          <c:orientation val="maxMin"/>
        </c:scaling>
        <c:delete val="0"/>
        <c:axPos val="l"/>
        <c:numFmt formatCode="General" sourceLinked="1"/>
        <c:majorTickMark val="out"/>
        <c:minorTickMark val="none"/>
        <c:tickLblPos val="none"/>
        <c:spPr>
          <a:ln>
            <a:solidFill>
              <a:schemeClr val="tx1"/>
            </a:solidFill>
          </a:ln>
        </c:spPr>
        <c:txPr>
          <a:bodyPr rot="-5400000" vert="horz" anchor="ctr" anchorCtr="1"/>
          <a:lstStyle/>
          <a:p>
            <a:pPr>
              <a:defRPr sz="1200">
                <a:solidFill>
                  <a:schemeClr val="tx1"/>
                </a:solidFill>
              </a:defRPr>
            </a:pPr>
            <a:endParaRPr lang="en-US"/>
          </a:p>
        </c:txPr>
        <c:crossAx val="184790400"/>
        <c:crosses val="autoZero"/>
        <c:auto val="1"/>
        <c:lblAlgn val="ctr"/>
        <c:lblOffset val="100"/>
        <c:noMultiLvlLbl val="0"/>
      </c:catAx>
      <c:valAx>
        <c:axId val="184790400"/>
        <c:scaling>
          <c:orientation val="minMax"/>
          <c:max val="1"/>
          <c:min val="0"/>
        </c:scaling>
        <c:delete val="0"/>
        <c:axPos val="b"/>
        <c:numFmt formatCode="0%" sourceLinked="1"/>
        <c:majorTickMark val="none"/>
        <c:minorTickMark val="none"/>
        <c:tickLblPos val="none"/>
        <c:spPr>
          <a:ln>
            <a:noFill/>
          </a:ln>
        </c:spPr>
        <c:txPr>
          <a:bodyPr/>
          <a:lstStyle/>
          <a:p>
            <a:pPr>
              <a:defRPr sz="1200" baseline="0">
                <a:solidFill>
                  <a:schemeClr val="tx1"/>
                </a:solidFill>
              </a:defRPr>
            </a:pPr>
            <a:endParaRPr lang="en-US"/>
          </a:p>
        </c:txPr>
        <c:crossAx val="184788864"/>
        <c:crosses val="max"/>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76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57E2FF"/>
            </a:solidFill>
            <a:effectLst/>
          </c:spPr>
          <c:invertIfNegative val="0"/>
          <c:dLbls>
            <c:dLbl>
              <c:idx val="0"/>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705882352941176E-2"/>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4705882352941176E-2"/>
                  <c:y val="-6.389649352498416E-1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4706654315269444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607843137254902E-2"/>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4705882352941176E-2"/>
                  <c:y val="6.9706070904795919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Central and Eastern Europe (including Russia)</c:v>
                </c:pt>
                <c:pt idx="2">
                  <c:v>  Africa</c:v>
                </c:pt>
                <c:pt idx="3">
                  <c:v>  Australia/New Zealand</c:v>
                </c:pt>
                <c:pt idx="4">
                  <c:v>  Middle East</c:v>
                </c:pt>
                <c:pt idx="5">
                  <c:v>  Western Europe</c:v>
                </c:pt>
                <c:pt idx="6">
                  <c:v>  Asia (including India)</c:v>
                </c:pt>
                <c:pt idx="7">
                  <c:v>  U.S. and Canada</c:v>
                </c:pt>
                <c:pt idx="8">
                  <c:v>South Africa</c:v>
                </c:pt>
              </c:strCache>
            </c:strRef>
          </c:cat>
          <c:val>
            <c:numRef>
              <c:f>Sheet1!$B$2:$J$2</c:f>
              <c:numCache>
                <c:formatCode>0%</c:formatCode>
                <c:ptCount val="9"/>
                <c:pt idx="0">
                  <c:v>4.0000000000000022E-2</c:v>
                </c:pt>
                <c:pt idx="1">
                  <c:v>7.0000000000000021E-2</c:v>
                </c:pt>
                <c:pt idx="2">
                  <c:v>9.0000000000000024E-2</c:v>
                </c:pt>
                <c:pt idx="3">
                  <c:v>6.0000000000000032E-2</c:v>
                </c:pt>
                <c:pt idx="4">
                  <c:v>0.12000000000000002</c:v>
                </c:pt>
                <c:pt idx="5">
                  <c:v>9.0000000000000024E-2</c:v>
                </c:pt>
                <c:pt idx="6">
                  <c:v>0.19</c:v>
                </c:pt>
                <c:pt idx="7">
                  <c:v>0.16</c:v>
                </c:pt>
                <c:pt idx="8">
                  <c:v>0.17</c:v>
                </c:pt>
              </c:numCache>
            </c:numRef>
          </c:val>
        </c:ser>
        <c:ser>
          <c:idx val="1"/>
          <c:order val="1"/>
          <c:tx>
            <c:strRef>
              <c:f>Sheet1!$A$3</c:f>
              <c:strCache>
                <c:ptCount val="1"/>
                <c:pt idx="0">
                  <c:v>2015</c:v>
                </c:pt>
              </c:strCache>
            </c:strRef>
          </c:tx>
          <c:spPr>
            <a:solidFill>
              <a:srgbClr val="00BEE6"/>
            </a:solidFill>
            <a:effectLst/>
          </c:spPr>
          <c:invertIfNegative val="0"/>
          <c:dLbls>
            <c:dLbl>
              <c:idx val="0"/>
              <c:layout>
                <c:manualLayout>
                  <c:x val="-1.4705882352941176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607843137254902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8039215686274508E-3"/>
                  <c:y val="-3.4853035452398588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4705882352941176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8039215686274838E-3"/>
                  <c:y val="-3.4853035452398085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508E-3"/>
                  <c:y val="-3.48530354523979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Central and Eastern Europe (including Russia)</c:v>
                </c:pt>
                <c:pt idx="2">
                  <c:v>  Africa</c:v>
                </c:pt>
                <c:pt idx="3">
                  <c:v>  Australia/New Zealand</c:v>
                </c:pt>
                <c:pt idx="4">
                  <c:v>  Middle East</c:v>
                </c:pt>
                <c:pt idx="5">
                  <c:v>  Western Europe</c:v>
                </c:pt>
                <c:pt idx="6">
                  <c:v>  Asia (including India)</c:v>
                </c:pt>
                <c:pt idx="7">
                  <c:v>  U.S. and Canada</c:v>
                </c:pt>
                <c:pt idx="8">
                  <c:v>South Africa</c:v>
                </c:pt>
              </c:strCache>
            </c:strRef>
          </c:cat>
          <c:val>
            <c:numRef>
              <c:f>Sheet1!$B$3:$J$3</c:f>
              <c:numCache>
                <c:formatCode>0%</c:formatCode>
                <c:ptCount val="9"/>
                <c:pt idx="0">
                  <c:v>4.0000000000000022E-2</c:v>
                </c:pt>
                <c:pt idx="1">
                  <c:v>0.05</c:v>
                </c:pt>
                <c:pt idx="2">
                  <c:v>0.05</c:v>
                </c:pt>
                <c:pt idx="3">
                  <c:v>6.0000000000000032E-2</c:v>
                </c:pt>
                <c:pt idx="4">
                  <c:v>0.1</c:v>
                </c:pt>
                <c:pt idx="5">
                  <c:v>0.14000000000000001</c:v>
                </c:pt>
                <c:pt idx="6">
                  <c:v>0.15000000000000024</c:v>
                </c:pt>
                <c:pt idx="7">
                  <c:v>0.22</c:v>
                </c:pt>
                <c:pt idx="8">
                  <c:v>0.2</c:v>
                </c:pt>
              </c:numCache>
            </c:numRef>
          </c:val>
        </c:ser>
        <c:dLbls>
          <c:showLegendKey val="0"/>
          <c:showVal val="1"/>
          <c:showCatName val="0"/>
          <c:showSerName val="0"/>
          <c:showPercent val="0"/>
          <c:showBubbleSize val="0"/>
        </c:dLbls>
        <c:gapWidth val="100"/>
        <c:axId val="62563840"/>
        <c:axId val="62565376"/>
      </c:barChart>
      <c:catAx>
        <c:axId val="62563840"/>
        <c:scaling>
          <c:orientation val="minMax"/>
        </c:scaling>
        <c:delete val="0"/>
        <c:axPos val="l"/>
        <c:numFmt formatCode="General" sourceLinked="1"/>
        <c:majorTickMark val="out"/>
        <c:minorTickMark val="none"/>
        <c:tickLblPos val="none"/>
        <c:txPr>
          <a:bodyPr/>
          <a:lstStyle/>
          <a:p>
            <a:pPr>
              <a:defRPr sz="1200"/>
            </a:pPr>
            <a:endParaRPr lang="en-US"/>
          </a:p>
        </c:txPr>
        <c:crossAx val="62565376"/>
        <c:crosses val="autoZero"/>
        <c:auto val="1"/>
        <c:lblAlgn val="ctr"/>
        <c:lblOffset val="100"/>
        <c:noMultiLvlLbl val="0"/>
      </c:catAx>
      <c:valAx>
        <c:axId val="62565376"/>
        <c:scaling>
          <c:orientation val="minMax"/>
          <c:max val="1"/>
          <c:min val="0"/>
        </c:scaling>
        <c:delete val="1"/>
        <c:axPos val="b"/>
        <c:numFmt formatCode="0%" sourceLinked="0"/>
        <c:majorTickMark val="out"/>
        <c:minorTickMark val="none"/>
        <c:tickLblPos val="none"/>
        <c:crossAx val="62563840"/>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86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98A4CE"/>
            </a:solidFill>
            <a:effectLst/>
          </c:spPr>
          <c:invertIfNegative val="0"/>
          <c:dLbls>
            <c:dLbl>
              <c:idx val="1"/>
              <c:layout>
                <c:manualLayout>
                  <c:x val="-9.8039215686274508E-3"/>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9607843137254902E-2"/>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508E-3"/>
                  <c:y val="7.9870616906230246E-18"/>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Africa</c:v>
                </c:pt>
                <c:pt idx="2">
                  <c:v>  Central and Eastern Europe (including Russia)</c:v>
                </c:pt>
                <c:pt idx="3">
                  <c:v>  Australia/New Zealand</c:v>
                </c:pt>
                <c:pt idx="4">
                  <c:v>  Middle East</c:v>
                </c:pt>
                <c:pt idx="5">
                  <c:v>  Asia (including India)</c:v>
                </c:pt>
                <c:pt idx="6">
                  <c:v>  Western Europe</c:v>
                </c:pt>
                <c:pt idx="7">
                  <c:v>  U.S. and Canada</c:v>
                </c:pt>
                <c:pt idx="8">
                  <c:v>South Africa</c:v>
                </c:pt>
              </c:strCache>
            </c:strRef>
          </c:cat>
          <c:val>
            <c:numRef>
              <c:f>Sheet1!$B$2:$J$2</c:f>
              <c:numCache>
                <c:formatCode>0%</c:formatCode>
                <c:ptCount val="9"/>
                <c:pt idx="0">
                  <c:v>4.0000000000000022E-2</c:v>
                </c:pt>
                <c:pt idx="1">
                  <c:v>0.14000000000000001</c:v>
                </c:pt>
                <c:pt idx="2">
                  <c:v>4.0000000000000022E-2</c:v>
                </c:pt>
                <c:pt idx="3">
                  <c:v>7.0000000000000021E-2</c:v>
                </c:pt>
                <c:pt idx="4">
                  <c:v>0.1</c:v>
                </c:pt>
                <c:pt idx="5">
                  <c:v>0.16</c:v>
                </c:pt>
                <c:pt idx="6">
                  <c:v>0.13</c:v>
                </c:pt>
                <c:pt idx="7">
                  <c:v>0.16</c:v>
                </c:pt>
                <c:pt idx="8">
                  <c:v>0.16</c:v>
                </c:pt>
              </c:numCache>
            </c:numRef>
          </c:val>
        </c:ser>
        <c:ser>
          <c:idx val="1"/>
          <c:order val="1"/>
          <c:tx>
            <c:strRef>
              <c:f>Sheet1!$A$3</c:f>
              <c:strCache>
                <c:ptCount val="1"/>
                <c:pt idx="0">
                  <c:v>2014</c:v>
                </c:pt>
              </c:strCache>
            </c:strRef>
          </c:tx>
          <c:spPr>
            <a:solidFill>
              <a:srgbClr val="5367AD"/>
            </a:solidFill>
            <a:effectLst/>
          </c:spPr>
          <c:invertIfNegative val="0"/>
          <c:dLbls>
            <c:dLbl>
              <c:idx val="1"/>
              <c:layout>
                <c:manualLayout>
                  <c:x val="-9.8039215686274769E-3"/>
                  <c:y val="-3.485303545239792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8039215686274508E-3"/>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4.9019607843137436E-3"/>
                  <c:y val="0"/>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508E-3"/>
                  <c:y val="-6.970607090479591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Africa</c:v>
                </c:pt>
                <c:pt idx="2">
                  <c:v>  Central and Eastern Europe (including Russia)</c:v>
                </c:pt>
                <c:pt idx="3">
                  <c:v>  Australia/New Zealand</c:v>
                </c:pt>
                <c:pt idx="4">
                  <c:v>  Middle East</c:v>
                </c:pt>
                <c:pt idx="5">
                  <c:v>  Asia (including India)</c:v>
                </c:pt>
                <c:pt idx="6">
                  <c:v>  Western Europe</c:v>
                </c:pt>
                <c:pt idx="7">
                  <c:v>  U.S. and Canada</c:v>
                </c:pt>
                <c:pt idx="8">
                  <c:v>South Africa</c:v>
                </c:pt>
              </c:strCache>
            </c:strRef>
          </c:cat>
          <c:val>
            <c:numRef>
              <c:f>Sheet1!$B$3:$J$3</c:f>
              <c:numCache>
                <c:formatCode>0%</c:formatCode>
                <c:ptCount val="9"/>
                <c:pt idx="0">
                  <c:v>4.0000000000000022E-2</c:v>
                </c:pt>
                <c:pt idx="1">
                  <c:v>8.0000000000000043E-2</c:v>
                </c:pt>
                <c:pt idx="2">
                  <c:v>6.0000000000000032E-2</c:v>
                </c:pt>
                <c:pt idx="3">
                  <c:v>7.0000000000000021E-2</c:v>
                </c:pt>
                <c:pt idx="4">
                  <c:v>9.0000000000000024E-2</c:v>
                </c:pt>
                <c:pt idx="5">
                  <c:v>0.12000000000000002</c:v>
                </c:pt>
                <c:pt idx="6">
                  <c:v>0.11</c:v>
                </c:pt>
                <c:pt idx="7">
                  <c:v>0.23</c:v>
                </c:pt>
                <c:pt idx="8">
                  <c:v>0.2</c:v>
                </c:pt>
              </c:numCache>
            </c:numRef>
          </c:val>
        </c:ser>
        <c:dLbls>
          <c:showLegendKey val="0"/>
          <c:showVal val="1"/>
          <c:showCatName val="0"/>
          <c:showSerName val="0"/>
          <c:showPercent val="0"/>
          <c:showBubbleSize val="0"/>
        </c:dLbls>
        <c:gapWidth val="100"/>
        <c:axId val="156556672"/>
        <c:axId val="157881472"/>
      </c:barChart>
      <c:catAx>
        <c:axId val="156556672"/>
        <c:scaling>
          <c:orientation val="minMax"/>
        </c:scaling>
        <c:delete val="0"/>
        <c:axPos val="l"/>
        <c:numFmt formatCode="General" sourceLinked="1"/>
        <c:majorTickMark val="out"/>
        <c:minorTickMark val="none"/>
        <c:tickLblPos val="none"/>
        <c:txPr>
          <a:bodyPr/>
          <a:lstStyle/>
          <a:p>
            <a:pPr>
              <a:defRPr sz="1200"/>
            </a:pPr>
            <a:endParaRPr lang="en-US"/>
          </a:p>
        </c:txPr>
        <c:crossAx val="157881472"/>
        <c:crosses val="autoZero"/>
        <c:auto val="1"/>
        <c:lblAlgn val="ctr"/>
        <c:lblOffset val="100"/>
        <c:noMultiLvlLbl val="0"/>
      </c:catAx>
      <c:valAx>
        <c:axId val="157881472"/>
        <c:scaling>
          <c:orientation val="minMax"/>
          <c:max val="1"/>
          <c:min val="0"/>
        </c:scaling>
        <c:delete val="1"/>
        <c:axPos val="b"/>
        <c:numFmt formatCode="0%" sourceLinked="0"/>
        <c:majorTickMark val="out"/>
        <c:minorTickMark val="none"/>
        <c:tickLblPos val="none"/>
        <c:crossAx val="156556672"/>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9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57E2FF"/>
            </a:solidFill>
            <a:effectLst/>
          </c:spPr>
          <c:invertIfNegative val="0"/>
          <c:dLbls>
            <c:dLbl>
              <c:idx val="7"/>
              <c:layout>
                <c:manualLayout>
                  <c:x val="-1.4705882352941176E-2"/>
                  <c:y val="6.9706070904795919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4705882352941176E-2"/>
                  <c:y val="7.9870616906230246E-18"/>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Africa</c:v>
                </c:pt>
                <c:pt idx="2">
                  <c:v>  Central and Eastern Europe (including Russia)</c:v>
                </c:pt>
                <c:pt idx="3">
                  <c:v>  Australia/New Zealand</c:v>
                </c:pt>
                <c:pt idx="4">
                  <c:v>  Middle East</c:v>
                </c:pt>
                <c:pt idx="5">
                  <c:v>  Asia (including India)</c:v>
                </c:pt>
                <c:pt idx="6">
                  <c:v>  Western Europe</c:v>
                </c:pt>
                <c:pt idx="7">
                  <c:v>  U.S. and Canada</c:v>
                </c:pt>
                <c:pt idx="8">
                  <c:v>South Africa</c:v>
                </c:pt>
              </c:strCache>
            </c:strRef>
          </c:cat>
          <c:val>
            <c:numRef>
              <c:f>Sheet1!$B$2:$J$2</c:f>
              <c:numCache>
                <c:formatCode>0%</c:formatCode>
                <c:ptCount val="9"/>
                <c:pt idx="0">
                  <c:v>4.0000000000000022E-2</c:v>
                </c:pt>
                <c:pt idx="1">
                  <c:v>9.0000000000000024E-2</c:v>
                </c:pt>
                <c:pt idx="2">
                  <c:v>0.05</c:v>
                </c:pt>
                <c:pt idx="3">
                  <c:v>9.0000000000000024E-2</c:v>
                </c:pt>
                <c:pt idx="4">
                  <c:v>0.1</c:v>
                </c:pt>
                <c:pt idx="5">
                  <c:v>0.14000000000000001</c:v>
                </c:pt>
                <c:pt idx="6">
                  <c:v>0.12000000000000002</c:v>
                </c:pt>
                <c:pt idx="7">
                  <c:v>0.18000000000000024</c:v>
                </c:pt>
                <c:pt idx="8">
                  <c:v>0.19</c:v>
                </c:pt>
              </c:numCache>
            </c:numRef>
          </c:val>
        </c:ser>
        <c:ser>
          <c:idx val="1"/>
          <c:order val="1"/>
          <c:tx>
            <c:strRef>
              <c:f>Sheet1!$A$3</c:f>
              <c:strCache>
                <c:ptCount val="1"/>
                <c:pt idx="0">
                  <c:v>2015</c:v>
                </c:pt>
              </c:strCache>
            </c:strRef>
          </c:tx>
          <c:spPr>
            <a:solidFill>
              <a:srgbClr val="00BEE6"/>
            </a:solidFill>
            <a:effectLst/>
          </c:spPr>
          <c:invertIfNegative val="0"/>
          <c:dLbls>
            <c:dLbl>
              <c:idx val="3"/>
              <c:layout>
                <c:manualLayout>
                  <c:x val="-4.9019607843137532E-3"/>
                  <c:y val="-3.4853035452397296E-3"/>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9.8039215686274508E-3"/>
                  <c:y val="-3.4853035452398085E-3"/>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9.8039215686274838E-3"/>
                  <c:y val="-6.9706070904795919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South and Central America (including Mexico)</c:v>
                </c:pt>
                <c:pt idx="1">
                  <c:v>  Africa</c:v>
                </c:pt>
                <c:pt idx="2">
                  <c:v>  Central and Eastern Europe (including Russia)</c:v>
                </c:pt>
                <c:pt idx="3">
                  <c:v>  Australia/New Zealand</c:v>
                </c:pt>
                <c:pt idx="4">
                  <c:v>  Middle East</c:v>
                </c:pt>
                <c:pt idx="5">
                  <c:v>  Asia (including India)</c:v>
                </c:pt>
                <c:pt idx="6">
                  <c:v>  Western Europe</c:v>
                </c:pt>
                <c:pt idx="7">
                  <c:v>  U.S. and Canada</c:v>
                </c:pt>
                <c:pt idx="8">
                  <c:v>South Africa</c:v>
                </c:pt>
              </c:strCache>
            </c:strRef>
          </c:cat>
          <c:val>
            <c:numRef>
              <c:f>Sheet1!$B$3:$J$3</c:f>
              <c:numCache>
                <c:formatCode>0%</c:formatCode>
                <c:ptCount val="9"/>
                <c:pt idx="0">
                  <c:v>3.0000000000000002E-2</c:v>
                </c:pt>
                <c:pt idx="1">
                  <c:v>0.05</c:v>
                </c:pt>
                <c:pt idx="2">
                  <c:v>7.0000000000000021E-2</c:v>
                </c:pt>
                <c:pt idx="3">
                  <c:v>8.0000000000000043E-2</c:v>
                </c:pt>
                <c:pt idx="4">
                  <c:v>0.1</c:v>
                </c:pt>
                <c:pt idx="5">
                  <c:v>0.1</c:v>
                </c:pt>
                <c:pt idx="6">
                  <c:v>0.12000000000000002</c:v>
                </c:pt>
                <c:pt idx="7">
                  <c:v>0.24000000000000021</c:v>
                </c:pt>
                <c:pt idx="8">
                  <c:v>0.21000000000000021</c:v>
                </c:pt>
              </c:numCache>
            </c:numRef>
          </c:val>
        </c:ser>
        <c:dLbls>
          <c:showLegendKey val="0"/>
          <c:showVal val="1"/>
          <c:showCatName val="0"/>
          <c:showSerName val="0"/>
          <c:showPercent val="0"/>
          <c:showBubbleSize val="0"/>
        </c:dLbls>
        <c:gapWidth val="100"/>
        <c:axId val="158038656"/>
        <c:axId val="158060928"/>
      </c:barChart>
      <c:catAx>
        <c:axId val="158038656"/>
        <c:scaling>
          <c:orientation val="minMax"/>
        </c:scaling>
        <c:delete val="0"/>
        <c:axPos val="l"/>
        <c:numFmt formatCode="General" sourceLinked="1"/>
        <c:majorTickMark val="out"/>
        <c:minorTickMark val="none"/>
        <c:tickLblPos val="none"/>
        <c:txPr>
          <a:bodyPr/>
          <a:lstStyle/>
          <a:p>
            <a:pPr>
              <a:defRPr sz="1200"/>
            </a:pPr>
            <a:endParaRPr lang="en-US"/>
          </a:p>
        </c:txPr>
        <c:crossAx val="158060928"/>
        <c:crosses val="autoZero"/>
        <c:auto val="1"/>
        <c:lblAlgn val="ctr"/>
        <c:lblOffset val="100"/>
        <c:noMultiLvlLbl val="0"/>
      </c:catAx>
      <c:valAx>
        <c:axId val="158060928"/>
        <c:scaling>
          <c:orientation val="minMax"/>
          <c:max val="1"/>
          <c:min val="0"/>
        </c:scaling>
        <c:delete val="1"/>
        <c:axPos val="b"/>
        <c:numFmt formatCode="0%" sourceLinked="0"/>
        <c:majorTickMark val="out"/>
        <c:minorTickMark val="none"/>
        <c:tickLblPos val="none"/>
        <c:crossAx val="158038656"/>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86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98A4CE"/>
            </a:solidFill>
            <a:effectLst/>
          </c:spPr>
          <c:invertIfNegative val="0"/>
          <c:dLbls>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Bank savings / Fixed deposits / Money market accounts</c:v>
                </c:pt>
                <c:pt idx="3">
                  <c:v>Alternatives</c:v>
                </c:pt>
                <c:pt idx="4">
                  <c:v>Currencies</c:v>
                </c:pt>
                <c:pt idx="5">
                  <c:v>  Non-metal commodities</c:v>
                </c:pt>
                <c:pt idx="6">
                  <c:v>  Stocks</c:v>
                </c:pt>
                <c:pt idx="7">
                  <c:v>  Precious metals</c:v>
                </c:pt>
                <c:pt idx="8">
                  <c:v>Real estate</c:v>
                </c:pt>
              </c:strCache>
            </c:strRef>
          </c:cat>
          <c:val>
            <c:numRef>
              <c:f>Sheet1!$B$2:$J$2</c:f>
              <c:numCache>
                <c:formatCode>0%</c:formatCode>
                <c:ptCount val="9"/>
                <c:pt idx="0">
                  <c:v>4.0000000000000022E-2</c:v>
                </c:pt>
                <c:pt idx="1">
                  <c:v>3.0000000000000002E-2</c:v>
                </c:pt>
                <c:pt idx="2">
                  <c:v>4.0000000000000022E-2</c:v>
                </c:pt>
                <c:pt idx="3">
                  <c:v>6.0000000000000032E-2</c:v>
                </c:pt>
                <c:pt idx="4">
                  <c:v>8.0000000000000043E-2</c:v>
                </c:pt>
                <c:pt idx="5">
                  <c:v>0.17</c:v>
                </c:pt>
                <c:pt idx="6">
                  <c:v>0.16</c:v>
                </c:pt>
                <c:pt idx="7">
                  <c:v>0.17</c:v>
                </c:pt>
                <c:pt idx="8">
                  <c:v>0.25</c:v>
                </c:pt>
              </c:numCache>
            </c:numRef>
          </c:val>
        </c:ser>
        <c:ser>
          <c:idx val="1"/>
          <c:order val="1"/>
          <c:tx>
            <c:strRef>
              <c:f>Sheet1!$A$3</c:f>
              <c:strCache>
                <c:ptCount val="1"/>
                <c:pt idx="0">
                  <c:v>2014</c:v>
                </c:pt>
              </c:strCache>
            </c:strRef>
          </c:tx>
          <c:spPr>
            <a:solidFill>
              <a:srgbClr val="5367AD"/>
            </a:solidFill>
            <a:effectLst/>
          </c:spPr>
          <c:invertIfNegative val="0"/>
          <c:dLbls>
            <c:dLbl>
              <c:idx val="5"/>
              <c:layout>
                <c:manualLayout>
                  <c:x val="-9.8039215686274508E-3"/>
                  <c:y val="-3.48530354523979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Bank savings / Fixed deposits / Money market accounts</c:v>
                </c:pt>
                <c:pt idx="3">
                  <c:v>Alternatives</c:v>
                </c:pt>
                <c:pt idx="4">
                  <c:v>Currencies</c:v>
                </c:pt>
                <c:pt idx="5">
                  <c:v>  Non-metal commodities</c:v>
                </c:pt>
                <c:pt idx="6">
                  <c:v>  Stocks</c:v>
                </c:pt>
                <c:pt idx="7">
                  <c:v>  Precious metals</c:v>
                </c:pt>
                <c:pt idx="8">
                  <c:v>Real estate</c:v>
                </c:pt>
              </c:strCache>
            </c:strRef>
          </c:cat>
          <c:val>
            <c:numRef>
              <c:f>Sheet1!$B$3:$J$3</c:f>
              <c:numCache>
                <c:formatCode>0%</c:formatCode>
                <c:ptCount val="9"/>
                <c:pt idx="0">
                  <c:v>3.0000000000000002E-2</c:v>
                </c:pt>
                <c:pt idx="1">
                  <c:v>3.0000000000000002E-2</c:v>
                </c:pt>
                <c:pt idx="2">
                  <c:v>4.0000000000000022E-2</c:v>
                </c:pt>
                <c:pt idx="3">
                  <c:v>7.0000000000000021E-2</c:v>
                </c:pt>
                <c:pt idx="4">
                  <c:v>6.0000000000000032E-2</c:v>
                </c:pt>
                <c:pt idx="5">
                  <c:v>0.13</c:v>
                </c:pt>
                <c:pt idx="6">
                  <c:v>0.19</c:v>
                </c:pt>
                <c:pt idx="7">
                  <c:v>0.18000000000000016</c:v>
                </c:pt>
                <c:pt idx="8">
                  <c:v>0.26</c:v>
                </c:pt>
              </c:numCache>
            </c:numRef>
          </c:val>
        </c:ser>
        <c:dLbls>
          <c:showLegendKey val="0"/>
          <c:showVal val="1"/>
          <c:showCatName val="0"/>
          <c:showSerName val="0"/>
          <c:showPercent val="0"/>
          <c:showBubbleSize val="0"/>
        </c:dLbls>
        <c:gapWidth val="100"/>
        <c:axId val="168368768"/>
        <c:axId val="168374656"/>
      </c:barChart>
      <c:catAx>
        <c:axId val="168368768"/>
        <c:scaling>
          <c:orientation val="minMax"/>
        </c:scaling>
        <c:delete val="0"/>
        <c:axPos val="l"/>
        <c:numFmt formatCode="General" sourceLinked="1"/>
        <c:majorTickMark val="out"/>
        <c:minorTickMark val="none"/>
        <c:tickLblPos val="none"/>
        <c:txPr>
          <a:bodyPr/>
          <a:lstStyle/>
          <a:p>
            <a:pPr>
              <a:defRPr sz="1200"/>
            </a:pPr>
            <a:endParaRPr lang="en-US"/>
          </a:p>
        </c:txPr>
        <c:crossAx val="168374656"/>
        <c:crosses val="autoZero"/>
        <c:auto val="1"/>
        <c:lblAlgn val="ctr"/>
        <c:lblOffset val="100"/>
        <c:noMultiLvlLbl val="0"/>
      </c:catAx>
      <c:valAx>
        <c:axId val="168374656"/>
        <c:scaling>
          <c:orientation val="minMax"/>
          <c:max val="1"/>
          <c:min val="0"/>
        </c:scaling>
        <c:delete val="1"/>
        <c:axPos val="b"/>
        <c:numFmt formatCode="0%" sourceLinked="0"/>
        <c:majorTickMark val="out"/>
        <c:minorTickMark val="none"/>
        <c:tickLblPos val="none"/>
        <c:crossAx val="168368768"/>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9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57E2FF"/>
            </a:solidFill>
            <a:effectLst/>
          </c:spPr>
          <c:invertIfNegative val="0"/>
          <c:dLbls>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Bank savings / Fixed deposits / Money market accounts</c:v>
                </c:pt>
                <c:pt idx="3">
                  <c:v>Alternatives</c:v>
                </c:pt>
                <c:pt idx="4">
                  <c:v>Currencies</c:v>
                </c:pt>
                <c:pt idx="5">
                  <c:v>  Non-metal commodities</c:v>
                </c:pt>
                <c:pt idx="6">
                  <c:v>  Stocks</c:v>
                </c:pt>
                <c:pt idx="7">
                  <c:v>  Precious metals</c:v>
                </c:pt>
                <c:pt idx="8">
                  <c:v>Real estate</c:v>
                </c:pt>
              </c:strCache>
            </c:strRef>
          </c:cat>
          <c:val>
            <c:numRef>
              <c:f>Sheet1!$B$2:$J$2</c:f>
              <c:numCache>
                <c:formatCode>0%</c:formatCode>
                <c:ptCount val="9"/>
                <c:pt idx="0">
                  <c:v>2.0000000000000011E-2</c:v>
                </c:pt>
                <c:pt idx="1">
                  <c:v>4.0000000000000022E-2</c:v>
                </c:pt>
                <c:pt idx="2">
                  <c:v>4.0000000000000022E-2</c:v>
                </c:pt>
                <c:pt idx="3">
                  <c:v>7.0000000000000021E-2</c:v>
                </c:pt>
                <c:pt idx="4">
                  <c:v>8.0000000000000043E-2</c:v>
                </c:pt>
                <c:pt idx="5">
                  <c:v>0.16</c:v>
                </c:pt>
                <c:pt idx="6">
                  <c:v>0.13</c:v>
                </c:pt>
                <c:pt idx="7">
                  <c:v>0.17</c:v>
                </c:pt>
                <c:pt idx="8">
                  <c:v>0.29000000000000031</c:v>
                </c:pt>
              </c:numCache>
            </c:numRef>
          </c:val>
        </c:ser>
        <c:ser>
          <c:idx val="1"/>
          <c:order val="1"/>
          <c:tx>
            <c:strRef>
              <c:f>Sheet1!$A$3</c:f>
              <c:strCache>
                <c:ptCount val="1"/>
                <c:pt idx="0">
                  <c:v>2015</c:v>
                </c:pt>
              </c:strCache>
            </c:strRef>
          </c:tx>
          <c:spPr>
            <a:solidFill>
              <a:srgbClr val="00BEE6"/>
            </a:solidFill>
            <a:effectLst/>
          </c:spPr>
          <c:invertIfNegative val="0"/>
          <c:dLbls>
            <c:dLbl>
              <c:idx val="8"/>
              <c:layout>
                <c:manualLayout>
                  <c:x val="-9.8039215686274508E-3"/>
                  <c:y val="-3.48530354523979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Bank savings / Fixed deposits / Money market accounts</c:v>
                </c:pt>
                <c:pt idx="3">
                  <c:v>Alternatives</c:v>
                </c:pt>
                <c:pt idx="4">
                  <c:v>Currencies</c:v>
                </c:pt>
                <c:pt idx="5">
                  <c:v>  Non-metal commodities</c:v>
                </c:pt>
                <c:pt idx="6">
                  <c:v>  Stocks</c:v>
                </c:pt>
                <c:pt idx="7">
                  <c:v>  Precious metals</c:v>
                </c:pt>
                <c:pt idx="8">
                  <c:v>Real estate</c:v>
                </c:pt>
              </c:strCache>
            </c:strRef>
          </c:cat>
          <c:val>
            <c:numRef>
              <c:f>Sheet1!$B$3:$J$3</c:f>
              <c:numCache>
                <c:formatCode>0%</c:formatCode>
                <c:ptCount val="9"/>
                <c:pt idx="0">
                  <c:v>3.0000000000000002E-2</c:v>
                </c:pt>
                <c:pt idx="1">
                  <c:v>3.0000000000000002E-2</c:v>
                </c:pt>
                <c:pt idx="2">
                  <c:v>6.0000000000000032E-2</c:v>
                </c:pt>
                <c:pt idx="3">
                  <c:v>6.0000000000000032E-2</c:v>
                </c:pt>
                <c:pt idx="4">
                  <c:v>9.0000000000000024E-2</c:v>
                </c:pt>
                <c:pt idx="5">
                  <c:v>0.13</c:v>
                </c:pt>
                <c:pt idx="6">
                  <c:v>0.15000000000000016</c:v>
                </c:pt>
                <c:pt idx="7">
                  <c:v>0.19</c:v>
                </c:pt>
                <c:pt idx="8">
                  <c:v>0.27</c:v>
                </c:pt>
              </c:numCache>
            </c:numRef>
          </c:val>
        </c:ser>
        <c:dLbls>
          <c:showLegendKey val="0"/>
          <c:showVal val="1"/>
          <c:showCatName val="0"/>
          <c:showSerName val="0"/>
          <c:showPercent val="0"/>
          <c:showBubbleSize val="0"/>
        </c:dLbls>
        <c:gapWidth val="100"/>
        <c:axId val="168305024"/>
        <c:axId val="168306560"/>
      </c:barChart>
      <c:catAx>
        <c:axId val="168305024"/>
        <c:scaling>
          <c:orientation val="minMax"/>
        </c:scaling>
        <c:delete val="0"/>
        <c:axPos val="l"/>
        <c:numFmt formatCode="General" sourceLinked="1"/>
        <c:majorTickMark val="out"/>
        <c:minorTickMark val="none"/>
        <c:tickLblPos val="none"/>
        <c:txPr>
          <a:bodyPr/>
          <a:lstStyle/>
          <a:p>
            <a:pPr>
              <a:defRPr sz="1200"/>
            </a:pPr>
            <a:endParaRPr lang="en-US"/>
          </a:p>
        </c:txPr>
        <c:crossAx val="168306560"/>
        <c:crosses val="autoZero"/>
        <c:auto val="1"/>
        <c:lblAlgn val="ctr"/>
        <c:lblOffset val="100"/>
        <c:noMultiLvlLbl val="0"/>
      </c:catAx>
      <c:valAx>
        <c:axId val="168306560"/>
        <c:scaling>
          <c:orientation val="minMax"/>
          <c:max val="1"/>
          <c:min val="0"/>
        </c:scaling>
        <c:delete val="1"/>
        <c:axPos val="b"/>
        <c:numFmt formatCode="0%" sourceLinked="0"/>
        <c:majorTickMark val="out"/>
        <c:minorTickMark val="none"/>
        <c:tickLblPos val="none"/>
        <c:crossAx val="168305024"/>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93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98A4CE"/>
            </a:solidFill>
            <a:effectLst/>
          </c:spPr>
          <c:invertIfNegative val="0"/>
          <c:dLbls>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Alternatives</c:v>
                </c:pt>
                <c:pt idx="3">
                  <c:v>Bank savings / Fixed deposits / Money market accounts</c:v>
                </c:pt>
                <c:pt idx="4">
                  <c:v>Currencies</c:v>
                </c:pt>
                <c:pt idx="5">
                  <c:v>  Non-metal commodities</c:v>
                </c:pt>
                <c:pt idx="6">
                  <c:v>  Stocks</c:v>
                </c:pt>
                <c:pt idx="7">
                  <c:v>  Precious metals</c:v>
                </c:pt>
                <c:pt idx="8">
                  <c:v>Real estate </c:v>
                </c:pt>
              </c:strCache>
            </c:strRef>
          </c:cat>
          <c:val>
            <c:numRef>
              <c:f>Sheet1!$B$2:$J$2</c:f>
              <c:numCache>
                <c:formatCode>0%</c:formatCode>
                <c:ptCount val="9"/>
                <c:pt idx="0">
                  <c:v>0.13</c:v>
                </c:pt>
                <c:pt idx="1">
                  <c:v>0.16</c:v>
                </c:pt>
                <c:pt idx="2">
                  <c:v>0.26</c:v>
                </c:pt>
                <c:pt idx="3">
                  <c:v>0.22</c:v>
                </c:pt>
                <c:pt idx="4">
                  <c:v>0.26</c:v>
                </c:pt>
                <c:pt idx="5">
                  <c:v>0.41000000000000031</c:v>
                </c:pt>
                <c:pt idx="6">
                  <c:v>0.44</c:v>
                </c:pt>
                <c:pt idx="7">
                  <c:v>0.51</c:v>
                </c:pt>
                <c:pt idx="8">
                  <c:v>0.61000000000000065</c:v>
                </c:pt>
              </c:numCache>
            </c:numRef>
          </c:val>
        </c:ser>
        <c:ser>
          <c:idx val="1"/>
          <c:order val="1"/>
          <c:tx>
            <c:strRef>
              <c:f>Sheet1!$A$3</c:f>
              <c:strCache>
                <c:ptCount val="1"/>
                <c:pt idx="0">
                  <c:v>2014</c:v>
                </c:pt>
              </c:strCache>
            </c:strRef>
          </c:tx>
          <c:spPr>
            <a:solidFill>
              <a:srgbClr val="5367AD"/>
            </a:solidFill>
            <a:effectLst/>
          </c:spPr>
          <c:invertIfNegative val="0"/>
          <c:dLbls>
            <c:dLbl>
              <c:idx val="7"/>
              <c:layout>
                <c:manualLayout>
                  <c:x val="-9.8039215686274179E-3"/>
                  <c:y val="-6.97060709047961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Alternatives</c:v>
                </c:pt>
                <c:pt idx="3">
                  <c:v>Bank savings / Fixed deposits / Money market accounts</c:v>
                </c:pt>
                <c:pt idx="4">
                  <c:v>Currencies</c:v>
                </c:pt>
                <c:pt idx="5">
                  <c:v>  Non-metal commodities</c:v>
                </c:pt>
                <c:pt idx="6">
                  <c:v>  Stocks</c:v>
                </c:pt>
                <c:pt idx="7">
                  <c:v>  Precious metals</c:v>
                </c:pt>
                <c:pt idx="8">
                  <c:v>Real estate </c:v>
                </c:pt>
              </c:strCache>
            </c:strRef>
          </c:cat>
          <c:val>
            <c:numRef>
              <c:f>Sheet1!$B$3:$J$3</c:f>
              <c:numCache>
                <c:formatCode>0%</c:formatCode>
                <c:ptCount val="9"/>
                <c:pt idx="0">
                  <c:v>0.12000000000000002</c:v>
                </c:pt>
                <c:pt idx="1">
                  <c:v>0.16</c:v>
                </c:pt>
                <c:pt idx="2">
                  <c:v>0.26</c:v>
                </c:pt>
                <c:pt idx="3">
                  <c:v>0.23</c:v>
                </c:pt>
                <c:pt idx="4">
                  <c:v>0.27</c:v>
                </c:pt>
                <c:pt idx="5">
                  <c:v>0.3900000000000004</c:v>
                </c:pt>
                <c:pt idx="6">
                  <c:v>0.48000000000000032</c:v>
                </c:pt>
                <c:pt idx="7">
                  <c:v>0.44</c:v>
                </c:pt>
                <c:pt idx="8">
                  <c:v>0.65000000000000091</c:v>
                </c:pt>
              </c:numCache>
            </c:numRef>
          </c:val>
        </c:ser>
        <c:dLbls>
          <c:showLegendKey val="0"/>
          <c:showVal val="1"/>
          <c:showCatName val="0"/>
          <c:showSerName val="0"/>
          <c:showPercent val="0"/>
          <c:showBubbleSize val="0"/>
        </c:dLbls>
        <c:gapWidth val="100"/>
        <c:axId val="172249856"/>
        <c:axId val="172251392"/>
      </c:barChart>
      <c:catAx>
        <c:axId val="172249856"/>
        <c:scaling>
          <c:orientation val="minMax"/>
        </c:scaling>
        <c:delete val="0"/>
        <c:axPos val="l"/>
        <c:numFmt formatCode="General" sourceLinked="1"/>
        <c:majorTickMark val="out"/>
        <c:minorTickMark val="none"/>
        <c:tickLblPos val="none"/>
        <c:txPr>
          <a:bodyPr/>
          <a:lstStyle/>
          <a:p>
            <a:pPr>
              <a:defRPr sz="1200"/>
            </a:pPr>
            <a:endParaRPr lang="en-US"/>
          </a:p>
        </c:txPr>
        <c:crossAx val="172251392"/>
        <c:crosses val="autoZero"/>
        <c:auto val="1"/>
        <c:lblAlgn val="ctr"/>
        <c:lblOffset val="100"/>
        <c:noMultiLvlLbl val="0"/>
      </c:catAx>
      <c:valAx>
        <c:axId val="172251392"/>
        <c:scaling>
          <c:orientation val="minMax"/>
          <c:max val="1"/>
          <c:min val="0"/>
        </c:scaling>
        <c:delete val="1"/>
        <c:axPos val="b"/>
        <c:numFmt formatCode="0%" sourceLinked="0"/>
        <c:majorTickMark val="out"/>
        <c:minorTickMark val="none"/>
        <c:tickLblPos val="none"/>
        <c:crossAx val="172249856"/>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626192618643797E-2"/>
          <c:y val="1.9344257976130881E-2"/>
          <c:w val="0.77737073074599894"/>
          <c:h val="0.97131951945622697"/>
        </c:manualLayout>
      </c:layout>
      <c:barChart>
        <c:barDir val="bar"/>
        <c:grouping val="clustered"/>
        <c:varyColors val="0"/>
        <c:ser>
          <c:idx val="0"/>
          <c:order val="0"/>
          <c:tx>
            <c:strRef>
              <c:f>Sheet1!$A$2</c:f>
              <c:strCache>
                <c:ptCount val="1"/>
                <c:pt idx="0">
                  <c:v>Over Next 10 Years</c:v>
                </c:pt>
              </c:strCache>
            </c:strRef>
          </c:tx>
          <c:spPr>
            <a:solidFill>
              <a:srgbClr val="57E2FF"/>
            </a:solidFill>
            <a:effectLst/>
          </c:spPr>
          <c:invertIfNegative val="0"/>
          <c:dLbls>
            <c:numFmt formatCode="0%" sourceLinked="0"/>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Alternatives</c:v>
                </c:pt>
                <c:pt idx="3">
                  <c:v>Bank savings / Fixed deposits / Money market accounts</c:v>
                </c:pt>
                <c:pt idx="4">
                  <c:v>Currencies</c:v>
                </c:pt>
                <c:pt idx="5">
                  <c:v>  Non-metal commodities</c:v>
                </c:pt>
                <c:pt idx="6">
                  <c:v>  Stocks</c:v>
                </c:pt>
                <c:pt idx="7">
                  <c:v>  Precious metals</c:v>
                </c:pt>
                <c:pt idx="8">
                  <c:v>Real estate </c:v>
                </c:pt>
              </c:strCache>
            </c:strRef>
          </c:cat>
          <c:val>
            <c:numRef>
              <c:f>Sheet1!$B$2:$J$2</c:f>
              <c:numCache>
                <c:formatCode>0%</c:formatCode>
                <c:ptCount val="9"/>
                <c:pt idx="0">
                  <c:v>0.1</c:v>
                </c:pt>
                <c:pt idx="1">
                  <c:v>0.18000000000000024</c:v>
                </c:pt>
                <c:pt idx="2">
                  <c:v>0.22</c:v>
                </c:pt>
                <c:pt idx="3">
                  <c:v>0.21000000000000021</c:v>
                </c:pt>
                <c:pt idx="4">
                  <c:v>0.26</c:v>
                </c:pt>
                <c:pt idx="5">
                  <c:v>0.4</c:v>
                </c:pt>
                <c:pt idx="6">
                  <c:v>0.48000000000000032</c:v>
                </c:pt>
                <c:pt idx="7">
                  <c:v>0.5</c:v>
                </c:pt>
                <c:pt idx="8">
                  <c:v>0.65000000000000224</c:v>
                </c:pt>
              </c:numCache>
            </c:numRef>
          </c:val>
        </c:ser>
        <c:ser>
          <c:idx val="1"/>
          <c:order val="1"/>
          <c:tx>
            <c:strRef>
              <c:f>Sheet1!$A$3</c:f>
              <c:strCache>
                <c:ptCount val="1"/>
                <c:pt idx="0">
                  <c:v>2015</c:v>
                </c:pt>
              </c:strCache>
            </c:strRef>
          </c:tx>
          <c:spPr>
            <a:solidFill>
              <a:srgbClr val="00BEE6"/>
            </a:solidFill>
            <a:effectLst/>
          </c:spPr>
          <c:invertIfNegative val="0"/>
          <c:dLbls>
            <c:spPr>
              <a:noFill/>
              <a:ln>
                <a:noFill/>
              </a:ln>
              <a:effectLst/>
            </c:spPr>
            <c:txPr>
              <a:bodyPr/>
              <a:lstStyle/>
              <a:p>
                <a:pPr>
                  <a:defRPr sz="1200" baseline="0">
                    <a:solidFill>
                      <a:srgbClr val="000000"/>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    Government securities</c:v>
                </c:pt>
                <c:pt idx="1">
                  <c:v>    Corporate bonds</c:v>
                </c:pt>
                <c:pt idx="2">
                  <c:v>Alternatives</c:v>
                </c:pt>
                <c:pt idx="3">
                  <c:v>Bank savings / Fixed deposits / Money market accounts</c:v>
                </c:pt>
                <c:pt idx="4">
                  <c:v>Currencies</c:v>
                </c:pt>
                <c:pt idx="5">
                  <c:v>  Non-metal commodities</c:v>
                </c:pt>
                <c:pt idx="6">
                  <c:v>  Stocks</c:v>
                </c:pt>
                <c:pt idx="7">
                  <c:v>  Precious metals</c:v>
                </c:pt>
                <c:pt idx="8">
                  <c:v>Real estate </c:v>
                </c:pt>
              </c:strCache>
            </c:strRef>
          </c:cat>
          <c:val>
            <c:numRef>
              <c:f>Sheet1!$B$3:$J$3</c:f>
              <c:numCache>
                <c:formatCode>0%</c:formatCode>
                <c:ptCount val="9"/>
                <c:pt idx="0">
                  <c:v>0.11</c:v>
                </c:pt>
                <c:pt idx="1">
                  <c:v>0.17</c:v>
                </c:pt>
                <c:pt idx="2">
                  <c:v>0.23</c:v>
                </c:pt>
                <c:pt idx="3">
                  <c:v>0.24000000000000021</c:v>
                </c:pt>
                <c:pt idx="4">
                  <c:v>0.25</c:v>
                </c:pt>
                <c:pt idx="5">
                  <c:v>0.39000000000000107</c:v>
                </c:pt>
                <c:pt idx="6">
                  <c:v>0.47000000000000008</c:v>
                </c:pt>
                <c:pt idx="7">
                  <c:v>0.49000000000000032</c:v>
                </c:pt>
                <c:pt idx="8">
                  <c:v>0.64000000000000212</c:v>
                </c:pt>
              </c:numCache>
            </c:numRef>
          </c:val>
        </c:ser>
        <c:dLbls>
          <c:showLegendKey val="0"/>
          <c:showVal val="1"/>
          <c:showCatName val="0"/>
          <c:showSerName val="0"/>
          <c:showPercent val="0"/>
          <c:showBubbleSize val="0"/>
        </c:dLbls>
        <c:gapWidth val="100"/>
        <c:axId val="172359680"/>
        <c:axId val="172361216"/>
      </c:barChart>
      <c:catAx>
        <c:axId val="172359680"/>
        <c:scaling>
          <c:orientation val="minMax"/>
        </c:scaling>
        <c:delete val="0"/>
        <c:axPos val="l"/>
        <c:numFmt formatCode="General" sourceLinked="1"/>
        <c:majorTickMark val="out"/>
        <c:minorTickMark val="none"/>
        <c:tickLblPos val="none"/>
        <c:txPr>
          <a:bodyPr/>
          <a:lstStyle/>
          <a:p>
            <a:pPr>
              <a:defRPr sz="1200"/>
            </a:pPr>
            <a:endParaRPr lang="en-US"/>
          </a:p>
        </c:txPr>
        <c:crossAx val="172361216"/>
        <c:crosses val="autoZero"/>
        <c:auto val="1"/>
        <c:lblAlgn val="ctr"/>
        <c:lblOffset val="100"/>
        <c:noMultiLvlLbl val="0"/>
      </c:catAx>
      <c:valAx>
        <c:axId val="172361216"/>
        <c:scaling>
          <c:orientation val="minMax"/>
          <c:max val="1"/>
          <c:min val="0"/>
        </c:scaling>
        <c:delete val="1"/>
        <c:axPos val="b"/>
        <c:numFmt formatCode="0%" sourceLinked="0"/>
        <c:majorTickMark val="out"/>
        <c:minorTickMark val="none"/>
        <c:tickLblPos val="none"/>
        <c:crossAx val="172359680"/>
        <c:crosses val="autoZero"/>
        <c:crossBetween val="between"/>
        <c:majorUnit val="0.05"/>
      </c:valAx>
      <c:spPr>
        <a:noFill/>
        <a:ln w="25399">
          <a:noFill/>
        </a:ln>
      </c:spPr>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D91E06-0D4D-486E-860A-38A8CCB15230}" type="datetimeFigureOut">
              <a:rPr lang="en-US" smtClean="0"/>
              <a:pPr/>
              <a:t>5/27/2015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1D1C28-DEDD-45F5-A5AF-54AB51CB0797}" type="slidenum">
              <a:rPr lang="en-US" smtClean="0"/>
              <a:pPr/>
              <a:t>‹#›</a:t>
            </a:fld>
            <a:endParaRPr lang="en-US"/>
          </a:p>
        </p:txBody>
      </p:sp>
    </p:spTree>
    <p:extLst>
      <p:ext uri="{BB962C8B-B14F-4D97-AF65-F5344CB8AC3E}">
        <p14:creationId xmlns:p14="http://schemas.microsoft.com/office/powerpoint/2010/main" val="3210927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5F1C2D-3F21-4257-ADEB-38DA65D88792}" type="datetimeFigureOut">
              <a:rPr lang="en-US" smtClean="0"/>
              <a:pPr/>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9F4A9F-C63A-464A-BA9B-676F98B22C2A}" type="slidenum">
              <a:rPr lang="en-US" smtClean="0"/>
              <a:pPr/>
              <a:t>‹#›</a:t>
            </a:fld>
            <a:endParaRPr lang="en-US"/>
          </a:p>
        </p:txBody>
      </p:sp>
    </p:spTree>
    <p:extLst>
      <p:ext uri="{BB962C8B-B14F-4D97-AF65-F5344CB8AC3E}">
        <p14:creationId xmlns:p14="http://schemas.microsoft.com/office/powerpoint/2010/main" val="20852608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686729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224728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9827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876837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11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75737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14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72829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62578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21919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note the increase in the percentage who don’t know – 22 – 36%</a:t>
            </a:r>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22</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46096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401153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96549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A52D1B-7444-4097-A3BF-16AD16B240F3}"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735532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577929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5779291"/>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63729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637291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54690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61634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054690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61634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9431734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921027624"/>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3313297808"/>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3681106040"/>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6372918"/>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637291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02836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no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noAutofit/>
          </a:bodyPr>
          <a:lstStyle>
            <a:lvl1pPr>
              <a:defRPr sz="1350"/>
            </a:lvl1pPr>
            <a:lvl2pPr>
              <a:defRPr sz="1200"/>
            </a:lvl2pPr>
            <a:lvl3pPr marL="707231" indent="-125909">
              <a:defRPr sz="1050"/>
            </a:lvl3pPr>
            <a:lvl4pPr>
              <a:defRPr sz="900"/>
            </a:lvl4pPr>
            <a:lvl5pPr>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566074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vert="horz" lIns="91440" tIns="45720" rIns="91440" bIns="45720" rtlCol="0" anchor="ctr">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609600" y="1066800"/>
            <a:ext cx="8229600" cy="4953000"/>
          </a:xfrm>
        </p:spPr>
        <p:txBody>
          <a:bodyPr>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737743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0" y="142875"/>
            <a:ext cx="8705304" cy="491916"/>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47104" y="1127676"/>
            <a:ext cx="8315325" cy="46878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19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Tree>
    <p:extLst>
      <p:ext uri="{BB962C8B-B14F-4D97-AF65-F5344CB8AC3E}">
        <p14:creationId xmlns:p14="http://schemas.microsoft.com/office/powerpoint/2010/main" val="327705545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noAutofit/>
          </a:bodyPr>
          <a:lstStyle>
            <a:lvl1pPr>
              <a:defRPr sz="2400" b="0">
                <a:solidFill>
                  <a:srgbClr val="00BEE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690991"/>
            <a:ext cx="7772400" cy="1752600"/>
          </a:xfrm>
        </p:spPr>
        <p:txBody>
          <a:bodyPr>
            <a:noAutofit/>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9097497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4953000"/>
          </a:xfrm>
        </p:spPr>
        <p:txBody>
          <a:bodyPr lIns="45720" rIns="45720">
            <a:noAutofit/>
          </a:bodyPr>
          <a:lstStyle>
            <a:lvl1pPr marL="169863" indent="-169863">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196769126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657606"/>
            <a:ext cx="7772400" cy="1362075"/>
          </a:xfrm>
        </p:spPr>
        <p:txBody>
          <a:bodyPr anchor="t">
            <a:noAutofit/>
          </a:bodyPr>
          <a:lstStyle>
            <a:lvl1pPr algn="l">
              <a:defRPr sz="1575" b="0"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133606"/>
            <a:ext cx="7772400" cy="1500187"/>
          </a:xfrm>
        </p:spPr>
        <p:txBody>
          <a:bodyPr anchor="b">
            <a:noAutofit/>
          </a:bodyPr>
          <a:lstStyle>
            <a:lvl1pPr marL="0" indent="0">
              <a:buNone/>
              <a:defRPr sz="2400" b="0">
                <a:solidFill>
                  <a:srgbClr val="00BEE6"/>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055746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52450"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66735" y="1493842"/>
            <a:ext cx="4038600" cy="4525963"/>
          </a:xfrm>
        </p:spPr>
        <p:txBody>
          <a:bodyPr>
            <a:noAutofit/>
          </a:bodyPr>
          <a:lstStyle>
            <a:lvl1pPr marL="195560" indent="-195560">
              <a:defRPr sz="1350">
                <a:solidFill>
                  <a:schemeClr val="tx1"/>
                </a:solidFill>
              </a:defRPr>
            </a:lvl1pPr>
            <a:lvl2pPr>
              <a:defRPr sz="1200">
                <a:solidFill>
                  <a:schemeClr val="tx1"/>
                </a:solidFill>
              </a:defRPr>
            </a:lvl2pPr>
            <a:lvl3pPr marL="642938" indent="-128588">
              <a:defRPr sz="1050">
                <a:solidFill>
                  <a:schemeClr val="tx1"/>
                </a:solidFill>
              </a:defRPr>
            </a:lvl3pPr>
            <a:lvl4pPr>
              <a:defRPr sz="900">
                <a:solidFill>
                  <a:schemeClr val="tx1"/>
                </a:solidFill>
              </a:defRPr>
            </a:lvl4pPr>
            <a:lvl5pPr>
              <a:defRPr sz="900">
                <a:solidFill>
                  <a:schemeClr val="tx1"/>
                </a:solidFill>
              </a:defRPr>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53151133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28600"/>
            <a:ext cx="8229600" cy="609600"/>
          </a:xfrm>
        </p:spPr>
        <p:txBody>
          <a:bodyPr>
            <a:noAutofit/>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52450" y="1535113"/>
            <a:ext cx="4040188"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552450" y="2174875"/>
            <a:ext cx="4040188"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73628" y="1535113"/>
            <a:ext cx="4041775" cy="639762"/>
          </a:xfrm>
        </p:spPr>
        <p:txBody>
          <a:bodyPr anchor="ctr">
            <a:noAutofit/>
          </a:bodyPr>
          <a:lstStyle>
            <a:lvl1pPr marL="0" indent="0">
              <a:buNone/>
              <a:defRPr sz="15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873628" y="2174875"/>
            <a:ext cx="4041775" cy="3951288"/>
          </a:xfrm>
        </p:spPr>
        <p:txBody>
          <a:bodyPr>
            <a:noAutofit/>
          </a:bodyPr>
          <a:lstStyle>
            <a:lvl1pPr marL="195560" indent="-195560">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32312764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6" name="Text Placeholder 5"/>
          <p:cNvSpPr>
            <a:spLocks noGrp="1"/>
          </p:cNvSpPr>
          <p:nvPr>
            <p:ph type="body" sz="quarter" idx="10" hasCustomPrompt="1"/>
          </p:nvPr>
        </p:nvSpPr>
        <p:spPr>
          <a:xfrm>
            <a:off x="676747" y="6205539"/>
            <a:ext cx="7125320" cy="390525"/>
          </a:xfrm>
        </p:spPr>
        <p:txBody>
          <a:bodyPr vert="horz" lIns="9144"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265655296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84141518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3008313" cy="1162050"/>
          </a:xfrm>
        </p:spPr>
        <p:txBody>
          <a:bodyPr anchor="b">
            <a:noAutofit/>
          </a:bodyPr>
          <a:lstStyle>
            <a:lvl1pPr algn="l">
              <a:defRPr sz="2100" b="0"/>
            </a:lvl1pPr>
          </a:lstStyle>
          <a:p>
            <a:r>
              <a:rPr lang="en-US" smtClean="0"/>
              <a:t>Click to edit Master title style</a:t>
            </a:r>
            <a:endParaRPr lang="en-US" dirty="0"/>
          </a:p>
        </p:txBody>
      </p:sp>
      <p:sp>
        <p:nvSpPr>
          <p:cNvPr id="3" name="Content Placeholder 2"/>
          <p:cNvSpPr>
            <a:spLocks noGrp="1"/>
          </p:cNvSpPr>
          <p:nvPr>
            <p:ph idx="1"/>
          </p:nvPr>
        </p:nvSpPr>
        <p:spPr>
          <a:xfrm>
            <a:off x="3727450" y="273056"/>
            <a:ext cx="5111750" cy="5853113"/>
          </a:xfrm>
        </p:spPr>
        <p:txBody>
          <a:bodyPr>
            <a:noAutofit/>
          </a:bodyPr>
          <a:lstStyle>
            <a:lvl1pPr marL="195560" indent="-195560">
              <a:defRPr sz="1350"/>
            </a:lvl1pPr>
            <a:lvl2pPr>
              <a:defRPr sz="1200"/>
            </a:lvl2pPr>
            <a:lvl3pPr marL="642938" indent="-128588">
              <a:defRPr sz="1050"/>
            </a:lvl3pPr>
            <a:lvl4pPr>
              <a:defRPr sz="900"/>
            </a:lvl4pPr>
            <a:lvl5pPr>
              <a:defRPr sz="900"/>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3008313" cy="4691063"/>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Text Placeholder 5"/>
          <p:cNvSpPr>
            <a:spLocks noGrp="1"/>
          </p:cNvSpPr>
          <p:nvPr>
            <p:ph type="body" sz="quarter" idx="10" hasCustomPrompt="1"/>
          </p:nvPr>
        </p:nvSpPr>
        <p:spPr>
          <a:xfrm>
            <a:off x="676747" y="6205539"/>
            <a:ext cx="7125320" cy="390525"/>
          </a:xfrm>
        </p:spPr>
        <p:txBody>
          <a:bodyPr vert="horz" lIns="45720" tIns="45720" rIns="45720" bIns="45720" rtlCol="0" anchor="b" anchorCtr="0">
            <a:noAutofit/>
          </a:bodyPr>
          <a:lstStyle>
            <a:lvl1pPr marL="0" indent="0">
              <a:lnSpc>
                <a:spcPct val="80000"/>
              </a:lnSpc>
              <a:buFontTx/>
              <a:buNone/>
              <a:defRPr lang="en-US" sz="750" b="0" i="1" smtClean="0">
                <a:solidFill>
                  <a:schemeClr val="bg1">
                    <a:lumMod val="50000"/>
                  </a:schemeClr>
                </a:solidFill>
                <a:ea typeface="+mj-ea"/>
              </a:defRPr>
            </a:lvl1pPr>
            <a:lvl2pPr>
              <a:defRPr lang="en-US" sz="1350" smtClean="0">
                <a:solidFill>
                  <a:schemeClr val="tx1"/>
                </a:solidFill>
                <a:latin typeface="+mn-lt"/>
                <a:cs typeface="+mn-cs"/>
              </a:defRPr>
            </a:lvl2pPr>
            <a:lvl3pPr>
              <a:defRPr lang="en-US" sz="1350" smtClean="0">
                <a:solidFill>
                  <a:schemeClr val="tx1"/>
                </a:solidFill>
                <a:latin typeface="+mn-lt"/>
                <a:cs typeface="+mn-cs"/>
              </a:defRPr>
            </a:lvl3pPr>
            <a:lvl4pPr>
              <a:defRPr lang="en-US" sz="1350" smtClean="0">
                <a:solidFill>
                  <a:schemeClr val="tx1"/>
                </a:solidFill>
                <a:latin typeface="+mn-lt"/>
                <a:cs typeface="+mn-cs"/>
              </a:defRPr>
            </a:lvl4pPr>
            <a:lvl5pPr>
              <a:defRPr lang="en-US" sz="1350">
                <a:solidFill>
                  <a:schemeClr val="tx1"/>
                </a:solidFill>
                <a:latin typeface="+mn-lt"/>
                <a:cs typeface="+mn-cs"/>
              </a:defRPr>
            </a:lvl5pPr>
          </a:lstStyle>
          <a:p>
            <a:pPr lvl="0">
              <a:spcBef>
                <a:spcPct val="0"/>
              </a:spcBef>
            </a:pPr>
            <a:r>
              <a:rPr lang="en-US" dirty="0" smtClean="0"/>
              <a:t>Click to edit footnote</a:t>
            </a:r>
          </a:p>
        </p:txBody>
      </p:sp>
    </p:spTree>
    <p:extLst>
      <p:ext uri="{BB962C8B-B14F-4D97-AF65-F5344CB8AC3E}">
        <p14:creationId xmlns:p14="http://schemas.microsoft.com/office/powerpoint/2010/main" val="419381809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Autofit/>
          </a:bodyPr>
          <a:lstStyle>
            <a:lvl1pPr algn="l">
              <a:defRPr sz="21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Autofit/>
          </a:bodyPr>
          <a:lstStyle>
            <a:lvl1pPr marL="0" indent="0">
              <a:buNone/>
              <a:defRPr sz="13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Tree>
    <p:extLst>
      <p:ext uri="{BB962C8B-B14F-4D97-AF65-F5344CB8AC3E}">
        <p14:creationId xmlns:p14="http://schemas.microsoft.com/office/powerpoint/2010/main" val="36626753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image" Target="../media/image1.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theme" Target="../theme/theme10.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6" Type="http://schemas.openxmlformats.org/officeDocument/2006/relationships/image" Target="../media/image1.png"/><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theme" Target="../theme/theme11.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image" Target="../media/image1.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2.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6" Type="http://schemas.openxmlformats.org/officeDocument/2006/relationships/image" Target="../media/image1.pn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3.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6" Type="http://schemas.openxmlformats.org/officeDocument/2006/relationships/image" Target="../media/image1.png"/><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4.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5.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6.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17.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theme" Target="../theme/theme18.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image" Target="../media/image1.png"/><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theme" Target="../theme/theme7.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6" Type="http://schemas.openxmlformats.org/officeDocument/2006/relationships/image" Target="../media/image1.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theme" Target="../theme/theme8.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05" r:id="rId12"/>
    <p:sldLayoutId id="2147483806" r:id="rId13"/>
    <p:sldLayoutId id="2147483807" r:id="rId14"/>
    <p:sldLayoutId id="2147483808" r:id="rId15"/>
    <p:sldLayoutId id="2147483809" r:id="rId16"/>
    <p:sldLayoutId id="2147484031" r:id="rId17"/>
    <p:sldLayoutId id="2147484032" r:id="rId18"/>
    <p:sldLayoutId id="2147484033" r:id="rId19"/>
    <p:sldLayoutId id="2147484034" r:id="rId20"/>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2450" y="2286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52450" y="10668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880278" y="6187923"/>
            <a:ext cx="933450" cy="496772"/>
          </a:xfrm>
          <a:prstGeom prst="rect">
            <a:avLst/>
          </a:prstGeom>
        </p:spPr>
      </p:pic>
      <p:sp>
        <p:nvSpPr>
          <p:cNvPr id="10" name="Slide Number Placeholder 5"/>
          <p:cNvSpPr txBox="1">
            <a:spLocks/>
          </p:cNvSpPr>
          <p:nvPr/>
        </p:nvSpPr>
        <p:spPr>
          <a:xfrm>
            <a:off x="-2140" y="6401108"/>
            <a:ext cx="367300" cy="365125"/>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450F708-DBF9-456F-95FE-39E1B223AA08}" type="slidenum">
              <a:rPr lang="en-US" sz="563" smtClean="0"/>
              <a:pPr algn="ctr"/>
              <a:t>‹#›</a:t>
            </a:fld>
            <a:endParaRPr lang="en-US" sz="563" dirty="0"/>
          </a:p>
        </p:txBody>
      </p:sp>
      <p:sp>
        <p:nvSpPr>
          <p:cNvPr id="11" name="Slide Number Placeholder 5"/>
          <p:cNvSpPr txBox="1">
            <a:spLocks/>
          </p:cNvSpPr>
          <p:nvPr/>
        </p:nvSpPr>
        <p:spPr>
          <a:xfrm>
            <a:off x="484741" y="6573423"/>
            <a:ext cx="2351594" cy="182880"/>
          </a:xfrm>
          <a:prstGeom prst="rect">
            <a:avLst/>
          </a:prstGeom>
        </p:spPr>
        <p:txBody>
          <a:bodyPr vert="horz" lIns="0" tIns="25718" rIns="0" bIns="25718" rtlCol="0" anchor="ctr"/>
          <a:lstStyle>
            <a:defPPr>
              <a:defRPr lang="en-US"/>
            </a:defPPr>
            <a:lvl1pPr marL="0" algn="r" defTabSz="914400" rtl="0" eaLnBrk="1" latinLnBrk="0" hangingPunct="1">
              <a:defRPr sz="1100" kern="1200">
                <a:solidFill>
                  <a:srgbClr val="00206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450" dirty="0" smtClean="0">
                <a:solidFill>
                  <a:srgbClr val="898989"/>
                </a:solidFill>
              </a:rPr>
              <a:t>2014 ORC International Proprietary &amp; Confidential</a:t>
            </a:r>
            <a:endParaRPr lang="en-US" sz="450" dirty="0">
              <a:solidFill>
                <a:srgbClr val="898989"/>
              </a:solidFill>
            </a:endParaRPr>
          </a:p>
        </p:txBody>
      </p:sp>
    </p:spTree>
    <p:extLst>
      <p:ext uri="{BB962C8B-B14F-4D97-AF65-F5344CB8AC3E}">
        <p14:creationId xmlns:p14="http://schemas.microsoft.com/office/powerpoint/2010/main" val="327485935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iming>
    <p:tnLst>
      <p:par>
        <p:cTn id="1" dur="indefinite" restart="never" nodeType="tmRoot"/>
      </p:par>
    </p:tnLst>
  </p:timing>
  <p:hf sldNum="0" hdr="0" dt="0"/>
  <p:txStyles>
    <p:titleStyle>
      <a:lvl1pPr algn="l" defTabSz="514350" rtl="0" eaLnBrk="1" latinLnBrk="0" hangingPunct="1">
        <a:spcBef>
          <a:spcPct val="0"/>
        </a:spcBef>
        <a:buNone/>
        <a:defRPr sz="2200" b="0" kern="1200">
          <a:solidFill>
            <a:srgbClr val="00BEE6"/>
          </a:solidFill>
          <a:latin typeface="Arial" panose="020B0604020202020204" pitchFamily="34" charset="0"/>
          <a:ea typeface="+mj-ea"/>
          <a:cs typeface="Arial" panose="020B0604020202020204" pitchFamily="34" charset="0"/>
        </a:defRPr>
      </a:lvl1pPr>
    </p:titleStyle>
    <p:bodyStyle>
      <a:lvl1pPr marL="175022" indent="-175022"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707231" indent="-192881"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anklintempleton.com/share/img/blog/ben.png"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9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9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9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90.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01.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9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90.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12.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4.xml"/></Relationships>
</file>

<file path=ppt/slides/_rels/slide2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48.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7.xml"/><Relationship Id="rId1" Type="http://schemas.openxmlformats.org/officeDocument/2006/relationships/slideLayout" Target="../slideLayouts/slideLayout162.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162.xml"/><Relationship Id="rId4" Type="http://schemas.openxmlformats.org/officeDocument/2006/relationships/chart" Target="../charts/chart24.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0.xml"/><Relationship Id="rId1" Type="http://schemas.openxmlformats.org/officeDocument/2006/relationships/slideLayout" Target="../slideLayouts/slideLayout162.xml"/><Relationship Id="rId4" Type="http://schemas.openxmlformats.org/officeDocument/2006/relationships/chart" Target="../charts/char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1.xml"/><Relationship Id="rId1" Type="http://schemas.openxmlformats.org/officeDocument/2006/relationships/slideLayout" Target="../slideLayouts/slideLayout176.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1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tretch>
            <a:fillRect/>
          </a:stretch>
        </p:blipFill>
        <p:spPr>
          <a:xfrm>
            <a:off x="2202" y="0"/>
            <a:ext cx="9163082" cy="3048264"/>
          </a:xfrm>
          <a:prstGeom prst="rect">
            <a:avLst/>
          </a:prstGeom>
        </p:spPr>
      </p:pic>
      <p:pic>
        <p:nvPicPr>
          <p:cNvPr id="4" name="Picture 2" descr="See full size image">
            <a:hlinkClick r:id="rId3"/>
          </p:cNvPr>
          <p:cNvPicPr>
            <a:picLocks noChangeAspect="1" noChangeArrowheads="1"/>
          </p:cNvPicPr>
          <p:nvPr/>
        </p:nvPicPr>
        <p:blipFill>
          <a:blip r:embed="rId4" cstate="print"/>
          <a:srcRect/>
          <a:stretch>
            <a:fillRect/>
          </a:stretch>
        </p:blipFill>
        <p:spPr bwMode="auto">
          <a:xfrm>
            <a:off x="6248400" y="6019800"/>
            <a:ext cx="1390650" cy="695325"/>
          </a:xfrm>
          <a:prstGeom prst="rect">
            <a:avLst/>
          </a:prstGeom>
          <a:noFill/>
          <a:ln w="9525">
            <a:noFill/>
            <a:miter lim="800000"/>
            <a:headEnd/>
            <a:tailEnd/>
          </a:ln>
        </p:spPr>
      </p:pic>
      <p:sp>
        <p:nvSpPr>
          <p:cNvPr id="6" name="Title 1"/>
          <p:cNvSpPr txBox="1">
            <a:spLocks/>
          </p:cNvSpPr>
          <p:nvPr/>
        </p:nvSpPr>
        <p:spPr>
          <a:xfrm>
            <a:off x="304800" y="3429000"/>
            <a:ext cx="6183728" cy="1253083"/>
          </a:xfrm>
          <a:prstGeom prst="rect">
            <a:avLst/>
          </a:prstGeom>
        </p:spPr>
        <p:txBody>
          <a:bodyPr vert="horz" lIns="91440" tIns="45720" rIns="91440" bIns="45720" rtlCol="0" anchor="ctr">
            <a:normAutofit/>
          </a:bodyPr>
          <a:lstStyle>
            <a:lvl1pPr algn="l" defTabSz="685800" rtl="0" eaLnBrk="1" latinLnBrk="0" hangingPunct="1">
              <a:spcBef>
                <a:spcPct val="0"/>
              </a:spcBef>
              <a:buNone/>
              <a:defRPr lang="en-US" sz="2400" b="0" kern="1200" dirty="0">
                <a:solidFill>
                  <a:srgbClr val="00BEE6"/>
                </a:solidFill>
                <a:latin typeface="Arial" panose="020B0604020202020204" pitchFamily="34" charset="0"/>
                <a:ea typeface="+mj-ea"/>
                <a:cs typeface="Arial" panose="020B0604020202020204" pitchFamily="34" charset="0"/>
              </a:defRPr>
            </a:lvl1pPr>
          </a:lstStyle>
          <a:p>
            <a:r>
              <a:rPr lang="en-US" sz="2800" dirty="0" smtClean="0">
                <a:solidFill>
                  <a:schemeClr val="accent1"/>
                </a:solidFill>
              </a:rPr>
              <a:t>2015 </a:t>
            </a:r>
            <a:r>
              <a:rPr lang="en-US" sz="2800" dirty="0">
                <a:solidFill>
                  <a:schemeClr val="accent1"/>
                </a:solidFill>
              </a:rPr>
              <a:t>Global Investor Sentiment Study</a:t>
            </a:r>
            <a:r>
              <a:rPr lang="en-US" sz="3200" dirty="0">
                <a:solidFill>
                  <a:schemeClr val="accent1"/>
                </a:solidFill>
              </a:rPr>
              <a:t/>
            </a:r>
            <a:br>
              <a:rPr lang="en-US" sz="3200" dirty="0">
                <a:solidFill>
                  <a:schemeClr val="accent1"/>
                </a:solidFill>
              </a:rPr>
            </a:br>
            <a:r>
              <a:rPr lang="en-US" sz="2000" dirty="0" smtClean="0">
                <a:solidFill>
                  <a:schemeClr val="accent1"/>
                </a:solidFill>
              </a:rPr>
              <a:t>South Africa Results</a:t>
            </a:r>
            <a:endParaRPr lang="en-US" sz="1800" b="1" dirty="0">
              <a:solidFill>
                <a:schemeClr val="accent1"/>
              </a:solidFill>
              <a:latin typeface="+mn-lt"/>
              <a:ea typeface="+mn-ea"/>
            </a:endParaRPr>
          </a:p>
        </p:txBody>
      </p:sp>
      <p:sp>
        <p:nvSpPr>
          <p:cNvPr id="7" name="Subtitle 2"/>
          <p:cNvSpPr txBox="1">
            <a:spLocks/>
          </p:cNvSpPr>
          <p:nvPr/>
        </p:nvSpPr>
        <p:spPr>
          <a:xfrm>
            <a:off x="304800" y="4681350"/>
            <a:ext cx="4114800" cy="381469"/>
          </a:xfrm>
          <a:prstGeom prst="rect">
            <a:avLst/>
          </a:prstGeom>
        </p:spPr>
        <p:txBody>
          <a:bodyPr vert="horz" lIns="91440" tIns="45720" rIns="91440" bIns="45720" rtlCol="0">
            <a:noAutofit/>
          </a:bodyPr>
          <a:lstStyle>
            <a:lvl1pPr marL="228600" indent="-228600" algn="l" defTabSz="685800" rtl="0" eaLnBrk="1" latinLnBrk="0" hangingPunct="1">
              <a:spcBef>
                <a:spcPct val="20000"/>
              </a:spcBef>
              <a:buClr>
                <a:srgbClr val="2DAFD7"/>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rgbClr val="2DAFD7"/>
              </a:buClr>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rgbClr val="2DAFD7"/>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1400" dirty="0" smtClean="0">
                <a:solidFill>
                  <a:schemeClr val="accent1"/>
                </a:solidFill>
                <a:latin typeface="+mn-lt"/>
              </a:rPr>
              <a:t>Final Report</a:t>
            </a:r>
          </a:p>
          <a:p>
            <a:pPr marL="0" indent="0">
              <a:buNone/>
            </a:pPr>
            <a:r>
              <a:rPr lang="en-US" sz="1400" dirty="0" smtClean="0">
                <a:solidFill>
                  <a:schemeClr val="accent1"/>
                </a:solidFill>
                <a:latin typeface="+mn-lt"/>
              </a:rPr>
              <a:t/>
            </a:r>
            <a:br>
              <a:rPr lang="en-US" sz="1400" dirty="0" smtClean="0">
                <a:solidFill>
                  <a:schemeClr val="accent1"/>
                </a:solidFill>
                <a:latin typeface="+mn-lt"/>
              </a:rPr>
            </a:br>
            <a:r>
              <a:rPr lang="en-US" sz="1400" dirty="0" smtClean="0">
                <a:solidFill>
                  <a:schemeClr val="accent1"/>
                </a:solidFill>
                <a:latin typeface="+mn-lt"/>
              </a:rPr>
              <a:t>2015</a:t>
            </a:r>
            <a:endParaRPr lang="en-US" sz="14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9360"/>
            <a:ext cx="9144000" cy="148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560" rtlCol="0" anchor="ctr"/>
          <a:lstStyle/>
          <a:p>
            <a:r>
              <a:rPr lang="en-US" sz="3600" dirty="0" smtClean="0"/>
              <a:t>Detailed Findings</a:t>
            </a:r>
            <a:endParaRPr lang="en-US" sz="36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313" t="26146" r="11147" b="440"/>
          <a:stretch/>
        </p:blipFill>
        <p:spPr>
          <a:xfrm>
            <a:off x="0" y="2509520"/>
            <a:ext cx="1971040" cy="1473200"/>
          </a:xfrm>
          <a:prstGeom prst="rect">
            <a:avLst/>
          </a:prstGeom>
        </p:spPr>
      </p:pic>
    </p:spTree>
    <p:extLst>
      <p:ext uri="{BB962C8B-B14F-4D97-AF65-F5344CB8AC3E}">
        <p14:creationId xmlns:p14="http://schemas.microsoft.com/office/powerpoint/2010/main" val="99548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r>
              <a:rPr lang="en-US" dirty="0"/>
              <a:t>Stock Market Performance – Last Year and This Year</a:t>
            </a:r>
          </a:p>
        </p:txBody>
      </p:sp>
      <p:sp>
        <p:nvSpPr>
          <p:cNvPr id="16" name="Text Placeholder 15"/>
          <p:cNvSpPr>
            <a:spLocks noGrp="1"/>
          </p:cNvSpPr>
          <p:nvPr>
            <p:ph type="body" sz="quarter" idx="10"/>
          </p:nvPr>
        </p:nvSpPr>
        <p:spPr/>
        <p:txBody>
          <a:bodyPr/>
          <a:lstStyle/>
          <a:p>
            <a:pPr>
              <a:spcBef>
                <a:spcPts val="0"/>
              </a:spcBef>
            </a:pPr>
            <a:r>
              <a:rPr lang="en-US" dirty="0"/>
              <a:t>Q1:  How do you believe the stock market in </a:t>
            </a:r>
            <a:r>
              <a:rPr lang="en-US" dirty="0" smtClean="0"/>
              <a:t>South Africa </a:t>
            </a:r>
            <a:r>
              <a:rPr lang="en-US" dirty="0"/>
              <a:t>performed in 2014 and how do you expect the stock market in South </a:t>
            </a:r>
            <a:r>
              <a:rPr lang="en-US" dirty="0" smtClean="0"/>
              <a:t>Africa to </a:t>
            </a:r>
            <a:r>
              <a:rPr lang="en-US" dirty="0"/>
              <a:t>perform in 2015?  </a:t>
            </a:r>
          </a:p>
          <a:p>
            <a:pPr>
              <a:spcBef>
                <a:spcPts val="0"/>
              </a:spcBef>
            </a:pPr>
            <a:r>
              <a:rPr lang="en-US" dirty="0"/>
              <a:t>(Select one answer for each)</a:t>
            </a:r>
          </a:p>
          <a:p>
            <a:pPr>
              <a:spcBef>
                <a:spcPts val="0"/>
              </a:spcBef>
            </a:pPr>
            <a:r>
              <a:rPr lang="en-US" dirty="0"/>
              <a:t>Bases: Total (</a:t>
            </a:r>
            <a:r>
              <a:rPr lang="en-US" dirty="0" smtClean="0"/>
              <a:t>n= 517 and n=501)</a:t>
            </a:r>
            <a:endParaRPr lang="en-US" dirty="0"/>
          </a:p>
          <a:p>
            <a:pPr>
              <a:spcBef>
                <a:spcPts val="0"/>
              </a:spcBef>
            </a:pPr>
            <a:r>
              <a:rPr lang="en-US" dirty="0"/>
              <a:t>Significant differences at the 95% confidence level between </a:t>
            </a:r>
            <a:r>
              <a:rPr lang="en-US" dirty="0" smtClean="0"/>
              <a:t>2014 </a:t>
            </a:r>
            <a:r>
              <a:rPr lang="en-US" dirty="0"/>
              <a:t>and </a:t>
            </a:r>
            <a:r>
              <a:rPr lang="en-US" dirty="0" smtClean="0"/>
              <a:t>2015 </a:t>
            </a:r>
            <a:r>
              <a:rPr lang="en-US" dirty="0"/>
              <a:t>are indicated by up and down </a:t>
            </a:r>
            <a:r>
              <a:rPr lang="en-US" dirty="0" smtClean="0"/>
              <a:t>arrows</a:t>
            </a:r>
            <a:endParaRPr lang="en-US" dirty="0"/>
          </a:p>
        </p:txBody>
      </p:sp>
      <p:graphicFrame>
        <p:nvGraphicFramePr>
          <p:cNvPr id="10" name="Object 7"/>
          <p:cNvGraphicFramePr>
            <a:graphicFrameLocks noChangeAspect="1"/>
          </p:cNvGraphicFramePr>
          <p:nvPr>
            <p:extLst>
              <p:ext uri="{D42A27DB-BD31-4B8C-83A1-F6EECF244321}">
                <p14:modId xmlns:p14="http://schemas.microsoft.com/office/powerpoint/2010/main" val="1558470876"/>
              </p:ext>
            </p:extLst>
          </p:nvPr>
        </p:nvGraphicFramePr>
        <p:xfrm>
          <a:off x="888627" y="2438400"/>
          <a:ext cx="7862047"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981540761"/>
              </p:ext>
            </p:extLst>
          </p:nvPr>
        </p:nvGraphicFramePr>
        <p:xfrm>
          <a:off x="152400" y="2066925"/>
          <a:ext cx="8382000" cy="365760"/>
        </p:xfrm>
        <a:graphic>
          <a:graphicData uri="http://schemas.openxmlformats.org/drawingml/2006/table">
            <a:tbl>
              <a:tblPr firstRow="1" bandRow="1">
                <a:tableStyleId>{5C22544A-7EE6-4342-B048-85BDC9FD1C3A}</a:tableStyleId>
              </a:tblPr>
              <a:tblGrid>
                <a:gridCol w="1057835"/>
                <a:gridCol w="1464833"/>
                <a:gridCol w="1464833"/>
                <a:gridCol w="1464833"/>
                <a:gridCol w="1464833"/>
                <a:gridCol w="1464833"/>
              </a:tblGrid>
              <a:tr h="182880">
                <a:tc>
                  <a:txBody>
                    <a:bodyPr/>
                    <a:lstStyle/>
                    <a:p>
                      <a:pPr marL="0" marR="0" indent="0" algn="r" defTabSz="914400" rtl="0" eaLnBrk="1" fontAlgn="auto" latinLnBrk="0" hangingPunct="1">
                        <a:lnSpc>
                          <a:spcPct val="85000"/>
                        </a:lnSpc>
                        <a:spcBef>
                          <a:spcPts val="0"/>
                        </a:spcBef>
                        <a:spcAft>
                          <a:spcPts val="0"/>
                        </a:spcAft>
                        <a:buClrTx/>
                        <a:buSzTx/>
                        <a:buFontTx/>
                        <a:buNone/>
                        <a:tabLst/>
                        <a:defRPr/>
                      </a:pPr>
                      <a:r>
                        <a:rPr lang="en-US" sz="1200" b="1" i="1" dirty="0">
                          <a:solidFill>
                            <a:schemeClr val="tx1"/>
                          </a:solidFill>
                        </a:rPr>
                        <a:t>Up (Net) </a:t>
                      </a:r>
                    </a:p>
                  </a:txBody>
                  <a:tcPr marL="9144" marR="9144" marT="9144" marB="91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5000"/>
                        </a:lnSpc>
                      </a:pPr>
                      <a:endParaRPr lang="en-US" sz="1200" b="1" i="1" dirty="0">
                        <a:solidFill>
                          <a:schemeClr val="tx1"/>
                        </a:solidFill>
                      </a:endParaRPr>
                    </a:p>
                  </a:txBody>
                  <a:tcPr marL="9144" marR="9144" marT="9144" marB="9144"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62%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53</a:t>
                      </a:r>
                      <a:r>
                        <a:rPr lang="en-US" sz="1200" b="1" i="1" kern="1200" dirty="0" smtClean="0">
                          <a:solidFill>
                            <a:schemeClr val="tx1"/>
                          </a:solidFill>
                          <a:latin typeface="+mn-lt"/>
                          <a:ea typeface="+mn-ea"/>
                          <a:cs typeface="+mn-cs"/>
                        </a:rPr>
                        <a:t>%</a:t>
                      </a:r>
                      <a:r>
                        <a:rPr lang="en-US" sz="1200" b="1" dirty="0" smtClean="0">
                          <a:solidFill>
                            <a:srgbClr val="CF4936"/>
                          </a:solidFill>
                          <a:cs typeface="Arial" panose="020B0604020202020204" pitchFamily="34" charset="0"/>
                          <a:sym typeface="Wingdings" panose="05000000000000000000" pitchFamily="2" charset="2"/>
                        </a:rPr>
                        <a:t></a:t>
                      </a:r>
                      <a:endParaRPr lang="en-US" sz="1200" b="1" i="1" kern="1200" dirty="0">
                        <a:solidFill>
                          <a:schemeClr val="tx1"/>
                        </a:solidFill>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82880">
                <a:tc>
                  <a:txBody>
                    <a:bodyPr/>
                    <a:lstStyle/>
                    <a:p>
                      <a:pPr algn="r">
                        <a:lnSpc>
                          <a:spcPct val="85000"/>
                        </a:lnSpc>
                      </a:pPr>
                      <a:r>
                        <a:rPr lang="en-US" sz="1200" b="1" i="1" dirty="0">
                          <a:solidFill>
                            <a:schemeClr val="tx1"/>
                          </a:solidFill>
                          <a:latin typeface="+mn-lt"/>
                        </a:rPr>
                        <a:t>Down (Net) </a:t>
                      </a:r>
                      <a:endParaRPr lang="en-US" sz="1200" b="1" i="1" dirty="0">
                        <a:solidFill>
                          <a:schemeClr val="tx1"/>
                        </a:solidFill>
                      </a:endParaRPr>
                    </a:p>
                  </a:txBody>
                  <a:tcPr marL="9144" marR="9144" marT="9144" marB="914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24%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22%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85000"/>
                        </a:lnSpc>
                      </a:pPr>
                      <a:endParaRPr lang="en-US" sz="1200" b="1" i="1" dirty="0">
                        <a:solidFill>
                          <a:schemeClr val="tx1"/>
                        </a:solidFill>
                      </a:endParaRPr>
                    </a:p>
                  </a:txBody>
                  <a:tcPr marL="9144" marR="9144" marT="9144" marB="9144"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20%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ctr" defTabSz="514350" rtl="0" eaLnBrk="1" fontAlgn="b" latinLnBrk="0" hangingPunct="1">
                        <a:lnSpc>
                          <a:spcPct val="85000"/>
                        </a:lnSpc>
                      </a:pPr>
                      <a:r>
                        <a:rPr lang="en-US" sz="1200" b="1" i="1" kern="1200" dirty="0">
                          <a:solidFill>
                            <a:schemeClr val="tx1"/>
                          </a:solidFill>
                          <a:latin typeface="+mn-lt"/>
                          <a:ea typeface="+mn-ea"/>
                          <a:cs typeface="+mn-cs"/>
                        </a:rPr>
                        <a:t>24</a:t>
                      </a:r>
                      <a:r>
                        <a:rPr lang="en-US" sz="1200" b="1" i="1" kern="1200" dirty="0" smtClean="0">
                          <a:solidFill>
                            <a:schemeClr val="tx1"/>
                          </a:solidFill>
                          <a:latin typeface="+mn-lt"/>
                          <a:ea typeface="+mn-ea"/>
                          <a:cs typeface="+mn-cs"/>
                        </a:rPr>
                        <a:t>%</a:t>
                      </a:r>
                      <a:endParaRPr lang="en-US" sz="1200" b="1" i="1" kern="1200" dirty="0">
                        <a:solidFill>
                          <a:schemeClr val="tx1"/>
                        </a:solidFill>
                        <a:latin typeface="+mn-lt"/>
                        <a:ea typeface="+mn-ea"/>
                        <a:cs typeface="+mn-cs"/>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17" name="Table 16"/>
          <p:cNvGraphicFramePr>
            <a:graphicFrameLocks noGrp="1"/>
          </p:cNvGraphicFramePr>
          <p:nvPr/>
        </p:nvGraphicFramePr>
        <p:xfrm>
          <a:off x="1527810" y="5599557"/>
          <a:ext cx="6583680" cy="201168"/>
        </p:xfrm>
        <a:graphic>
          <a:graphicData uri="http://schemas.openxmlformats.org/drawingml/2006/table">
            <a:tbl>
              <a:tblPr firstRow="1" bandRow="1">
                <a:tableStyleId>{2D5ABB26-0587-4C30-8999-92F81FD0307C}</a:tableStyleId>
              </a:tblPr>
              <a:tblGrid>
                <a:gridCol w="182880"/>
                <a:gridCol w="1371600"/>
                <a:gridCol w="182880"/>
                <a:gridCol w="1097280"/>
                <a:gridCol w="182880"/>
                <a:gridCol w="1097280"/>
                <a:gridCol w="182880"/>
                <a:gridCol w="914400"/>
                <a:gridCol w="182880"/>
                <a:gridCol w="1188720"/>
              </a:tblGrid>
              <a:tr h="158005">
                <a:tc>
                  <a:txBody>
                    <a:bodyPr/>
                    <a:lstStyle/>
                    <a:p>
                      <a:pPr algn="ctr"/>
                      <a:r>
                        <a:rPr lang="en-US" sz="1200" dirty="0">
                          <a:solidFill>
                            <a:srgbClr val="3E4782"/>
                          </a:solidFill>
                          <a:latin typeface="+mn-lt"/>
                          <a:cs typeface="Arial"/>
                          <a:sym typeface="Wingdings"/>
                        </a:rPr>
                        <a:t></a:t>
                      </a:r>
                      <a:endParaRPr lang="en-US" sz="1200" dirty="0">
                        <a:solidFill>
                          <a:srgbClr val="3E4782"/>
                        </a:solidFill>
                        <a:latin typeface="+mn-lt"/>
                      </a:endParaRPr>
                    </a:p>
                  </a:txBody>
                  <a:tcPr marL="9144" marR="9144" marT="9144" marB="9144" anchor="ctr"/>
                </a:tc>
                <a:tc>
                  <a:txBody>
                    <a:bodyPr/>
                    <a:lstStyle/>
                    <a:p>
                      <a:r>
                        <a:rPr lang="en-US" sz="1200" dirty="0">
                          <a:latin typeface="+mn-lt"/>
                        </a:rPr>
                        <a:t>Down Significantly</a:t>
                      </a:r>
                    </a:p>
                  </a:txBody>
                  <a:tcPr marL="9144" marR="9144" marT="9144" marB="9144" anchor="ctr"/>
                </a:tc>
                <a:tc>
                  <a:txBody>
                    <a:bodyPr/>
                    <a:lstStyle/>
                    <a:p>
                      <a:pPr algn="ctr"/>
                      <a:r>
                        <a:rPr lang="en-US" sz="1200" kern="1200" dirty="0">
                          <a:solidFill>
                            <a:srgbClr val="5367AD"/>
                          </a:solidFill>
                          <a:latin typeface="+mn-lt"/>
                          <a:ea typeface="+mn-ea"/>
                          <a:cs typeface="Arial"/>
                          <a:sym typeface="Wingdings"/>
                        </a:rPr>
                        <a:t></a:t>
                      </a:r>
                      <a:endParaRPr lang="en-US" sz="1200" dirty="0">
                        <a:solidFill>
                          <a:srgbClr val="5367AD"/>
                        </a:solidFill>
                        <a:latin typeface="+mn-lt"/>
                      </a:endParaRPr>
                    </a:p>
                  </a:txBody>
                  <a:tcPr marL="9144" marR="9144" marT="9144" marB="9144" anchor="ctr"/>
                </a:tc>
                <a:tc>
                  <a:txBody>
                    <a:bodyPr/>
                    <a:lstStyle/>
                    <a:p>
                      <a:r>
                        <a:rPr lang="en-US" sz="1200" dirty="0">
                          <a:latin typeface="+mn-lt"/>
                        </a:rPr>
                        <a:t>Down Slightly</a:t>
                      </a:r>
                    </a:p>
                  </a:txBody>
                  <a:tcPr marL="9144" marR="9144" marT="9144" marB="9144" anchor="ctr"/>
                </a:tc>
                <a:tc>
                  <a:txBody>
                    <a:bodyPr/>
                    <a:lstStyle/>
                    <a:p>
                      <a:pPr algn="ctr"/>
                      <a:r>
                        <a:rPr lang="en-US" sz="1200" kern="1200" dirty="0">
                          <a:solidFill>
                            <a:srgbClr val="A6A6A6"/>
                          </a:solidFill>
                          <a:latin typeface="+mn-lt"/>
                          <a:ea typeface="+mn-ea"/>
                          <a:cs typeface="Arial"/>
                          <a:sym typeface="Wingdings"/>
                        </a:rPr>
                        <a:t></a:t>
                      </a:r>
                      <a:endParaRPr lang="en-US" sz="1200" dirty="0">
                        <a:solidFill>
                          <a:srgbClr val="A6A6A6"/>
                        </a:solidFill>
                        <a:latin typeface="+mn-lt"/>
                      </a:endParaRPr>
                    </a:p>
                  </a:txBody>
                  <a:tcPr marL="9144" marR="9144" marT="9144" marB="9144" anchor="ctr"/>
                </a:tc>
                <a:tc>
                  <a:txBody>
                    <a:bodyPr/>
                    <a:lstStyle/>
                    <a:p>
                      <a:r>
                        <a:rPr lang="en-US" sz="1200" dirty="0">
                          <a:latin typeface="+mn-lt"/>
                        </a:rPr>
                        <a:t>Essentially Flat</a:t>
                      </a:r>
                    </a:p>
                  </a:txBody>
                  <a:tcPr marL="9144" marR="9144" marT="9144" marB="9144" anchor="ctr"/>
                </a:tc>
                <a:tc>
                  <a:txBody>
                    <a:bodyPr/>
                    <a:lstStyle/>
                    <a:p>
                      <a:pPr algn="ctr"/>
                      <a:r>
                        <a:rPr lang="en-US" sz="1200" kern="1200" dirty="0">
                          <a:solidFill>
                            <a:srgbClr val="62EC72"/>
                          </a:solidFill>
                          <a:latin typeface="+mn-lt"/>
                          <a:ea typeface="+mn-ea"/>
                          <a:cs typeface="Arial"/>
                          <a:sym typeface="Wingdings"/>
                        </a:rPr>
                        <a:t></a:t>
                      </a:r>
                      <a:endParaRPr lang="en-US" sz="1200" dirty="0">
                        <a:solidFill>
                          <a:srgbClr val="62EC72"/>
                        </a:solidFill>
                        <a:latin typeface="+mn-lt"/>
                      </a:endParaRPr>
                    </a:p>
                  </a:txBody>
                  <a:tcPr marL="9144" marR="9144" marT="9144" marB="9144" anchor="ctr"/>
                </a:tc>
                <a:tc>
                  <a:txBody>
                    <a:bodyPr/>
                    <a:lstStyle/>
                    <a:p>
                      <a:r>
                        <a:rPr lang="en-US" sz="1200" dirty="0">
                          <a:latin typeface="+mn-lt"/>
                        </a:rPr>
                        <a:t>Up Slightly</a:t>
                      </a:r>
                    </a:p>
                  </a:txBody>
                  <a:tcPr marL="9144" marR="9144" marT="9144" marB="9144" anchor="ctr"/>
                </a:tc>
                <a:tc>
                  <a:txBody>
                    <a:bodyPr/>
                    <a:lstStyle/>
                    <a:p>
                      <a:pPr algn="ctr"/>
                      <a:r>
                        <a:rPr lang="en-US" sz="1200" kern="1200" dirty="0">
                          <a:solidFill>
                            <a:srgbClr val="00B050"/>
                          </a:solidFill>
                          <a:latin typeface="+mn-lt"/>
                          <a:ea typeface="+mn-ea"/>
                          <a:cs typeface="Arial"/>
                          <a:sym typeface="Wingdings"/>
                        </a:rPr>
                        <a:t></a:t>
                      </a:r>
                      <a:endParaRPr lang="en-US" sz="1200" dirty="0">
                        <a:solidFill>
                          <a:srgbClr val="00B050"/>
                        </a:solidFill>
                        <a:latin typeface="+mn-lt"/>
                      </a:endParaRPr>
                    </a:p>
                  </a:txBody>
                  <a:tcPr marL="9144" marR="9144" marT="9144" marB="9144" anchor="ctr"/>
                </a:tc>
                <a:tc>
                  <a:txBody>
                    <a:bodyPr/>
                    <a:lstStyle/>
                    <a:p>
                      <a:r>
                        <a:rPr lang="en-US" sz="1200" dirty="0">
                          <a:latin typeface="+mn-lt"/>
                        </a:rPr>
                        <a:t>Up Significantly</a:t>
                      </a:r>
                    </a:p>
                  </a:txBody>
                  <a:tcPr marL="9144" marR="9144" marT="9144" marB="9144" anchor="ct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45120336"/>
              </p:ext>
            </p:extLst>
          </p:nvPr>
        </p:nvGraphicFramePr>
        <p:xfrm>
          <a:off x="1171575" y="5103876"/>
          <a:ext cx="7305675" cy="384429"/>
        </p:xfrm>
        <a:graphic>
          <a:graphicData uri="http://schemas.openxmlformats.org/drawingml/2006/table">
            <a:tbl>
              <a:tblPr firstRow="1" bandRow="1">
                <a:tableStyleId>{2D5ABB26-0587-4C30-8999-92F81FD0307C}</a:tableStyleId>
              </a:tblPr>
              <a:tblGrid>
                <a:gridCol w="1461135"/>
                <a:gridCol w="1461135"/>
                <a:gridCol w="1461135"/>
                <a:gridCol w="1461135"/>
                <a:gridCol w="1461135"/>
              </a:tblGrid>
              <a:tr h="182880">
                <a:tc>
                  <a:txBody>
                    <a:bodyPr/>
                    <a:lstStyle/>
                    <a:p>
                      <a:pPr marL="0" algn="ctr" defTabSz="514350" rtl="0" eaLnBrk="1" fontAlgn="b" latinLnBrk="0" hangingPunct="1"/>
                      <a:r>
                        <a:rPr lang="en-US" sz="1200" kern="1200" dirty="0" smtClean="0">
                          <a:solidFill>
                            <a:schemeClr val="tx1"/>
                          </a:solidFill>
                          <a:latin typeface="+mn-lt"/>
                          <a:ea typeface="+mn-ea"/>
                          <a:cs typeface="+mn-cs"/>
                        </a:rPr>
                        <a:t>Last Year</a:t>
                      </a:r>
                    </a:p>
                    <a:p>
                      <a:pPr marL="0" algn="ctr" defTabSz="514350" rtl="0" eaLnBrk="1" fontAlgn="b" latinLnBrk="0" hangingPunct="1"/>
                      <a:r>
                        <a:rPr lang="en-US" sz="1200" kern="1200" dirty="0" smtClean="0">
                          <a:solidFill>
                            <a:schemeClr val="tx1"/>
                          </a:solidFill>
                          <a:latin typeface="+mn-lt"/>
                          <a:ea typeface="+mn-ea"/>
                          <a:cs typeface="+mn-cs"/>
                        </a:rPr>
                        <a:t>(2013)</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Last Year</a:t>
                      </a:r>
                    </a:p>
                    <a:p>
                      <a:pPr marL="0" algn="ctr" defTabSz="514350" rtl="0" eaLnBrk="1" fontAlgn="b" latinLnBrk="0" hangingPunct="1"/>
                      <a:r>
                        <a:rPr lang="en-US" sz="1200" kern="1200" dirty="0" smtClean="0">
                          <a:solidFill>
                            <a:schemeClr val="tx1"/>
                          </a:solidFill>
                          <a:latin typeface="+mn-lt"/>
                          <a:ea typeface="+mn-ea"/>
                          <a:cs typeface="+mn-cs"/>
                        </a:rPr>
                        <a:t>(2014)</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This Year</a:t>
                      </a:r>
                    </a:p>
                    <a:p>
                      <a:pPr marL="0" algn="ctr" defTabSz="514350" rtl="0" eaLnBrk="1" fontAlgn="b" latinLnBrk="0" hangingPunct="1"/>
                      <a:r>
                        <a:rPr lang="en-US" sz="1200" kern="1200" dirty="0" smtClean="0">
                          <a:solidFill>
                            <a:schemeClr val="tx1"/>
                          </a:solidFill>
                          <a:latin typeface="+mn-lt"/>
                          <a:ea typeface="+mn-ea"/>
                          <a:cs typeface="+mn-cs"/>
                        </a:rPr>
                        <a:t>(2014)</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This Year</a:t>
                      </a:r>
                    </a:p>
                    <a:p>
                      <a:pPr marL="0" algn="ctr" defTabSz="514350" rtl="0" eaLnBrk="1" fontAlgn="b" latinLnBrk="0" hangingPunct="1"/>
                      <a:r>
                        <a:rPr lang="en-US" sz="1200" kern="1200" dirty="0" smtClean="0">
                          <a:solidFill>
                            <a:schemeClr val="tx1"/>
                          </a:solidFill>
                          <a:latin typeface="+mn-lt"/>
                          <a:ea typeface="+mn-ea"/>
                          <a:cs typeface="+mn-cs"/>
                        </a:rPr>
                        <a:t>(2015)</a:t>
                      </a:r>
                      <a:endParaRPr lang="en-US" sz="1200" kern="1200" dirty="0">
                        <a:solidFill>
                          <a:schemeClr val="tx1"/>
                        </a:solidFill>
                        <a:latin typeface="+mn-lt"/>
                        <a:ea typeface="+mn-ea"/>
                        <a:cs typeface="+mn-cs"/>
                      </a:endParaRPr>
                    </a:p>
                  </a:txBody>
                  <a:tcPr marL="9525" marR="9525" marT="9525" marB="9144" anchor="ctr"/>
                </a:tc>
              </a:tr>
            </a:tbl>
          </a:graphicData>
        </a:graphic>
      </p:graphicFrame>
      <p:sp>
        <p:nvSpPr>
          <p:cNvPr id="21" name="TextBox 20"/>
          <p:cNvSpPr txBox="1"/>
          <p:nvPr/>
        </p:nvSpPr>
        <p:spPr>
          <a:xfrm>
            <a:off x="319759" y="1671221"/>
            <a:ext cx="970907" cy="276999"/>
          </a:xfrm>
          <a:prstGeom prst="rect">
            <a:avLst/>
          </a:prstGeom>
        </p:spPr>
        <p:txBody>
          <a:bodyPr wrap="none" rtlCol="0">
            <a:spAutoFit/>
          </a:bodyPr>
          <a:lstStyle/>
          <a:p>
            <a:pPr algn="ctr" eaLnBrk="0" fontAlgn="base" hangingPunct="0">
              <a:spcBef>
                <a:spcPct val="0"/>
              </a:spcBef>
              <a:spcAft>
                <a:spcPct val="0"/>
              </a:spcAft>
            </a:pPr>
            <a:r>
              <a:rPr lang="en-US" sz="1200" u="sng" dirty="0" smtClean="0">
                <a:solidFill>
                  <a:prstClr val="black"/>
                </a:solidFill>
              </a:rPr>
              <a:t>Study Year:</a:t>
            </a:r>
            <a:endParaRPr lang="en-US" sz="1200" u="sng" dirty="0">
              <a:solidFill>
                <a:prstClr val="black"/>
              </a:solidFill>
            </a:endParaRPr>
          </a:p>
        </p:txBody>
      </p:sp>
      <p:sp>
        <p:nvSpPr>
          <p:cNvPr id="25" name="TextBox 24"/>
          <p:cNvSpPr txBox="1"/>
          <p:nvPr/>
        </p:nvSpPr>
        <p:spPr>
          <a:xfrm>
            <a:off x="3421715" y="2555502"/>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7" name="TextBox 26"/>
          <p:cNvSpPr txBox="1"/>
          <p:nvPr/>
        </p:nvSpPr>
        <p:spPr>
          <a:xfrm flipV="1">
            <a:off x="3483347" y="3150879"/>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8" name="TextBox 27"/>
          <p:cNvSpPr txBox="1"/>
          <p:nvPr/>
        </p:nvSpPr>
        <p:spPr>
          <a:xfrm flipV="1">
            <a:off x="7858123" y="4020455"/>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9" name="TextBox 28"/>
          <p:cNvSpPr txBox="1"/>
          <p:nvPr/>
        </p:nvSpPr>
        <p:spPr>
          <a:xfrm>
            <a:off x="7868210" y="2555502"/>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4" name="Content Placeholder 45"/>
          <p:cNvSpPr txBox="1">
            <a:spLocks/>
          </p:cNvSpPr>
          <p:nvPr/>
        </p:nvSpPr>
        <p:spPr>
          <a:xfrm>
            <a:off x="491888" y="902076"/>
            <a:ext cx="8229600" cy="676275"/>
          </a:xfrm>
          <a:prstGeom prst="rect">
            <a:avLst/>
          </a:prstGeom>
        </p:spPr>
        <p:txBody>
          <a:bodyPr vert="horz" lIns="45720" tIns="45720" rIns="45720" bIns="45720" rtlCol="0">
            <a:noAutofit/>
          </a:bodyPr>
          <a:lstStyle>
            <a:lvl1pPr marL="169863" indent="-169863" algn="l" defTabSz="514350" rtl="0" eaLnBrk="1" latinLnBrk="0" hangingPunct="1">
              <a:spcBef>
                <a:spcPct val="20000"/>
              </a:spcBef>
              <a:buClr>
                <a:srgbClr val="2DAFD7"/>
              </a:buClr>
              <a:buFont typeface="Courier New" panose="02070309020205020404" pitchFamily="49" charset="0"/>
              <a:buChar char="o"/>
              <a:defRPr sz="1350" kern="1200">
                <a:solidFill>
                  <a:schemeClr val="tx1"/>
                </a:solidFill>
                <a:latin typeface="Arial" panose="020B0604020202020204" pitchFamily="34" charset="0"/>
                <a:ea typeface="+mn-ea"/>
                <a:cs typeface="Arial" panose="020B0604020202020204" pitchFamily="34" charset="0"/>
              </a:defRPr>
            </a:lvl1pPr>
            <a:lvl2pPr marL="417910" indent="-160735" algn="l" defTabSz="514350" rtl="0" eaLnBrk="1" latinLnBrk="0" hangingPunct="1">
              <a:spcBef>
                <a:spcPct val="20000"/>
              </a:spcBef>
              <a:buClr>
                <a:srgbClr val="2DAFD7"/>
              </a:buClr>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642938" indent="-128588" algn="l" defTabSz="514350" rtl="0" eaLnBrk="1" latinLnBrk="0" hangingPunct="1">
              <a:spcBef>
                <a:spcPct val="20000"/>
              </a:spcBef>
              <a:buClr>
                <a:srgbClr val="2DAFD7"/>
              </a:buClr>
              <a:buFont typeface="Courier New" panose="02070309020205020404" pitchFamily="49" charset="0"/>
              <a:buChar char="o"/>
              <a:defRPr sz="1050" kern="1200">
                <a:solidFill>
                  <a:schemeClr val="tx1"/>
                </a:solidFill>
                <a:latin typeface="Arial" panose="020B0604020202020204" pitchFamily="34" charset="0"/>
                <a:ea typeface="+mn-ea"/>
                <a:cs typeface="Arial" panose="020B0604020202020204" pitchFamily="34" charset="0"/>
              </a:defRPr>
            </a:lvl3pPr>
            <a:lvl4pPr marL="900113"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4pPr>
            <a:lvl5pPr marL="1157288" indent="-128588" algn="l" defTabSz="514350" rtl="0" eaLnBrk="1" latinLnBrk="0" hangingPunct="1">
              <a:spcBef>
                <a:spcPct val="20000"/>
              </a:spcBef>
              <a:buClr>
                <a:srgbClr val="2DAFD7"/>
              </a:buClr>
              <a:buFont typeface="Courier New" panose="02070309020205020404" pitchFamily="49" charset="0"/>
              <a:buChar char="o"/>
              <a:defRPr sz="900" kern="1200">
                <a:solidFill>
                  <a:schemeClr val="tx1"/>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a:lstStyle>
          <a:p>
            <a:pPr>
              <a:lnSpc>
                <a:spcPct val="80000"/>
              </a:lnSpc>
              <a:buFont typeface="Arial" pitchFamily="34" charset="0"/>
              <a:buChar char="•"/>
            </a:pPr>
            <a:endParaRPr lang="en-US" sz="1200" dirty="0">
              <a:solidFill>
                <a:srgbClr val="000000"/>
              </a:solidFill>
            </a:endParaRPr>
          </a:p>
        </p:txBody>
      </p:sp>
      <p:sp>
        <p:nvSpPr>
          <p:cNvPr id="2" name="Content Placeholder 1"/>
          <p:cNvSpPr>
            <a:spLocks noGrp="1"/>
          </p:cNvSpPr>
          <p:nvPr>
            <p:ph idx="1"/>
          </p:nvPr>
        </p:nvSpPr>
        <p:spPr>
          <a:xfrm>
            <a:off x="609600" y="685800"/>
            <a:ext cx="8229600" cy="4953000"/>
          </a:xfrm>
        </p:spPr>
        <p:txBody>
          <a:bodyPr/>
          <a:lstStyle/>
          <a:p>
            <a:r>
              <a:rPr lang="en-US" dirty="0" smtClean="0"/>
              <a:t>Half of </a:t>
            </a:r>
            <a:r>
              <a:rPr lang="en-US" dirty="0"/>
              <a:t>investors </a:t>
            </a:r>
            <a:r>
              <a:rPr lang="en-US" dirty="0" smtClean="0"/>
              <a:t>in South Africa </a:t>
            </a:r>
            <a:r>
              <a:rPr lang="en-US" dirty="0"/>
              <a:t>believe the market was up in 2014. </a:t>
            </a:r>
            <a:endParaRPr lang="en-US" dirty="0" smtClean="0"/>
          </a:p>
          <a:p>
            <a:r>
              <a:rPr lang="en-US" dirty="0" smtClean="0"/>
              <a:t>Although expectations </a:t>
            </a:r>
            <a:r>
              <a:rPr lang="en-US" dirty="0"/>
              <a:t>for 2015 among </a:t>
            </a:r>
            <a:r>
              <a:rPr lang="en-US" dirty="0" smtClean="0"/>
              <a:t>South African </a:t>
            </a:r>
            <a:r>
              <a:rPr lang="en-US" dirty="0"/>
              <a:t>investors are </a:t>
            </a:r>
            <a:r>
              <a:rPr lang="en-US" dirty="0" smtClean="0"/>
              <a:t>positive, fewer respondents believe the market will be up and more feel performance will be essentially flat compared to the 2014 market.</a:t>
            </a:r>
            <a:endParaRPr lang="en-US" dirty="0"/>
          </a:p>
          <a:p>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190312029"/>
              </p:ext>
            </p:extLst>
          </p:nvPr>
        </p:nvGraphicFramePr>
        <p:xfrm>
          <a:off x="1219200" y="1752600"/>
          <a:ext cx="7305675" cy="201549"/>
        </p:xfrm>
        <a:graphic>
          <a:graphicData uri="http://schemas.openxmlformats.org/drawingml/2006/table">
            <a:tbl>
              <a:tblPr firstRow="1" bandRow="1">
                <a:tableStyleId>{2D5ABB26-0587-4C30-8999-92F81FD0307C}</a:tableStyleId>
              </a:tblPr>
              <a:tblGrid>
                <a:gridCol w="1461135"/>
                <a:gridCol w="1461135"/>
                <a:gridCol w="1461135"/>
                <a:gridCol w="1461135"/>
                <a:gridCol w="1461135"/>
              </a:tblGrid>
              <a:tr h="182880">
                <a:tc>
                  <a:txBody>
                    <a:bodyPr/>
                    <a:lstStyle/>
                    <a:p>
                      <a:pPr marL="0" algn="ctr" defTabSz="514350" rtl="0" eaLnBrk="1" fontAlgn="b" latinLnBrk="0" hangingPunct="1"/>
                      <a:r>
                        <a:rPr lang="en-US" sz="1200" kern="1200" dirty="0" smtClean="0">
                          <a:solidFill>
                            <a:schemeClr val="tx1"/>
                          </a:solidFill>
                          <a:latin typeface="+mn-lt"/>
                          <a:ea typeface="+mn-ea"/>
                          <a:cs typeface="+mn-cs"/>
                        </a:rPr>
                        <a:t>2014</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2015</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2014</a:t>
                      </a:r>
                      <a:endParaRPr lang="en-US" sz="1200" kern="1200" dirty="0">
                        <a:solidFill>
                          <a:schemeClr val="tx1"/>
                        </a:solidFill>
                        <a:latin typeface="+mn-lt"/>
                        <a:ea typeface="+mn-ea"/>
                        <a:cs typeface="+mn-cs"/>
                      </a:endParaRPr>
                    </a:p>
                  </a:txBody>
                  <a:tcPr marL="9525" marR="9525" marT="9525" marB="9144" anchor="ctr"/>
                </a:tc>
                <a:tc>
                  <a:txBody>
                    <a:bodyPr/>
                    <a:lstStyle/>
                    <a:p>
                      <a:pPr marL="0" algn="ctr" defTabSz="514350" rtl="0" eaLnBrk="1" fontAlgn="b" latinLnBrk="0" hangingPunct="1"/>
                      <a:r>
                        <a:rPr lang="en-US" sz="1200" kern="1200" dirty="0" smtClean="0">
                          <a:solidFill>
                            <a:schemeClr val="tx1"/>
                          </a:solidFill>
                          <a:latin typeface="+mn-lt"/>
                          <a:ea typeface="+mn-ea"/>
                          <a:cs typeface="+mn-cs"/>
                        </a:rPr>
                        <a:t>2015</a:t>
                      </a:r>
                      <a:endParaRPr lang="en-US" sz="1200" kern="1200" dirty="0">
                        <a:solidFill>
                          <a:schemeClr val="tx1"/>
                        </a:solidFill>
                        <a:latin typeface="+mn-lt"/>
                        <a:ea typeface="+mn-ea"/>
                        <a:cs typeface="+mn-cs"/>
                      </a:endParaRPr>
                    </a:p>
                  </a:txBody>
                  <a:tcPr marL="9525" marR="9525" marT="9525" marB="9144"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Stock Market Performance – Current (</a:t>
            </a:r>
            <a:r>
              <a:rPr lang="en-US" dirty="0" smtClean="0"/>
              <a:t>2015) Versus </a:t>
            </a:r>
            <a:r>
              <a:rPr lang="en-US" dirty="0"/>
              <a:t>Previous (</a:t>
            </a:r>
            <a:r>
              <a:rPr lang="en-US" dirty="0" smtClean="0"/>
              <a:t>2014)</a:t>
            </a:r>
            <a:endParaRPr lang="en-US" dirty="0"/>
          </a:p>
        </p:txBody>
      </p:sp>
      <p:sp>
        <p:nvSpPr>
          <p:cNvPr id="9" name="Text Placeholder 8"/>
          <p:cNvSpPr>
            <a:spLocks noGrp="1"/>
          </p:cNvSpPr>
          <p:nvPr>
            <p:ph type="body" sz="quarter" idx="10"/>
          </p:nvPr>
        </p:nvSpPr>
        <p:spPr/>
        <p:txBody>
          <a:bodyPr/>
          <a:lstStyle/>
          <a:p>
            <a:pPr>
              <a:spcBef>
                <a:spcPts val="0"/>
              </a:spcBef>
            </a:pPr>
            <a:r>
              <a:rPr lang="en-US" dirty="0"/>
              <a:t>Q1: </a:t>
            </a:r>
            <a:r>
              <a:rPr lang="en-US" dirty="0" smtClean="0"/>
              <a:t>How </a:t>
            </a:r>
            <a:r>
              <a:rPr lang="en-US" dirty="0"/>
              <a:t>do you believe the stock market in </a:t>
            </a:r>
            <a:r>
              <a:rPr lang="en-US" b="1" dirty="0"/>
              <a:t>[COUNTRY]</a:t>
            </a:r>
            <a:r>
              <a:rPr lang="en-US" dirty="0"/>
              <a:t> performed in </a:t>
            </a:r>
            <a:r>
              <a:rPr lang="en-US" dirty="0" smtClean="0"/>
              <a:t>2014 and </a:t>
            </a:r>
            <a:r>
              <a:rPr lang="en-US" dirty="0"/>
              <a:t>how do you expect the stock market in </a:t>
            </a:r>
            <a:r>
              <a:rPr lang="en-US" b="1" dirty="0"/>
              <a:t>[COUNTRY]</a:t>
            </a:r>
            <a:r>
              <a:rPr lang="en-US" dirty="0"/>
              <a:t> to perform in </a:t>
            </a:r>
            <a:r>
              <a:rPr lang="en-US" dirty="0" smtClean="0"/>
              <a:t>2015?  </a:t>
            </a:r>
          </a:p>
          <a:p>
            <a:pPr>
              <a:spcBef>
                <a:spcPts val="0"/>
              </a:spcBef>
            </a:pPr>
            <a:r>
              <a:rPr lang="en-US" dirty="0" smtClean="0"/>
              <a:t>(</a:t>
            </a:r>
            <a:r>
              <a:rPr lang="en-US" dirty="0"/>
              <a:t>Select one answer for each) Bases: </a:t>
            </a:r>
            <a:r>
              <a:rPr lang="en-US" dirty="0" smtClean="0"/>
              <a:t>Brazil </a:t>
            </a:r>
            <a:r>
              <a:rPr lang="en-US" dirty="0"/>
              <a:t>(n=500), Chile (n=500</a:t>
            </a:r>
            <a:r>
              <a:rPr lang="en-US" dirty="0" smtClean="0"/>
              <a:t>), </a:t>
            </a:r>
            <a:r>
              <a:rPr lang="en-US" dirty="0"/>
              <a:t>Mexico (n=500), Australia (n=500), China (n=500), Hong Kong (n=502), India (n=500), </a:t>
            </a:r>
            <a:r>
              <a:rPr lang="en-US" dirty="0" smtClean="0"/>
              <a:t/>
            </a:r>
            <a:br>
              <a:rPr lang="en-US" dirty="0" smtClean="0"/>
            </a:br>
            <a:r>
              <a:rPr lang="en-US" dirty="0" smtClean="0"/>
              <a:t>Japan </a:t>
            </a:r>
            <a:r>
              <a:rPr lang="en-US" dirty="0"/>
              <a:t>(n=500), Malaysia (n=500), Korea (n=500), Singapore (n=500), South Africa (n=501), UAE (n=504), France (n=501), Germany (n=500), Italy (n=500), </a:t>
            </a:r>
            <a:r>
              <a:rPr lang="en-US" dirty="0" smtClean="0"/>
              <a:t/>
            </a:r>
            <a:br>
              <a:rPr lang="en-US" dirty="0" smtClean="0"/>
            </a:br>
            <a:r>
              <a:rPr lang="en-US" dirty="0" smtClean="0"/>
              <a:t>Poland </a:t>
            </a:r>
            <a:r>
              <a:rPr lang="en-US" dirty="0"/>
              <a:t>(n=500), Spain (n=500), United Kingdom (n=500), Greece (n=500), </a:t>
            </a:r>
            <a:r>
              <a:rPr lang="en-US" dirty="0" smtClean="0"/>
              <a:t>Sweden </a:t>
            </a:r>
            <a:r>
              <a:rPr lang="en-US" dirty="0"/>
              <a:t>(n=500), </a:t>
            </a:r>
            <a:r>
              <a:rPr lang="en-US" dirty="0" smtClean="0"/>
              <a:t>Canada </a:t>
            </a:r>
            <a:r>
              <a:rPr lang="en-US" dirty="0"/>
              <a:t>(n=500), United States (n=500</a:t>
            </a:r>
            <a:r>
              <a:rPr lang="en-US" dirty="0" smtClean="0"/>
              <a:t>)</a:t>
            </a:r>
            <a:endParaRPr lang="en-US" dirty="0"/>
          </a:p>
        </p:txBody>
      </p:sp>
      <p:graphicFrame>
        <p:nvGraphicFramePr>
          <p:cNvPr id="11" name="Table 10"/>
          <p:cNvGraphicFramePr>
            <a:graphicFrameLocks noGrp="1"/>
          </p:cNvGraphicFramePr>
          <p:nvPr>
            <p:extLst/>
          </p:nvPr>
        </p:nvGraphicFramePr>
        <p:xfrm>
          <a:off x="678534" y="2272608"/>
          <a:ext cx="3929248" cy="3785616"/>
        </p:xfrm>
        <a:graphic>
          <a:graphicData uri="http://schemas.openxmlformats.org/drawingml/2006/table">
            <a:tbl>
              <a:tblPr firstRow="1" bandRow="1">
                <a:tableStyleId>{5C22544A-7EE6-4342-B048-85BDC9FD1C3A}</a:tableStyleId>
              </a:tblPr>
              <a:tblGrid>
                <a:gridCol w="1807411"/>
                <a:gridCol w="707279"/>
                <a:gridCol w="707279"/>
                <a:gridCol w="707279"/>
              </a:tblGrid>
              <a:tr h="274320">
                <a:tc>
                  <a:txBody>
                    <a:bodyPr/>
                    <a:lstStyle/>
                    <a:p>
                      <a:pPr algn="l"/>
                      <a:r>
                        <a:rPr lang="en-US" sz="1200" dirty="0">
                          <a:latin typeface="+mn-lt"/>
                          <a:cs typeface="Arial" pitchFamily="34" charset="0"/>
                        </a:rPr>
                        <a:t>Country</a:t>
                      </a:r>
                    </a:p>
                  </a:txBody>
                  <a:tcPr anchor="b"/>
                </a:tc>
                <a:tc>
                  <a:txBody>
                    <a:bodyPr/>
                    <a:lstStyle/>
                    <a:p>
                      <a:pPr algn="ctr"/>
                      <a:r>
                        <a:rPr lang="en-US" sz="1200" dirty="0" smtClean="0">
                          <a:latin typeface="+mn-lt"/>
                          <a:cs typeface="Arial" pitchFamily="34" charset="0"/>
                        </a:rPr>
                        <a:t>2014</a:t>
                      </a:r>
                      <a:endParaRPr lang="en-US" sz="1200" dirty="0">
                        <a:latin typeface="+mn-lt"/>
                        <a:cs typeface="Arial" pitchFamily="34" charset="0"/>
                      </a:endParaRPr>
                    </a:p>
                  </a:txBody>
                  <a:tcPr anchor="b"/>
                </a:tc>
                <a:tc>
                  <a:txBody>
                    <a:bodyPr/>
                    <a:lstStyle/>
                    <a:p>
                      <a:pPr algn="ctr"/>
                      <a:r>
                        <a:rPr lang="en-US" sz="1200" dirty="0" smtClean="0">
                          <a:latin typeface="+mn-lt"/>
                          <a:cs typeface="Arial" pitchFamily="34" charset="0"/>
                        </a:rPr>
                        <a:t>2015</a:t>
                      </a:r>
                      <a:endParaRPr lang="en-US" sz="1200" dirty="0">
                        <a:latin typeface="+mn-lt"/>
                        <a:cs typeface="Arial" pitchFamily="34" charset="0"/>
                      </a:endParaRPr>
                    </a:p>
                  </a:txBody>
                  <a:tcPr anchor="b"/>
                </a:tc>
                <a:tc>
                  <a:txBody>
                    <a:bodyPr/>
                    <a:lstStyle/>
                    <a:p>
                      <a:pPr algn="ctr"/>
                      <a:r>
                        <a:rPr lang="en-US" sz="1200" dirty="0">
                          <a:latin typeface="+mn-lt"/>
                          <a:cs typeface="Arial" pitchFamily="34" charset="0"/>
                        </a:rPr>
                        <a:t>+</a:t>
                      </a:r>
                      <a:r>
                        <a:rPr lang="en-US" sz="1200" baseline="0" dirty="0">
                          <a:latin typeface="+mn-lt"/>
                          <a:cs typeface="Arial" pitchFamily="34" charset="0"/>
                        </a:rPr>
                        <a:t> or -</a:t>
                      </a:r>
                      <a:endParaRPr lang="en-US" sz="1200" dirty="0">
                        <a:latin typeface="+mn-lt"/>
                        <a:cs typeface="Arial" pitchFamily="34" charset="0"/>
                      </a:endParaRPr>
                    </a:p>
                  </a:txBody>
                  <a:tcPr anchor="b"/>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Brazil</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35%</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32%</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-3%</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Chile</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47%</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61%</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+14</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Mexico</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44%</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46%</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+2</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Australia</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58%</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60%</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+2</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China</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72%</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71%</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Hong Kong</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66%</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55%</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-11%</a:t>
                      </a:r>
                    </a:p>
                  </a:txBody>
                  <a:tcPr marL="9525" marR="9525" marT="9525" marB="0" anchor="ctr"/>
                </a:tc>
              </a:tr>
              <a:tr h="29260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India</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71%</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86%</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+15</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Japan</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69%</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62%</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-7%</a:t>
                      </a:r>
                    </a:p>
                  </a:txBody>
                  <a:tcPr marL="9525" marR="9525" marT="9525" marB="0" anchor="ctr"/>
                </a:tc>
              </a:tr>
              <a:tr h="2926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0000"/>
                          </a:solidFill>
                          <a:effectLst/>
                          <a:latin typeface="+mn-lt"/>
                          <a:cs typeface="Arial" pitchFamily="34" charset="0"/>
                        </a:rPr>
                        <a:t>Malaysia</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46%</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31%</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-15%</a:t>
                      </a:r>
                    </a:p>
                  </a:txBody>
                  <a:tcPr marL="9525" marR="9525" marT="9525" marB="0" anchor="ctr"/>
                </a:tc>
              </a:tr>
              <a:tr h="292608">
                <a:tc>
                  <a:txBody>
                    <a:bodyPr/>
                    <a:lstStyle/>
                    <a:p>
                      <a:pPr algn="l"/>
                      <a:r>
                        <a:rPr lang="en-US" sz="1200" dirty="0">
                          <a:solidFill>
                            <a:srgbClr val="000000"/>
                          </a:solidFill>
                          <a:latin typeface="+mn-lt"/>
                          <a:cs typeface="Arial" pitchFamily="34" charset="0"/>
                        </a:rPr>
                        <a:t>Korea</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25%</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39%</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+14</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rgbClr val="000000"/>
                          </a:solidFill>
                          <a:latin typeface="+mn-lt"/>
                          <a:cs typeface="Arial" pitchFamily="34" charset="0"/>
                        </a:rPr>
                        <a:t>Singapore</a:t>
                      </a:r>
                    </a:p>
                  </a:txBody>
                  <a:tcPr marL="45720" marR="4572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57%</a:t>
                      </a:r>
                    </a:p>
                  </a:txBody>
                  <a:tcPr marL="9525" marR="9525" marT="9525" marB="0" anchor="ctr"/>
                </a:tc>
                <a:tc>
                  <a:txBody>
                    <a:bodyPr/>
                    <a:lstStyle/>
                    <a:p>
                      <a:pPr marL="0" algn="ctr" defTabSz="514350" rtl="0" eaLnBrk="1" fontAlgn="b" latinLnBrk="0" hangingPunct="1"/>
                      <a:r>
                        <a:rPr lang="en-US" sz="1200" kern="1200" dirty="0">
                          <a:solidFill>
                            <a:srgbClr val="000000"/>
                          </a:solidFill>
                          <a:latin typeface="+mn-lt"/>
                          <a:ea typeface="+mn-ea"/>
                          <a:cs typeface="Arial" pitchFamily="34" charset="0"/>
                        </a:rPr>
                        <a:t>49%</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-8%</a:t>
                      </a:r>
                    </a:p>
                  </a:txBody>
                  <a:tcPr marL="9525" marR="9525" marT="9525" marB="0" anchor="ctr"/>
                </a:tc>
              </a:tr>
              <a:tr h="292608">
                <a:tc>
                  <a:txBody>
                    <a:bodyPr/>
                    <a:lstStyle/>
                    <a:p>
                      <a:pPr algn="l"/>
                      <a:r>
                        <a:rPr lang="en-US" sz="1200" dirty="0">
                          <a:solidFill>
                            <a:srgbClr val="000000"/>
                          </a:solidFill>
                          <a:latin typeface="+mn-lt"/>
                          <a:cs typeface="Arial" pitchFamily="34" charset="0"/>
                        </a:rPr>
                        <a:t>South Africa</a:t>
                      </a:r>
                    </a:p>
                  </a:txBody>
                  <a:tcPr marL="45720" marR="45720" anchor="ctr"/>
                </a:tc>
                <a:tc>
                  <a:txBody>
                    <a:bodyPr/>
                    <a:lstStyle/>
                    <a:p>
                      <a:pPr marL="0" algn="ctr" defTabSz="514350" rtl="0" eaLnBrk="1" fontAlgn="b" latinLnBrk="0" hangingPunct="1"/>
                      <a:r>
                        <a:rPr lang="en-US" sz="1200" kern="1200" dirty="0" smtClean="0">
                          <a:solidFill>
                            <a:srgbClr val="000000"/>
                          </a:solidFill>
                          <a:latin typeface="+mn-lt"/>
                          <a:ea typeface="+mn-ea"/>
                          <a:cs typeface="Arial" pitchFamily="34" charset="0"/>
                        </a:rPr>
                        <a:t>50%</a:t>
                      </a:r>
                      <a:endParaRPr lang="en-US" sz="1200" kern="1200" dirty="0">
                        <a:solidFill>
                          <a:srgbClr val="000000"/>
                        </a:solidFill>
                        <a:latin typeface="+mn-lt"/>
                        <a:ea typeface="+mn-ea"/>
                        <a:cs typeface="Arial" pitchFamily="34" charset="0"/>
                      </a:endParaRPr>
                    </a:p>
                  </a:txBody>
                  <a:tcPr marL="9525" marR="9525" marT="9525" marB="0" anchor="ctr"/>
                </a:tc>
                <a:tc>
                  <a:txBody>
                    <a:bodyPr/>
                    <a:lstStyle/>
                    <a:p>
                      <a:pPr marL="0" algn="ctr" defTabSz="514350" rtl="0" eaLnBrk="1" fontAlgn="b" latinLnBrk="0" hangingPunct="1"/>
                      <a:r>
                        <a:rPr lang="en-US" sz="1200" kern="1200" dirty="0" smtClean="0">
                          <a:solidFill>
                            <a:srgbClr val="000000"/>
                          </a:solidFill>
                          <a:latin typeface="+mn-lt"/>
                          <a:ea typeface="+mn-ea"/>
                          <a:cs typeface="Arial" pitchFamily="34" charset="0"/>
                        </a:rPr>
                        <a:t>53%</a:t>
                      </a:r>
                      <a:endParaRPr lang="en-US" sz="1200" kern="1200" dirty="0">
                        <a:solidFill>
                          <a:srgbClr val="000000"/>
                        </a:solidFill>
                        <a:latin typeface="+mn-lt"/>
                        <a:ea typeface="+mn-ea"/>
                        <a:cs typeface="Arial" pitchFamily="34" charset="0"/>
                      </a:endParaRP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+3%</a:t>
                      </a:r>
                      <a:endParaRPr lang="en-US" sz="1200" b="1" kern="1200" dirty="0">
                        <a:solidFill>
                          <a:srgbClr val="00B050"/>
                        </a:solidFill>
                        <a:latin typeface="+mn-lt"/>
                        <a:ea typeface="+mn-ea"/>
                        <a:cs typeface="Arial" pitchFamily="34" charset="0"/>
                      </a:endParaRPr>
                    </a:p>
                  </a:txBody>
                  <a:tcPr marL="9525" marR="9525" marT="9525" marB="0" anchor="ctr"/>
                </a:tc>
              </a:tr>
            </a:tbl>
          </a:graphicData>
        </a:graphic>
      </p:graphicFrame>
      <p:sp>
        <p:nvSpPr>
          <p:cNvPr id="14" name="Text Box 6"/>
          <p:cNvSpPr txBox="1">
            <a:spLocks noChangeArrowheads="1"/>
          </p:cNvSpPr>
          <p:nvPr/>
        </p:nvSpPr>
        <p:spPr bwMode="auto">
          <a:xfrm>
            <a:off x="678534" y="1971322"/>
            <a:ext cx="8032749" cy="276999"/>
          </a:xfrm>
          <a:prstGeom prst="rect">
            <a:avLst/>
          </a:prstGeom>
          <a:solidFill>
            <a:schemeClr val="accent1"/>
          </a:solidFill>
          <a:ln w="9525">
            <a:noFill/>
            <a:miter lim="800000"/>
            <a:headEnd/>
            <a:tailEnd/>
          </a:ln>
        </p:spPr>
        <p:txBody>
          <a:bodyPr wrap="square">
            <a:spAutoFit/>
          </a:bodyPr>
          <a:lstStyle/>
          <a:p>
            <a:pPr algn="ctr">
              <a:spcBef>
                <a:spcPct val="50000"/>
              </a:spcBef>
            </a:pPr>
            <a:r>
              <a:rPr lang="en-US" sz="1200" b="1" dirty="0">
                <a:solidFill>
                  <a:prstClr val="white"/>
                </a:solidFill>
              </a:rPr>
              <a:t>Performance Summary (% Up Significantly/Up Slightly)</a:t>
            </a:r>
          </a:p>
        </p:txBody>
      </p:sp>
      <p:graphicFrame>
        <p:nvGraphicFramePr>
          <p:cNvPr id="15" name="Table 14"/>
          <p:cNvGraphicFramePr>
            <a:graphicFrameLocks noGrp="1"/>
          </p:cNvGraphicFramePr>
          <p:nvPr>
            <p:extLst/>
          </p:nvPr>
        </p:nvGraphicFramePr>
        <p:xfrm>
          <a:off x="4806034" y="2272608"/>
          <a:ext cx="3929248" cy="3493008"/>
        </p:xfrm>
        <a:graphic>
          <a:graphicData uri="http://schemas.openxmlformats.org/drawingml/2006/table">
            <a:tbl>
              <a:tblPr firstRow="1" bandRow="1">
                <a:tableStyleId>{5C22544A-7EE6-4342-B048-85BDC9FD1C3A}</a:tableStyleId>
              </a:tblPr>
              <a:tblGrid>
                <a:gridCol w="1807411"/>
                <a:gridCol w="707279"/>
                <a:gridCol w="707279"/>
                <a:gridCol w="707279"/>
              </a:tblGrid>
              <a:tr h="274320">
                <a:tc>
                  <a:txBody>
                    <a:bodyPr/>
                    <a:lstStyle/>
                    <a:p>
                      <a:pPr algn="l"/>
                      <a:r>
                        <a:rPr lang="en-US" sz="1200" dirty="0">
                          <a:latin typeface="+mn-lt"/>
                          <a:cs typeface="Arial" pitchFamily="34" charset="0"/>
                        </a:rPr>
                        <a:t>Country</a:t>
                      </a:r>
                    </a:p>
                  </a:txBody>
                  <a:tcPr anchor="b"/>
                </a:tc>
                <a:tc>
                  <a:txBody>
                    <a:bodyPr/>
                    <a:lstStyle/>
                    <a:p>
                      <a:pPr algn="ctr"/>
                      <a:r>
                        <a:rPr lang="en-US" sz="1200" dirty="0" smtClean="0">
                          <a:latin typeface="+mn-lt"/>
                          <a:cs typeface="Arial" pitchFamily="34" charset="0"/>
                        </a:rPr>
                        <a:t>2014</a:t>
                      </a:r>
                      <a:endParaRPr lang="en-US" sz="1200" dirty="0">
                        <a:latin typeface="+mn-lt"/>
                        <a:cs typeface="Arial" pitchFamily="34" charset="0"/>
                      </a:endParaRPr>
                    </a:p>
                  </a:txBody>
                  <a:tcPr anchor="b"/>
                </a:tc>
                <a:tc>
                  <a:txBody>
                    <a:bodyPr/>
                    <a:lstStyle/>
                    <a:p>
                      <a:pPr algn="ctr"/>
                      <a:r>
                        <a:rPr lang="en-US" sz="1200" dirty="0" smtClean="0">
                          <a:latin typeface="+mn-lt"/>
                          <a:cs typeface="Arial" pitchFamily="34" charset="0"/>
                        </a:rPr>
                        <a:t>2015</a:t>
                      </a:r>
                      <a:endParaRPr lang="en-US" sz="1200" dirty="0">
                        <a:latin typeface="+mn-lt"/>
                        <a:cs typeface="Arial" pitchFamily="34" charset="0"/>
                      </a:endParaRPr>
                    </a:p>
                  </a:txBody>
                  <a:tcPr anchor="b"/>
                </a:tc>
                <a:tc>
                  <a:txBody>
                    <a:bodyPr/>
                    <a:lstStyle/>
                    <a:p>
                      <a:pPr algn="ctr"/>
                      <a:r>
                        <a:rPr lang="en-US" sz="1200" dirty="0">
                          <a:latin typeface="+mn-lt"/>
                          <a:cs typeface="Arial" pitchFamily="34" charset="0"/>
                        </a:rPr>
                        <a:t>+</a:t>
                      </a:r>
                      <a:r>
                        <a:rPr lang="en-US" sz="1200" baseline="0" dirty="0">
                          <a:latin typeface="+mn-lt"/>
                          <a:cs typeface="Arial" pitchFamily="34" charset="0"/>
                        </a:rPr>
                        <a:t> or -</a:t>
                      </a:r>
                      <a:endParaRPr lang="en-US" sz="1200" dirty="0">
                        <a:latin typeface="+mn-lt"/>
                        <a:cs typeface="Arial" pitchFamily="34" charset="0"/>
                      </a:endParaRPr>
                    </a:p>
                  </a:txBody>
                  <a:tcPr anchor="b"/>
                </a:tc>
              </a:tr>
              <a:tr h="292608">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cs typeface="Arial" pitchFamily="34" charset="0"/>
                        </a:rPr>
                        <a:t>UAE</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56%</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64%</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+8</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baseline="0" dirty="0">
                          <a:solidFill>
                            <a:schemeClr val="tx1"/>
                          </a:solidFill>
                          <a:latin typeface="+mn-lt"/>
                          <a:cs typeface="Arial" pitchFamily="34" charset="0"/>
                        </a:rPr>
                        <a:t>France</a:t>
                      </a:r>
                      <a:endParaRPr lang="en-US" sz="1200" dirty="0">
                        <a:solidFill>
                          <a:schemeClr val="tx1"/>
                        </a:solidFill>
                        <a:latin typeface="+mn-lt"/>
                        <a:cs typeface="Arial" pitchFamily="34" charset="0"/>
                      </a:endParaRP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46%</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56%</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+10</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Germany</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71%</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72%</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Italy</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31%</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50%</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+19</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Poland</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36%</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47%</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+11</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Spain</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60%</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75%</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+15</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United Kingdom</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66%</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74%</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+8</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Greece</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15%</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52%</a:t>
                      </a:r>
                    </a:p>
                  </a:txBody>
                  <a:tcPr marL="9525" marR="9525" marT="9525" marB="0" anchor="ctr"/>
                </a:tc>
                <a:tc>
                  <a:txBody>
                    <a:bodyPr/>
                    <a:lstStyle/>
                    <a:p>
                      <a:pPr marL="0" algn="ctr" defTabSz="514350" rtl="0" eaLnBrk="1" fontAlgn="b" latinLnBrk="0" hangingPunct="1"/>
                      <a:r>
                        <a:rPr lang="en-US" sz="1200" b="1" kern="1200" dirty="0" smtClean="0">
                          <a:solidFill>
                            <a:srgbClr val="00B050"/>
                          </a:solidFill>
                          <a:latin typeface="+mn-lt"/>
                          <a:ea typeface="+mn-ea"/>
                          <a:cs typeface="Arial" pitchFamily="34" charset="0"/>
                        </a:rPr>
                        <a:t>+37</a:t>
                      </a:r>
                      <a:r>
                        <a:rPr lang="en-US" sz="1200" b="1" kern="1200" dirty="0">
                          <a:solidFill>
                            <a:srgbClr val="00B050"/>
                          </a:solidFill>
                          <a:latin typeface="+mn-lt"/>
                          <a:ea typeface="+mn-ea"/>
                          <a:cs typeface="Arial" pitchFamily="34" charset="0"/>
                        </a:rPr>
                        <a:t>%</a:t>
                      </a:r>
                    </a:p>
                  </a:txBody>
                  <a:tcPr marL="9525" marR="9525" marT="9525" marB="0" anchor="ctr"/>
                </a:tc>
              </a:tr>
              <a:tr h="292608">
                <a:tc>
                  <a:txBody>
                    <a:bodyPr/>
                    <a:lstStyle/>
                    <a:p>
                      <a:pPr algn="l"/>
                      <a:r>
                        <a:rPr lang="en-US" sz="1200" dirty="0">
                          <a:solidFill>
                            <a:schemeClr val="tx1"/>
                          </a:solidFill>
                          <a:latin typeface="+mn-lt"/>
                          <a:cs typeface="Arial" pitchFamily="34" charset="0"/>
                        </a:rPr>
                        <a:t>Sweden</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82%</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70%</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-12%</a:t>
                      </a:r>
                    </a:p>
                  </a:txBody>
                  <a:tcPr marL="9525" marR="9525" marT="9525" marB="0" anchor="ctr"/>
                </a:tc>
              </a:tr>
              <a:tr h="292608">
                <a:tc>
                  <a:txBody>
                    <a:bodyPr/>
                    <a:lstStyle/>
                    <a:p>
                      <a:pPr algn="l"/>
                      <a:r>
                        <a:rPr lang="en-US" sz="1200" dirty="0">
                          <a:solidFill>
                            <a:schemeClr val="tx1"/>
                          </a:solidFill>
                          <a:latin typeface="+mn-lt"/>
                          <a:cs typeface="Arial" pitchFamily="34" charset="0"/>
                        </a:rPr>
                        <a:t>Canada</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68%</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53%</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-15%</a:t>
                      </a:r>
                    </a:p>
                  </a:txBody>
                  <a:tcPr marL="9525" marR="9525" marT="9525" marB="0" anchor="ctr"/>
                </a:tc>
              </a:tr>
              <a:tr h="292608">
                <a:tc>
                  <a:txBody>
                    <a:bodyPr/>
                    <a:lstStyle/>
                    <a:p>
                      <a:pPr algn="l"/>
                      <a:r>
                        <a:rPr lang="en-US" sz="1200" dirty="0">
                          <a:solidFill>
                            <a:schemeClr val="tx1"/>
                          </a:solidFill>
                          <a:latin typeface="+mn-lt"/>
                          <a:cs typeface="Arial" pitchFamily="34" charset="0"/>
                        </a:rPr>
                        <a:t>United States</a:t>
                      </a:r>
                    </a:p>
                  </a:txBody>
                  <a:tcPr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87%</a:t>
                      </a:r>
                    </a:p>
                  </a:txBody>
                  <a:tcPr marL="9525" marR="9525" marT="9525" marB="0" anchor="ctr"/>
                </a:tc>
                <a:tc>
                  <a:txBody>
                    <a:bodyPr/>
                    <a:lstStyle/>
                    <a:p>
                      <a:pPr marL="0" algn="ctr" defTabSz="514350" rtl="0" eaLnBrk="1" fontAlgn="b" latinLnBrk="0" hangingPunct="1"/>
                      <a:r>
                        <a:rPr lang="en-US" sz="1200" kern="1200" dirty="0">
                          <a:solidFill>
                            <a:schemeClr val="tx1"/>
                          </a:solidFill>
                          <a:latin typeface="+mn-lt"/>
                          <a:ea typeface="+mn-ea"/>
                          <a:cs typeface="Arial" pitchFamily="34" charset="0"/>
                        </a:rPr>
                        <a:t>74%</a:t>
                      </a:r>
                    </a:p>
                  </a:txBody>
                  <a:tcPr marL="9525" marR="9525" marT="9525" marB="0" anchor="ctr"/>
                </a:tc>
                <a:tc>
                  <a:txBody>
                    <a:bodyPr/>
                    <a:lstStyle/>
                    <a:p>
                      <a:pPr marL="0" algn="ctr" defTabSz="514350" rtl="0" eaLnBrk="1" fontAlgn="b" latinLnBrk="0" hangingPunct="1"/>
                      <a:r>
                        <a:rPr lang="en-US" sz="1200" b="1" kern="1200" dirty="0">
                          <a:solidFill>
                            <a:srgbClr val="C00000"/>
                          </a:solidFill>
                          <a:latin typeface="+mn-lt"/>
                          <a:ea typeface="+mn-ea"/>
                          <a:cs typeface="Arial" pitchFamily="34" charset="0"/>
                        </a:rPr>
                        <a:t>-13%</a:t>
                      </a:r>
                    </a:p>
                  </a:txBody>
                  <a:tcPr marL="9525" marR="9525" marT="9525" marB="0" anchor="ctr"/>
                </a:tc>
              </a:tr>
            </a:tbl>
          </a:graphicData>
        </a:graphic>
      </p:graphicFrame>
      <p:sp>
        <p:nvSpPr>
          <p:cNvPr id="18" name="Content Placeholder 14"/>
          <p:cNvSpPr txBox="1">
            <a:spLocks/>
          </p:cNvSpPr>
          <p:nvPr/>
        </p:nvSpPr>
        <p:spPr>
          <a:xfrm>
            <a:off x="552450" y="957086"/>
            <a:ext cx="8382000" cy="895350"/>
          </a:xfrm>
          <a:prstGeom prst="rect">
            <a:avLst/>
          </a:prstGeom>
        </p:spPr>
        <p:txBody>
          <a:bodyPr vert="horz" lIns="45720" tIns="45720" rIns="45720" bIns="45720" rtlCol="0">
            <a:noAutofit/>
          </a:bodyPr>
          <a:lstStyle/>
          <a:p>
            <a:pPr marL="169863" indent="-169863" defTabSz="514350">
              <a:lnSpc>
                <a:spcPct val="95000"/>
              </a:lnSpc>
              <a:spcBef>
                <a:spcPts val="200"/>
              </a:spcBef>
              <a:spcAft>
                <a:spcPts val="200"/>
              </a:spcAft>
              <a:buClr>
                <a:srgbClr val="2DAFD7"/>
              </a:buClr>
              <a:buSzPct val="100000"/>
              <a:buFont typeface="Arial" pitchFamily="34" charset="0"/>
              <a:buChar char="•"/>
            </a:pPr>
            <a:r>
              <a:rPr lang="en-US" sz="1400" dirty="0" smtClean="0">
                <a:solidFill>
                  <a:prstClr val="black"/>
                </a:solidFill>
                <a:cs typeface="Arial" panose="020B0604020202020204" pitchFamily="34" charset="0"/>
              </a:rPr>
              <a:t>Perception of 2014 stock market performance is very positive in the majority of countries.</a:t>
            </a:r>
          </a:p>
          <a:p>
            <a:pPr marL="169863" indent="-169863" defTabSz="514350">
              <a:lnSpc>
                <a:spcPct val="95000"/>
              </a:lnSpc>
              <a:spcBef>
                <a:spcPts val="200"/>
              </a:spcBef>
              <a:spcAft>
                <a:spcPts val="200"/>
              </a:spcAft>
              <a:buClr>
                <a:srgbClr val="2DAFD7"/>
              </a:buClr>
              <a:buSzPct val="100000"/>
              <a:buFont typeface="Arial" pitchFamily="34" charset="0"/>
              <a:buChar char="•"/>
            </a:pPr>
            <a:r>
              <a:rPr lang="en-US" sz="1400" dirty="0" smtClean="0">
                <a:solidFill>
                  <a:prstClr val="black"/>
                </a:solidFill>
                <a:cs typeface="Arial" panose="020B0604020202020204" pitchFamily="34" charset="0"/>
              </a:rPr>
              <a:t>Although there are some negative perception gaps between the two years, this typically occurs in countries with high 2014 perceptions.</a:t>
            </a:r>
            <a:endParaRPr lang="en-US"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591901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786745"/>
            <a:ext cx="8229600" cy="1118255"/>
          </a:xfrm>
        </p:spPr>
        <p:txBody>
          <a:bodyPr vert="horz" lIns="45720" tIns="45720" rIns="45720" bIns="45720" rtlCol="0">
            <a:spAutoFit/>
          </a:bodyPr>
          <a:lstStyle/>
          <a:p>
            <a:pPr marL="175022" indent="-175022">
              <a:spcBef>
                <a:spcPts val="200"/>
              </a:spcBef>
              <a:spcAft>
                <a:spcPts val="200"/>
              </a:spcAft>
              <a:buFont typeface="Arial" pitchFamily="34" charset="0"/>
              <a:buChar char="•"/>
              <a:defRPr/>
            </a:pPr>
            <a:r>
              <a:rPr lang="en-US" sz="1200" dirty="0" smtClean="0"/>
              <a:t>South African investors expect the best equity returns in 2015 to come from home and North America. </a:t>
            </a:r>
          </a:p>
          <a:p>
            <a:pPr marL="175022" indent="-175022">
              <a:spcBef>
                <a:spcPts val="200"/>
              </a:spcBef>
              <a:spcAft>
                <a:spcPts val="200"/>
              </a:spcAft>
              <a:buFont typeface="Arial" pitchFamily="34" charset="0"/>
              <a:buChar char="•"/>
              <a:defRPr/>
            </a:pPr>
            <a:r>
              <a:rPr lang="en-US" sz="1200" dirty="0" smtClean="0"/>
              <a:t>Investors believe Asia possesses the best opportunities over the next 10 years, although the expectation for 2015 has declined from expectations in 2014.</a:t>
            </a:r>
          </a:p>
          <a:p>
            <a:pPr marL="175022" indent="-175022">
              <a:spcBef>
                <a:spcPts val="200"/>
              </a:spcBef>
              <a:spcAft>
                <a:spcPts val="200"/>
              </a:spcAft>
              <a:buFont typeface="Arial" pitchFamily="34" charset="0"/>
              <a:buChar char="•"/>
              <a:defRPr/>
            </a:pPr>
            <a:r>
              <a:rPr lang="en-US" sz="1200" dirty="0" smtClean="0"/>
              <a:t>Following Asia, South Africa and the North American countries are viewed as the markets with the best opportunities in the long term.</a:t>
            </a:r>
          </a:p>
        </p:txBody>
      </p:sp>
      <p:sp>
        <p:nvSpPr>
          <p:cNvPr id="35" name="Title 34"/>
          <p:cNvSpPr>
            <a:spLocks noGrp="1"/>
          </p:cNvSpPr>
          <p:nvPr>
            <p:ph type="title"/>
          </p:nvPr>
        </p:nvSpPr>
        <p:spPr/>
        <p:txBody>
          <a:bodyPr/>
          <a:lstStyle/>
          <a:p>
            <a:r>
              <a:rPr lang="en-US" dirty="0" smtClean="0"/>
              <a:t>Best </a:t>
            </a:r>
            <a:r>
              <a:rPr lang="en-US" i="1" dirty="0" smtClean="0"/>
              <a:t>Equity</a:t>
            </a:r>
            <a:r>
              <a:rPr lang="en-US" dirty="0" smtClean="0"/>
              <a:t> Returns in 2015 and Over Next 10 Years</a:t>
            </a:r>
            <a:endParaRPr lang="en-US" dirty="0"/>
          </a:p>
        </p:txBody>
      </p:sp>
      <p:sp>
        <p:nvSpPr>
          <p:cNvPr id="26" name="Text Placeholder 25"/>
          <p:cNvSpPr>
            <a:spLocks noGrp="1"/>
          </p:cNvSpPr>
          <p:nvPr>
            <p:ph type="body" sz="quarter" idx="10"/>
          </p:nvPr>
        </p:nvSpPr>
        <p:spPr/>
        <p:txBody>
          <a:bodyPr/>
          <a:lstStyle/>
          <a:p>
            <a:pPr>
              <a:spcBef>
                <a:spcPts val="0"/>
              </a:spcBef>
            </a:pPr>
            <a:endParaRPr lang="en-US" dirty="0" smtClean="0"/>
          </a:p>
          <a:p>
            <a:pPr>
              <a:spcBef>
                <a:spcPts val="0"/>
              </a:spcBef>
            </a:pPr>
            <a:r>
              <a:rPr lang="en-US" dirty="0" smtClean="0"/>
              <a:t>Q3: Where </a:t>
            </a:r>
            <a:r>
              <a:rPr lang="en-US" dirty="0"/>
              <a:t>do you think the </a:t>
            </a:r>
            <a:r>
              <a:rPr lang="en-US" u="sng" dirty="0"/>
              <a:t>best</a:t>
            </a:r>
            <a:r>
              <a:rPr lang="en-US" dirty="0"/>
              <a:t> equity and fixed income investment opportunities will be in </a:t>
            </a:r>
            <a:r>
              <a:rPr lang="en-US" dirty="0" smtClean="0"/>
              <a:t>2015 </a:t>
            </a:r>
            <a:r>
              <a:rPr lang="en-US" dirty="0"/>
              <a:t>and </a:t>
            </a:r>
            <a:r>
              <a:rPr lang="en-US" u="sng" dirty="0"/>
              <a:t>over the next 10 years</a:t>
            </a:r>
            <a:r>
              <a:rPr lang="en-US" dirty="0"/>
              <a:t>?</a:t>
            </a:r>
          </a:p>
          <a:p>
            <a:pPr>
              <a:spcBef>
                <a:spcPts val="0"/>
              </a:spcBef>
            </a:pPr>
            <a:r>
              <a:rPr lang="en-US" dirty="0" smtClean="0"/>
              <a:t>Bases</a:t>
            </a:r>
            <a:r>
              <a:rPr lang="en-US" dirty="0"/>
              <a:t>: Total (n=517 and </a:t>
            </a:r>
            <a:r>
              <a:rPr lang="en-US" dirty="0" smtClean="0"/>
              <a:t>n=501)</a:t>
            </a:r>
            <a:endParaRPr lang="en-US" dirty="0"/>
          </a:p>
          <a:p>
            <a:pPr>
              <a:spcBef>
                <a:spcPts val="0"/>
              </a:spcBef>
            </a:pPr>
            <a:r>
              <a:rPr lang="en-US" dirty="0" smtClean="0"/>
              <a:t>Significant </a:t>
            </a:r>
            <a:r>
              <a:rPr lang="en-US" dirty="0"/>
              <a:t>differences at the 95% confidence level between 2014 and 2015 are indicated by up and down </a:t>
            </a:r>
            <a:r>
              <a:rPr lang="en-US" dirty="0" smtClean="0"/>
              <a:t>arrows</a:t>
            </a:r>
            <a:endParaRPr lang="en-US" dirty="0"/>
          </a:p>
        </p:txBody>
      </p:sp>
      <p:graphicFrame>
        <p:nvGraphicFramePr>
          <p:cNvPr id="16" name="Object 7"/>
          <p:cNvGraphicFramePr>
            <a:graphicFrameLocks noChangeAspect="1"/>
          </p:cNvGraphicFramePr>
          <p:nvPr>
            <p:extLst>
              <p:ext uri="{D42A27DB-BD31-4B8C-83A1-F6EECF244321}">
                <p14:modId xmlns:p14="http://schemas.microsoft.com/office/powerpoint/2010/main" val="4041375235"/>
              </p:ext>
            </p:extLst>
          </p:nvPr>
        </p:nvGraphicFramePr>
        <p:xfrm>
          <a:off x="3124200" y="2159830"/>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020060151"/>
              </p:ext>
            </p:extLst>
          </p:nvPr>
        </p:nvGraphicFramePr>
        <p:xfrm>
          <a:off x="3071478" y="5866994"/>
          <a:ext cx="2719721" cy="201168"/>
        </p:xfrm>
        <a:graphic>
          <a:graphicData uri="http://schemas.openxmlformats.org/drawingml/2006/table">
            <a:tbl>
              <a:tblPr firstRow="1" bandRow="1">
                <a:tableStyleId>{2D5ABB26-0587-4C30-8999-92F81FD0307C}</a:tableStyleId>
              </a:tblPr>
              <a:tblGrid>
                <a:gridCol w="200541"/>
                <a:gridCol w="604862"/>
                <a:gridCol w="200541"/>
                <a:gridCol w="1713777"/>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rgbClr val="98A4CE"/>
                          </a:solidFill>
                          <a:sym typeface="Wingdings"/>
                        </a:rPr>
                        <a:t></a:t>
                      </a:r>
                      <a:endParaRPr lang="en-US" sz="1200" dirty="0">
                        <a:solidFill>
                          <a:srgbClr val="98A4CE"/>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751607913"/>
              </p:ext>
            </p:extLst>
          </p:nvPr>
        </p:nvGraphicFramePr>
        <p:xfrm>
          <a:off x="5847868" y="5866994"/>
          <a:ext cx="2610331" cy="201168"/>
        </p:xfrm>
        <a:graphic>
          <a:graphicData uri="http://schemas.openxmlformats.org/drawingml/2006/table">
            <a:tbl>
              <a:tblPr firstRow="1" bandRow="1">
                <a:tableStyleId>{2D5ABB26-0587-4C30-8999-92F81FD0307C}</a:tableStyleId>
              </a:tblPr>
              <a:tblGrid>
                <a:gridCol w="192475"/>
                <a:gridCol w="580534"/>
                <a:gridCol w="192475"/>
                <a:gridCol w="1644847"/>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22" name="Object 7"/>
          <p:cNvGraphicFramePr>
            <a:graphicFrameLocks noChangeAspect="1"/>
          </p:cNvGraphicFramePr>
          <p:nvPr>
            <p:extLst>
              <p:ext uri="{D42A27DB-BD31-4B8C-83A1-F6EECF244321}">
                <p14:modId xmlns:p14="http://schemas.microsoft.com/office/powerpoint/2010/main" val="1358199453"/>
              </p:ext>
            </p:extLst>
          </p:nvPr>
        </p:nvGraphicFramePr>
        <p:xfrm>
          <a:off x="5857875" y="2159830"/>
          <a:ext cx="2590800" cy="3643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962062532"/>
              </p:ext>
            </p:extLst>
          </p:nvPr>
        </p:nvGraphicFramePr>
        <p:xfrm>
          <a:off x="658905" y="2266677"/>
          <a:ext cx="2457450" cy="3464794"/>
        </p:xfrm>
        <a:graphic>
          <a:graphicData uri="http://schemas.openxmlformats.org/drawingml/2006/table">
            <a:tbl>
              <a:tblPr firstRow="1" bandRow="1">
                <a:tableStyleId>{2D5ABB26-0587-4C30-8999-92F81FD0307C}</a:tableStyleId>
              </a:tblPr>
              <a:tblGrid>
                <a:gridCol w="2457450"/>
              </a:tblGrid>
              <a:tr h="357742">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South Africa</a:t>
                      </a:r>
                    </a:p>
                  </a:txBody>
                  <a:tcPr marL="9525" marR="9525" marT="9525" marB="0" anchor="ctr"/>
                </a:tc>
              </a:tr>
              <a:tr h="38254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U.S. and Canada</a:t>
                      </a:r>
                    </a:p>
                  </a:txBody>
                  <a:tcPr marL="9525" marR="9525" marT="9525" marB="0" anchor="ctr"/>
                </a:tc>
              </a:tr>
              <a:tr h="38690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Asia (including India)</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Western Europe</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Middle East</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Australia/New Zealand</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Africa</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Central and Eastern Europe (including Russia)</a:t>
                      </a:r>
                    </a:p>
                  </a:txBody>
                  <a:tcPr marL="9525" marR="9525" marT="9525" marB="0" anchor="ctr"/>
                </a:tc>
              </a:tr>
              <a:tr h="389599">
                <a:tc>
                  <a:txBody>
                    <a:bodyPr/>
                    <a:lstStyle/>
                    <a:p>
                      <a:pPr marL="0" algn="r" defTabSz="514350" rtl="0" eaLnBrk="1" fontAlgn="b" latinLnBrk="0" hangingPunct="1">
                        <a:lnSpc>
                          <a:spcPct val="90000"/>
                        </a:lnSpc>
                      </a:pPr>
                      <a:r>
                        <a:rPr lang="en-US" sz="1200" kern="1200" dirty="0">
                          <a:solidFill>
                            <a:schemeClr val="tx1"/>
                          </a:solidFill>
                          <a:latin typeface="+mn-lt"/>
                          <a:ea typeface="+mn-ea"/>
                          <a:cs typeface="+mn-cs"/>
                        </a:rPr>
                        <a:t>  South and Central America (including Mexico)</a:t>
                      </a:r>
                    </a:p>
                  </a:txBody>
                  <a:tcPr marL="9525" marR="9525" marT="9525" marB="0" anchor="ctr"/>
                </a:tc>
              </a:tr>
            </a:tbl>
          </a:graphicData>
        </a:graphic>
      </p:graphicFrame>
      <p:sp>
        <p:nvSpPr>
          <p:cNvPr id="20" name="TextBox 19"/>
          <p:cNvSpPr txBox="1"/>
          <p:nvPr/>
        </p:nvSpPr>
        <p:spPr>
          <a:xfrm>
            <a:off x="3788079" y="1905000"/>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25" name="TextBox 24"/>
          <p:cNvSpPr txBox="1"/>
          <p:nvPr/>
        </p:nvSpPr>
        <p:spPr>
          <a:xfrm>
            <a:off x="6543597" y="1905000"/>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14" name="TextBox 13"/>
          <p:cNvSpPr txBox="1"/>
          <p:nvPr/>
        </p:nvSpPr>
        <p:spPr>
          <a:xfrm flipV="1">
            <a:off x="6591860" y="2192393"/>
            <a:ext cx="322524" cy="276999"/>
          </a:xfrm>
          <a:prstGeom prst="rect">
            <a:avLst/>
          </a:prstGeom>
          <a:noFill/>
        </p:spPr>
        <p:txBody>
          <a:bodyPr wrap="none" rtlCol="0">
            <a:spAutoFit/>
          </a:bodyPr>
          <a:lstStyle/>
          <a:p>
            <a:r>
              <a:rPr lang="en-US" sz="1200" b="1" dirty="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15" name="TextBox 14"/>
          <p:cNvSpPr txBox="1"/>
          <p:nvPr/>
        </p:nvSpPr>
        <p:spPr>
          <a:xfrm>
            <a:off x="6460750" y="2993827"/>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7" name="TextBox 26"/>
          <p:cNvSpPr txBox="1"/>
          <p:nvPr/>
        </p:nvSpPr>
        <p:spPr>
          <a:xfrm flipV="1">
            <a:off x="6468595" y="3365088"/>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8" name="TextBox 27"/>
          <p:cNvSpPr txBox="1"/>
          <p:nvPr/>
        </p:nvSpPr>
        <p:spPr>
          <a:xfrm>
            <a:off x="6192370" y="4555927"/>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9" name="TextBox 28"/>
          <p:cNvSpPr txBox="1"/>
          <p:nvPr/>
        </p:nvSpPr>
        <p:spPr>
          <a:xfrm>
            <a:off x="6297351" y="4717852"/>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30" name="TextBox 29"/>
          <p:cNvSpPr txBox="1"/>
          <p:nvPr/>
        </p:nvSpPr>
        <p:spPr>
          <a:xfrm flipV="1">
            <a:off x="6222625" y="5105923"/>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Tree>
    <p:extLst>
      <p:ext uri="{BB962C8B-B14F-4D97-AF65-F5344CB8AC3E}">
        <p14:creationId xmlns:p14="http://schemas.microsoft.com/office/powerpoint/2010/main" val="352729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pPr eaLnBrk="1" hangingPunct="1"/>
            <a:r>
              <a:rPr lang="en-US" dirty="0"/>
              <a:t>Best</a:t>
            </a:r>
            <a:r>
              <a:rPr lang="en-US" i="1" dirty="0"/>
              <a:t> Equity</a:t>
            </a:r>
            <a:r>
              <a:rPr lang="en-US" dirty="0"/>
              <a:t> Returns in 2015 and Over Next 10 Years</a:t>
            </a:r>
          </a:p>
        </p:txBody>
      </p:sp>
      <p:sp>
        <p:nvSpPr>
          <p:cNvPr id="11" name="Text Placeholder 10"/>
          <p:cNvSpPr>
            <a:spLocks noGrp="1"/>
          </p:cNvSpPr>
          <p:nvPr>
            <p:ph type="body" sz="quarter" idx="10"/>
          </p:nvPr>
        </p:nvSpPr>
        <p:spPr>
          <a:xfrm>
            <a:off x="676747" y="6255643"/>
            <a:ext cx="7125320" cy="390525"/>
          </a:xfrm>
        </p:spPr>
        <p:txBody>
          <a:bodyPr/>
          <a:lstStyle/>
          <a:p>
            <a:pPr>
              <a:spcBef>
                <a:spcPts val="0"/>
              </a:spcBef>
            </a:pPr>
            <a:r>
              <a:rPr lang="en-US" dirty="0"/>
              <a:t>Q3: </a:t>
            </a:r>
            <a:r>
              <a:rPr lang="en-US" dirty="0" smtClean="0"/>
              <a:t>Where </a:t>
            </a:r>
            <a:r>
              <a:rPr lang="en-US" dirty="0"/>
              <a:t>do you think the </a:t>
            </a:r>
            <a:r>
              <a:rPr lang="en-US" u="sng" dirty="0"/>
              <a:t>best</a:t>
            </a:r>
            <a:r>
              <a:rPr lang="en-US" dirty="0"/>
              <a:t> equity and fixed income investment opportunities will be in 2015 and </a:t>
            </a:r>
            <a:r>
              <a:rPr lang="en-US" u="sng" dirty="0"/>
              <a:t>over the next 10 years</a:t>
            </a:r>
            <a:r>
              <a:rPr lang="en-US" dirty="0"/>
              <a:t>?</a:t>
            </a:r>
          </a:p>
          <a:p>
            <a:pPr>
              <a:spcBef>
                <a:spcPts val="0"/>
              </a:spcBef>
            </a:pPr>
            <a:r>
              <a:rPr lang="en-US" dirty="0"/>
              <a:t>Bases: Total (n=11,508), U.S./Canada (n=1,000), APAC (n=4,002), Europe (n=4,001), </a:t>
            </a:r>
            <a:r>
              <a:rPr lang="en-US" dirty="0" smtClean="0"/>
              <a:t>LatAm </a:t>
            </a:r>
            <a:r>
              <a:rPr lang="en-US" dirty="0"/>
              <a:t>(n=1,500), United States (n=500), China (n=500), India (n=500), Japan (n=500), Australia (n=500), Hong Kong (n=502), United Kingdom (n=500), Germany (n=500), Singapore (n=500), Sweden (n=500), Korea (n=500), Spain (n=500), Canada (n=500), Poland (n=500), France (n=501), Brazil (n=500), South Africa (n=501), Malaysia (n=500), Mexico (n=500), Greece (n=500), Chile (n=500), Italy (n=500), UAE (n=504</a:t>
            </a:r>
            <a:r>
              <a:rPr lang="en-US" dirty="0" smtClean="0"/>
              <a:t>)</a:t>
            </a:r>
            <a:endParaRPr lang="en-US" dirty="0"/>
          </a:p>
        </p:txBody>
      </p:sp>
      <p:graphicFrame>
        <p:nvGraphicFramePr>
          <p:cNvPr id="12" name="Table 11"/>
          <p:cNvGraphicFramePr>
            <a:graphicFrameLocks noGrp="1"/>
          </p:cNvGraphicFramePr>
          <p:nvPr>
            <p:extLst/>
          </p:nvPr>
        </p:nvGraphicFramePr>
        <p:xfrm>
          <a:off x="694780" y="1990518"/>
          <a:ext cx="3840480" cy="2423160"/>
        </p:xfrm>
        <a:graphic>
          <a:graphicData uri="http://schemas.openxmlformats.org/drawingml/2006/table">
            <a:tbl>
              <a:tblPr firstRow="1" bandRow="1">
                <a:tableStyleId>{5C22544A-7EE6-4342-B048-85BDC9FD1C3A}</a:tableStyleId>
              </a:tblPr>
              <a:tblGrid>
                <a:gridCol w="2194560"/>
                <a:gridCol w="822960"/>
                <a:gridCol w="822960"/>
              </a:tblGrid>
              <a:tr h="594360">
                <a:tc>
                  <a:txBody>
                    <a:bodyPr/>
                    <a:lstStyle/>
                    <a:p>
                      <a:pPr algn="l"/>
                      <a:r>
                        <a:rPr lang="en-US" sz="1200" dirty="0">
                          <a:latin typeface="+mn-lt"/>
                          <a:cs typeface="Arial" pitchFamily="34" charset="0"/>
                        </a:rPr>
                        <a:t>% Choosing Home Country</a:t>
                      </a:r>
                    </a:p>
                  </a:txBody>
                  <a:tcPr marL="45720" marR="9144"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n-lt"/>
                          <a:cs typeface="Arial" pitchFamily="34" charset="0"/>
                        </a:rPr>
                        <a:t>2015</a:t>
                      </a: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n-lt"/>
                          <a:cs typeface="Arial" pitchFamily="34" charset="0"/>
                        </a:rPr>
                        <a:t>Next</a:t>
                      </a:r>
                      <a:r>
                        <a:rPr lang="en-US" sz="1200" b="1" baseline="0" dirty="0">
                          <a:latin typeface="+mn-lt"/>
                          <a:cs typeface="Arial" pitchFamily="34" charset="0"/>
                        </a:rPr>
                        <a:t> 10 Years</a:t>
                      </a:r>
                      <a:endParaRPr lang="en-US" sz="1200" b="1" dirty="0">
                        <a:latin typeface="+mn-lt"/>
                        <a:cs typeface="Arial" pitchFamily="34" charset="0"/>
                      </a:endParaRP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Total</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U.S./Canada</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APAC</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Europe</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cs typeface="Arial" pitchFamily="34" charset="0"/>
                        </a:rPr>
                        <a:t>LatAm</a:t>
                      </a:r>
                      <a:endParaRPr kumimoji="0" lang="en-US" sz="1200" b="0" i="0" u="none" strike="noStrike" cap="none" normalizeH="0" baseline="0" dirty="0">
                        <a:ln>
                          <a:noFill/>
                        </a:ln>
                        <a:solidFill>
                          <a:schemeClr val="tx1"/>
                        </a:solidFill>
                        <a:effectLst/>
                        <a:latin typeface="+mn-lt"/>
                        <a:cs typeface="Arial" pitchFamily="34" charset="0"/>
                      </a:endParaRP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b" latinLnBrk="0" hangingPunct="1"/>
                      <a:r>
                        <a:rPr lang="en-US" sz="1200" b="0" i="0" u="none" strike="noStrike" kern="1200" dirty="0">
                          <a:solidFill>
                            <a:schemeClr val="tx1"/>
                          </a:solidFill>
                          <a:latin typeface="+mn-lt"/>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nvPr>
        </p:nvGraphicFramePr>
        <p:xfrm>
          <a:off x="4970935" y="1010775"/>
          <a:ext cx="3840480" cy="4712506"/>
        </p:xfrm>
        <a:graphic>
          <a:graphicData uri="http://schemas.openxmlformats.org/drawingml/2006/table">
            <a:tbl>
              <a:tblPr firstRow="1" bandRow="1">
                <a:tableStyleId>{5C22544A-7EE6-4342-B048-85BDC9FD1C3A}</a:tableStyleId>
              </a:tblPr>
              <a:tblGrid>
                <a:gridCol w="2194560"/>
                <a:gridCol w="822960"/>
                <a:gridCol w="822960"/>
              </a:tblGrid>
              <a:tr h="0">
                <a:tc>
                  <a:txBody>
                    <a:bodyPr/>
                    <a:lstStyle/>
                    <a:p>
                      <a:pPr algn="l"/>
                      <a:r>
                        <a:rPr lang="en-US" sz="1200" dirty="0">
                          <a:latin typeface="+mj-lt"/>
                          <a:cs typeface="Arial" pitchFamily="34" charset="0"/>
                        </a:rPr>
                        <a:t>% Choosing Home Country,</a:t>
                      </a:r>
                      <a:r>
                        <a:rPr lang="en-US" sz="1200" baseline="0" dirty="0">
                          <a:latin typeface="+mj-lt"/>
                          <a:cs typeface="Arial" pitchFamily="34" charset="0"/>
                        </a:rPr>
                        <a:t> </a:t>
                      </a:r>
                      <a:br>
                        <a:rPr lang="en-US" sz="1200" baseline="0" dirty="0">
                          <a:latin typeface="+mj-lt"/>
                          <a:cs typeface="Arial" pitchFamily="34" charset="0"/>
                        </a:rPr>
                      </a:br>
                      <a:r>
                        <a:rPr lang="en-US" sz="1200" baseline="0" dirty="0">
                          <a:latin typeface="+mj-lt"/>
                          <a:cs typeface="Arial" pitchFamily="34" charset="0"/>
                        </a:rPr>
                        <a:t>By Country</a:t>
                      </a:r>
                      <a:endParaRPr lang="en-US" sz="1200" dirty="0">
                        <a:latin typeface="+mj-lt"/>
                        <a:cs typeface="Arial" pitchFamily="34" charset="0"/>
                      </a:endParaRPr>
                    </a:p>
                  </a:txBody>
                  <a:tcPr marL="45720" marR="9144"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j-lt"/>
                          <a:cs typeface="Arial" pitchFamily="34" charset="0"/>
                        </a:rPr>
                        <a:t>2015</a:t>
                      </a: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j-lt"/>
                          <a:cs typeface="Arial" pitchFamily="34" charset="0"/>
                        </a:rPr>
                        <a:t>Next</a:t>
                      </a:r>
                      <a:r>
                        <a:rPr lang="en-US" sz="1200" b="1" baseline="0" dirty="0">
                          <a:latin typeface="+mj-lt"/>
                          <a:cs typeface="Arial" pitchFamily="34" charset="0"/>
                        </a:rPr>
                        <a:t> </a:t>
                      </a:r>
                      <a:br>
                        <a:rPr lang="en-US" sz="1200" b="1" baseline="0" dirty="0">
                          <a:latin typeface="+mj-lt"/>
                          <a:cs typeface="Arial" pitchFamily="34" charset="0"/>
                        </a:rPr>
                      </a:br>
                      <a:r>
                        <a:rPr lang="en-US" sz="1200" b="1" baseline="0" dirty="0">
                          <a:latin typeface="+mj-lt"/>
                          <a:cs typeface="Arial" pitchFamily="34" charset="0"/>
                        </a:rPr>
                        <a:t>10 Years</a:t>
                      </a:r>
                      <a:endParaRPr lang="en-US" sz="1200" b="1" dirty="0">
                        <a:latin typeface="+mj-lt"/>
                        <a:cs typeface="Arial" pitchFamily="34" charset="0"/>
                      </a:endParaRP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United States</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74%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China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66%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57%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India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64%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Japan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51%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Australia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45%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Hong Kong</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United Kingdom</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Germany</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Singapore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31%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Sweden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Korea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Spain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Canada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Poland</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France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Brazil</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South Africa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20%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Malaysia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Mexico</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Greece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Chile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marL="0" algn="l" defTabSz="514350" rtl="0" eaLnBrk="1" fontAlgn="ctr" latinLnBrk="0" hangingPunct="1"/>
                      <a:r>
                        <a:rPr lang="en-US" sz="1200" b="0" i="0" u="none" strike="noStrike" kern="1200" dirty="0">
                          <a:solidFill>
                            <a:schemeClr val="tx1"/>
                          </a:solidFill>
                          <a:effectLst/>
                          <a:latin typeface="+mj-lt"/>
                          <a:ea typeface="+mn-ea"/>
                          <a:cs typeface="+mn-cs"/>
                        </a:rPr>
                        <a:t>Italy</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514350" rtl="0" eaLnBrk="1" fontAlgn="ctr" latinLnBrk="0" hangingPunct="1"/>
                      <a:r>
                        <a:rPr lang="en-US" sz="1200" b="0" i="0" u="none" strike="noStrike" kern="1200" dirty="0">
                          <a:solidFill>
                            <a:schemeClr val="tx1"/>
                          </a:solidFill>
                          <a:effectLst/>
                          <a:latin typeface="+mj-lt"/>
                          <a:ea typeface="+mn-ea"/>
                          <a:cs typeface="+mn-cs"/>
                        </a:rPr>
                        <a:t>12%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cxnSp>
        <p:nvCxnSpPr>
          <p:cNvPr id="15" name="Straight Connector 14"/>
          <p:cNvCxnSpPr/>
          <p:nvPr/>
        </p:nvCxnSpPr>
        <p:spPr bwMode="auto">
          <a:xfrm rot="5400000">
            <a:off x="2247462" y="3477750"/>
            <a:ext cx="5029200" cy="0"/>
          </a:xfrm>
          <a:prstGeom prst="line">
            <a:avLst/>
          </a:prstGeom>
          <a:solidFill>
            <a:schemeClr val="accent1"/>
          </a:solidFill>
          <a:ln w="19050" cap="flat" cmpd="sng" algn="ctr">
            <a:solidFill>
              <a:schemeClr val="tx1"/>
            </a:solidFill>
            <a:prstDash val="dash"/>
            <a:round/>
            <a:headEnd type="none" w="med" len="med"/>
            <a:tailEnd type="none" w="med" len="med"/>
          </a:ln>
          <a:effectLst>
            <a:outerShdw blurRad="50800" dist="50800" dir="5400000" algn="ctr" rotWithShape="0">
              <a:srgbClr val="000000">
                <a:alpha val="0"/>
              </a:srgbClr>
            </a:outerShdw>
          </a:effectLst>
        </p:spPr>
      </p:cxnSp>
    </p:spTree>
    <p:extLst>
      <p:ext uri="{BB962C8B-B14F-4D97-AF65-F5344CB8AC3E}">
        <p14:creationId xmlns:p14="http://schemas.microsoft.com/office/powerpoint/2010/main" val="955456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457200" y="762000"/>
            <a:ext cx="8229600" cy="642227"/>
          </a:xfrm>
        </p:spPr>
        <p:txBody>
          <a:bodyPr vert="horz" lIns="45720" tIns="45720" rIns="45720" bIns="45720" rtlCol="0">
            <a:spAutoFit/>
          </a:bodyPr>
          <a:lstStyle/>
          <a:p>
            <a:pPr>
              <a:lnSpc>
                <a:spcPct val="90000"/>
              </a:lnSpc>
              <a:spcBef>
                <a:spcPts val="200"/>
              </a:spcBef>
              <a:spcAft>
                <a:spcPts val="200"/>
              </a:spcAft>
              <a:buFont typeface="Arial" pitchFamily="34" charset="0"/>
              <a:buChar char="•"/>
            </a:pPr>
            <a:r>
              <a:rPr lang="en-US" sz="1200" dirty="0" smtClean="0"/>
              <a:t>South African investors expect North America and their </a:t>
            </a:r>
            <a:r>
              <a:rPr lang="en-US" sz="1200" dirty="0"/>
              <a:t>home </a:t>
            </a:r>
            <a:r>
              <a:rPr lang="en-US" sz="1200" dirty="0" smtClean="0"/>
              <a:t>country to offer the best fixed income returns in 2015 and over the next 10 years.</a:t>
            </a:r>
          </a:p>
          <a:p>
            <a:pPr>
              <a:lnSpc>
                <a:spcPct val="90000"/>
              </a:lnSpc>
              <a:spcBef>
                <a:spcPts val="200"/>
              </a:spcBef>
              <a:spcAft>
                <a:spcPts val="200"/>
              </a:spcAft>
              <a:buFont typeface="Arial" pitchFamily="34" charset="0"/>
              <a:buChar char="•"/>
            </a:pPr>
            <a:r>
              <a:rPr lang="en-US" sz="1200" dirty="0" smtClean="0"/>
              <a:t>The expectation for short- and long-term fixed income returns in Africa have decreased from 2014.</a:t>
            </a:r>
          </a:p>
        </p:txBody>
      </p:sp>
      <p:sp>
        <p:nvSpPr>
          <p:cNvPr id="23" name="Title 22"/>
          <p:cNvSpPr>
            <a:spLocks noGrp="1"/>
          </p:cNvSpPr>
          <p:nvPr>
            <p:ph type="title"/>
          </p:nvPr>
        </p:nvSpPr>
        <p:spPr/>
        <p:txBody>
          <a:bodyPr/>
          <a:lstStyle/>
          <a:p>
            <a:pPr lvl="0"/>
            <a:r>
              <a:rPr lang="en-US" dirty="0" smtClean="0"/>
              <a:t>Best </a:t>
            </a:r>
            <a:r>
              <a:rPr lang="en-US" i="1" dirty="0" smtClean="0"/>
              <a:t>Fixed Income</a:t>
            </a:r>
            <a:r>
              <a:rPr lang="en-US" dirty="0" smtClean="0"/>
              <a:t> Returns in 2015 and Over Next 10 Years</a:t>
            </a:r>
            <a:endParaRPr lang="en-US" dirty="0"/>
          </a:p>
        </p:txBody>
      </p:sp>
      <p:sp>
        <p:nvSpPr>
          <p:cNvPr id="28" name="Text Placeholder 27"/>
          <p:cNvSpPr>
            <a:spLocks noGrp="1"/>
          </p:cNvSpPr>
          <p:nvPr>
            <p:ph type="body" sz="quarter" idx="10"/>
          </p:nvPr>
        </p:nvSpPr>
        <p:spPr/>
        <p:txBody>
          <a:bodyPr/>
          <a:lstStyle/>
          <a:p>
            <a:pPr>
              <a:spcBef>
                <a:spcPts val="0"/>
              </a:spcBef>
            </a:pPr>
            <a:endParaRPr lang="en-US" dirty="0" smtClean="0"/>
          </a:p>
          <a:p>
            <a:pPr>
              <a:spcBef>
                <a:spcPts val="0"/>
              </a:spcBef>
            </a:pPr>
            <a:r>
              <a:rPr lang="en-US" dirty="0" smtClean="0"/>
              <a:t>Q3</a:t>
            </a:r>
            <a:r>
              <a:rPr lang="en-US" dirty="0"/>
              <a:t>: Where do you think the </a:t>
            </a:r>
            <a:r>
              <a:rPr lang="en-US" u="sng" dirty="0"/>
              <a:t>best</a:t>
            </a:r>
            <a:r>
              <a:rPr lang="en-US" dirty="0"/>
              <a:t> equity and fixed income investment opportunities will be in 2015 and </a:t>
            </a:r>
            <a:r>
              <a:rPr lang="en-US" u="sng" dirty="0"/>
              <a:t>over the next 10 years</a:t>
            </a:r>
            <a:r>
              <a:rPr lang="en-US" dirty="0"/>
              <a:t>?</a:t>
            </a:r>
          </a:p>
          <a:p>
            <a:pPr>
              <a:spcBef>
                <a:spcPts val="0"/>
              </a:spcBef>
            </a:pPr>
            <a:r>
              <a:rPr lang="en-US" dirty="0"/>
              <a:t>Bases: Total (n=517 and </a:t>
            </a:r>
            <a:r>
              <a:rPr lang="en-US" dirty="0" smtClean="0"/>
              <a:t>n=501)</a:t>
            </a:r>
            <a:endParaRPr lang="en-US" dirty="0"/>
          </a:p>
          <a:p>
            <a:pPr>
              <a:spcBef>
                <a:spcPts val="0"/>
              </a:spcBef>
            </a:pPr>
            <a:r>
              <a:rPr lang="en-US" dirty="0"/>
              <a:t>Significant differences at the 95% confidence level between 2014 and 2015 are indicated by up and down arrows</a:t>
            </a:r>
          </a:p>
        </p:txBody>
      </p:sp>
      <p:graphicFrame>
        <p:nvGraphicFramePr>
          <p:cNvPr id="16" name="Object 7"/>
          <p:cNvGraphicFramePr>
            <a:graphicFrameLocks noChangeAspect="1"/>
          </p:cNvGraphicFramePr>
          <p:nvPr>
            <p:extLst>
              <p:ext uri="{D42A27DB-BD31-4B8C-83A1-F6EECF244321}">
                <p14:modId xmlns:p14="http://schemas.microsoft.com/office/powerpoint/2010/main" val="2495753455"/>
              </p:ext>
            </p:extLst>
          </p:nvPr>
        </p:nvGraphicFramePr>
        <p:xfrm>
          <a:off x="3124200" y="2071128"/>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784717531"/>
              </p:ext>
            </p:extLst>
          </p:nvPr>
        </p:nvGraphicFramePr>
        <p:xfrm>
          <a:off x="3057998" y="5778292"/>
          <a:ext cx="2657003" cy="201168"/>
        </p:xfrm>
        <a:graphic>
          <a:graphicData uri="http://schemas.openxmlformats.org/drawingml/2006/table">
            <a:tbl>
              <a:tblPr firstRow="1" bandRow="1">
                <a:tableStyleId>{2D5ABB26-0587-4C30-8999-92F81FD0307C}</a:tableStyleId>
              </a:tblPr>
              <a:tblGrid>
                <a:gridCol w="195917"/>
                <a:gridCol w="590914"/>
                <a:gridCol w="195917"/>
                <a:gridCol w="1674255"/>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chemeClr val="accent1">
                              <a:lumMod val="60000"/>
                              <a:lumOff val="40000"/>
                            </a:schemeClr>
                          </a:solidFill>
                          <a:sym typeface="Wingdings"/>
                        </a:rPr>
                        <a:t></a:t>
                      </a:r>
                      <a:endParaRPr lang="en-US" sz="1200" dirty="0">
                        <a:solidFill>
                          <a:schemeClr val="accent1">
                            <a:lumMod val="60000"/>
                            <a:lumOff val="40000"/>
                          </a:schemeClr>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793833378"/>
              </p:ext>
            </p:extLst>
          </p:nvPr>
        </p:nvGraphicFramePr>
        <p:xfrm>
          <a:off x="5838878" y="5778292"/>
          <a:ext cx="2619322" cy="201168"/>
        </p:xfrm>
        <a:graphic>
          <a:graphicData uri="http://schemas.openxmlformats.org/drawingml/2006/table">
            <a:tbl>
              <a:tblPr firstRow="1" bandRow="1">
                <a:tableStyleId>{2D5ABB26-0587-4C30-8999-92F81FD0307C}</a:tableStyleId>
              </a:tblPr>
              <a:tblGrid>
                <a:gridCol w="193138"/>
                <a:gridCol w="582534"/>
                <a:gridCol w="193138"/>
                <a:gridCol w="1650512"/>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2495753455"/>
              </p:ext>
            </p:extLst>
          </p:nvPr>
        </p:nvGraphicFramePr>
        <p:xfrm>
          <a:off x="5857875" y="2071128"/>
          <a:ext cx="2590800" cy="3643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Table 28"/>
          <p:cNvGraphicFramePr>
            <a:graphicFrameLocks noGrp="1"/>
          </p:cNvGraphicFramePr>
          <p:nvPr/>
        </p:nvGraphicFramePr>
        <p:xfrm>
          <a:off x="658905" y="2177975"/>
          <a:ext cx="2457450" cy="3513532"/>
        </p:xfrm>
        <a:graphic>
          <a:graphicData uri="http://schemas.openxmlformats.org/drawingml/2006/table">
            <a:tbl>
              <a:tblPr firstRow="1" bandRow="1">
                <a:tableStyleId>{2D5ABB26-0587-4C30-8999-92F81FD0307C}</a:tableStyleId>
              </a:tblPr>
              <a:tblGrid>
                <a:gridCol w="2457450"/>
              </a:tblGrid>
              <a:tr h="365200">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South Africa</a:t>
                      </a:r>
                    </a:p>
                  </a:txBody>
                  <a:tcPr marL="9525" marR="9525" marT="9525" marB="0" anchor="ctr"/>
                </a:tc>
              </a:tr>
              <a:tr h="390525">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U.S. and Canada</a:t>
                      </a:r>
                    </a:p>
                  </a:txBody>
                  <a:tcPr marL="9525" marR="9525" marT="9525" marB="0" anchor="ctr"/>
                </a:tc>
              </a:tr>
              <a:tr h="371475">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Western Europe</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Asia (including India)</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Middle East</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Australia/New Zealand</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Central and Eastern Europe (including Russia)</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Africa</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South and Central America (including Mexico)</a:t>
                      </a:r>
                    </a:p>
                  </a:txBody>
                  <a:tcPr marL="9525" marR="9525" marT="9525" marB="0" anchor="ctr"/>
                </a:tc>
              </a:tr>
            </a:tbl>
          </a:graphicData>
        </a:graphic>
      </p:graphicFrame>
      <p:sp>
        <p:nvSpPr>
          <p:cNvPr id="25" name="TextBox 24"/>
          <p:cNvSpPr txBox="1"/>
          <p:nvPr/>
        </p:nvSpPr>
        <p:spPr>
          <a:xfrm>
            <a:off x="3913589"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27" name="TextBox 26"/>
          <p:cNvSpPr txBox="1"/>
          <p:nvPr/>
        </p:nvSpPr>
        <p:spPr>
          <a:xfrm>
            <a:off x="6669107"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22" name="TextBox 21"/>
          <p:cNvSpPr txBox="1"/>
          <p:nvPr/>
        </p:nvSpPr>
        <p:spPr>
          <a:xfrm>
            <a:off x="6211066" y="4866501"/>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31" name="TextBox 30"/>
          <p:cNvSpPr txBox="1"/>
          <p:nvPr/>
        </p:nvSpPr>
        <p:spPr>
          <a:xfrm>
            <a:off x="6286500" y="5009376"/>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Tree>
    <p:extLst>
      <p:ext uri="{BB962C8B-B14F-4D97-AF65-F5344CB8AC3E}">
        <p14:creationId xmlns:p14="http://schemas.microsoft.com/office/powerpoint/2010/main" val="3410029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pPr eaLnBrk="1" hangingPunct="1"/>
            <a:r>
              <a:rPr lang="en-US" dirty="0"/>
              <a:t>Best </a:t>
            </a:r>
            <a:r>
              <a:rPr lang="en-US" i="1" dirty="0"/>
              <a:t>Fixed Income </a:t>
            </a:r>
            <a:r>
              <a:rPr lang="en-US" dirty="0"/>
              <a:t>Returns in 2015 and Over Next 10 Years</a:t>
            </a:r>
          </a:p>
        </p:txBody>
      </p:sp>
      <p:sp>
        <p:nvSpPr>
          <p:cNvPr id="11" name="Text Placeholder 10"/>
          <p:cNvSpPr>
            <a:spLocks noGrp="1"/>
          </p:cNvSpPr>
          <p:nvPr>
            <p:ph type="body" sz="quarter" idx="10"/>
          </p:nvPr>
        </p:nvSpPr>
        <p:spPr/>
        <p:txBody>
          <a:bodyPr/>
          <a:lstStyle/>
          <a:p>
            <a:pPr>
              <a:spcBef>
                <a:spcPts val="0"/>
              </a:spcBef>
            </a:pPr>
            <a:r>
              <a:rPr lang="en-US" dirty="0"/>
              <a:t>Q3: </a:t>
            </a:r>
            <a:r>
              <a:rPr lang="en-US" dirty="0" smtClean="0"/>
              <a:t>Where </a:t>
            </a:r>
            <a:r>
              <a:rPr lang="en-US" dirty="0"/>
              <a:t>do you think the </a:t>
            </a:r>
            <a:r>
              <a:rPr lang="en-US" u="sng" dirty="0"/>
              <a:t>best</a:t>
            </a:r>
            <a:r>
              <a:rPr lang="en-US" dirty="0"/>
              <a:t> equity and fixed income investment opportunities will be in 2015 and </a:t>
            </a:r>
            <a:r>
              <a:rPr lang="en-US" u="sng" dirty="0"/>
              <a:t>over the next 10 years</a:t>
            </a:r>
            <a:r>
              <a:rPr lang="en-US" dirty="0"/>
              <a:t>?</a:t>
            </a:r>
          </a:p>
          <a:p>
            <a:pPr>
              <a:spcBef>
                <a:spcPts val="0"/>
              </a:spcBef>
            </a:pPr>
            <a:r>
              <a:rPr lang="en-US" dirty="0"/>
              <a:t>Bases: Total (n=11,508), U.S./Canada (n=1,000), APAC (n=4,002), LatAm (n=1,500), Europe (n=4,001), United States (n=500), China (n=500), India (n=500), </a:t>
            </a:r>
            <a:r>
              <a:rPr lang="en-US" dirty="0" smtClean="0"/>
              <a:t/>
            </a:r>
            <a:br>
              <a:rPr lang="en-US" dirty="0" smtClean="0"/>
            </a:br>
            <a:r>
              <a:rPr lang="en-US" dirty="0" smtClean="0"/>
              <a:t>Australia </a:t>
            </a:r>
            <a:r>
              <a:rPr lang="en-US" dirty="0"/>
              <a:t>(n=500), United Kingdom (n=500), Canada (n=500), Singapore (n=500), Japan (n=500), Germany (n=500), Brazil (n=500), Poland (n=500), Sweden (n=500), Hong Kong (n=502), Mexico (n=500), South Africa (n=501), Malaysia (n=500), France (n=501), Chile (n=500), Korea (n=500), Spain (n=500), </a:t>
            </a:r>
            <a:r>
              <a:rPr lang="en-US" dirty="0" smtClean="0"/>
              <a:t>Italy </a:t>
            </a:r>
            <a:r>
              <a:rPr lang="en-US" dirty="0"/>
              <a:t>(n=500), </a:t>
            </a:r>
          </a:p>
          <a:p>
            <a:pPr>
              <a:spcBef>
                <a:spcPts val="0"/>
              </a:spcBef>
            </a:pPr>
            <a:r>
              <a:rPr lang="en-US" dirty="0"/>
              <a:t>Greece (n=500), UAE (n=504</a:t>
            </a:r>
            <a:r>
              <a:rPr lang="en-US" dirty="0" smtClean="0"/>
              <a:t>)</a:t>
            </a:r>
          </a:p>
        </p:txBody>
      </p:sp>
      <p:cxnSp>
        <p:nvCxnSpPr>
          <p:cNvPr id="12" name="Straight Connector 11"/>
          <p:cNvCxnSpPr/>
          <p:nvPr/>
        </p:nvCxnSpPr>
        <p:spPr bwMode="auto">
          <a:xfrm rot="5400000">
            <a:off x="2247462" y="3477750"/>
            <a:ext cx="5029200" cy="0"/>
          </a:xfrm>
          <a:prstGeom prst="line">
            <a:avLst/>
          </a:prstGeom>
          <a:solidFill>
            <a:schemeClr val="accent1"/>
          </a:solidFill>
          <a:ln w="19050" cap="flat" cmpd="sng" algn="ctr">
            <a:solidFill>
              <a:schemeClr val="tx1"/>
            </a:solidFill>
            <a:prstDash val="dash"/>
            <a:round/>
            <a:headEnd type="none" w="med" len="med"/>
            <a:tailEnd type="none" w="med" len="med"/>
          </a:ln>
          <a:effectLst>
            <a:outerShdw blurRad="50800" dist="50800" dir="5400000" algn="ctr" rotWithShape="0">
              <a:srgbClr val="000000">
                <a:alpha val="0"/>
              </a:srgbClr>
            </a:outerShdw>
          </a:effectLst>
        </p:spPr>
      </p:cxnSp>
      <p:graphicFrame>
        <p:nvGraphicFramePr>
          <p:cNvPr id="14" name="Table 13"/>
          <p:cNvGraphicFramePr>
            <a:graphicFrameLocks noGrp="1"/>
          </p:cNvGraphicFramePr>
          <p:nvPr>
            <p:extLst/>
          </p:nvPr>
        </p:nvGraphicFramePr>
        <p:xfrm>
          <a:off x="694780" y="1990518"/>
          <a:ext cx="3840480" cy="2423160"/>
        </p:xfrm>
        <a:graphic>
          <a:graphicData uri="http://schemas.openxmlformats.org/drawingml/2006/table">
            <a:tbl>
              <a:tblPr firstRow="1" bandRow="1">
                <a:tableStyleId>{5C22544A-7EE6-4342-B048-85BDC9FD1C3A}</a:tableStyleId>
              </a:tblPr>
              <a:tblGrid>
                <a:gridCol w="2194560"/>
                <a:gridCol w="822960"/>
                <a:gridCol w="822960"/>
              </a:tblGrid>
              <a:tr h="594360">
                <a:tc>
                  <a:txBody>
                    <a:bodyPr/>
                    <a:lstStyle/>
                    <a:p>
                      <a:pPr algn="l"/>
                      <a:r>
                        <a:rPr lang="en-US" sz="1200" dirty="0">
                          <a:latin typeface="+mn-lt"/>
                          <a:cs typeface="Arial" pitchFamily="34" charset="0"/>
                        </a:rPr>
                        <a:t>% Choosing Home Country</a:t>
                      </a:r>
                    </a:p>
                  </a:txBody>
                  <a:tcPr marL="45720" marR="9144"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n-lt"/>
                          <a:cs typeface="Arial" pitchFamily="34" charset="0"/>
                        </a:rPr>
                        <a:t>2015</a:t>
                      </a: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n-lt"/>
                          <a:cs typeface="Arial" pitchFamily="34" charset="0"/>
                        </a:rPr>
                        <a:t>Next</a:t>
                      </a:r>
                      <a:r>
                        <a:rPr lang="en-US" sz="1200" b="1" baseline="0" dirty="0">
                          <a:latin typeface="+mn-lt"/>
                          <a:cs typeface="Arial" pitchFamily="34" charset="0"/>
                        </a:rPr>
                        <a:t> 10 Years</a:t>
                      </a:r>
                      <a:endParaRPr lang="en-US" sz="1200" b="1" dirty="0">
                        <a:latin typeface="+mn-lt"/>
                        <a:cs typeface="Arial" pitchFamily="34" charset="0"/>
                      </a:endParaRP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Total</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U.S./Canada</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APAC</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31%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mn-lt"/>
                          <a:cs typeface="Arial" pitchFamily="34" charset="0"/>
                        </a:rPr>
                        <a:t>LatAm</a:t>
                      </a:r>
                      <a:endParaRPr kumimoji="0" lang="en-US" sz="1200" b="0" i="0" u="none" strike="noStrike" cap="none" normalizeH="0" baseline="0" dirty="0">
                        <a:ln>
                          <a:noFill/>
                        </a:ln>
                        <a:solidFill>
                          <a:schemeClr val="tx1"/>
                        </a:solidFill>
                        <a:effectLst/>
                        <a:latin typeface="+mn-lt"/>
                        <a:cs typeface="Arial" pitchFamily="34" charset="0"/>
                      </a:endParaRP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6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chemeClr val="tx1"/>
                          </a:solidFill>
                          <a:effectLst/>
                          <a:latin typeface="+mn-lt"/>
                          <a:cs typeface="Arial" pitchFamily="34" charset="0"/>
                        </a:rPr>
                        <a:t>Europe</a:t>
                      </a:r>
                    </a:p>
                  </a:txBody>
                  <a:tcPr marL="45720" marR="9144" marT="9144" marB="9144"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latin typeface="+mn-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15" name="Table 14"/>
          <p:cNvGraphicFramePr>
            <a:graphicFrameLocks noGrp="1"/>
          </p:cNvGraphicFramePr>
          <p:nvPr>
            <p:extLst/>
          </p:nvPr>
        </p:nvGraphicFramePr>
        <p:xfrm>
          <a:off x="4970935" y="1010775"/>
          <a:ext cx="3840480" cy="4712506"/>
        </p:xfrm>
        <a:graphic>
          <a:graphicData uri="http://schemas.openxmlformats.org/drawingml/2006/table">
            <a:tbl>
              <a:tblPr firstRow="1" bandRow="1">
                <a:tableStyleId>{5C22544A-7EE6-4342-B048-85BDC9FD1C3A}</a:tableStyleId>
              </a:tblPr>
              <a:tblGrid>
                <a:gridCol w="2194560"/>
                <a:gridCol w="822960"/>
                <a:gridCol w="822960"/>
              </a:tblGrid>
              <a:tr h="0">
                <a:tc>
                  <a:txBody>
                    <a:bodyPr/>
                    <a:lstStyle/>
                    <a:p>
                      <a:pPr algn="l"/>
                      <a:r>
                        <a:rPr lang="en-US" sz="1200" dirty="0">
                          <a:latin typeface="+mj-lt"/>
                          <a:cs typeface="Arial" pitchFamily="34" charset="0"/>
                        </a:rPr>
                        <a:t>% Choosing Home Country,</a:t>
                      </a:r>
                      <a:r>
                        <a:rPr lang="en-US" sz="1200" baseline="0" dirty="0">
                          <a:latin typeface="+mj-lt"/>
                          <a:cs typeface="Arial" pitchFamily="34" charset="0"/>
                        </a:rPr>
                        <a:t> </a:t>
                      </a:r>
                      <a:br>
                        <a:rPr lang="en-US" sz="1200" baseline="0" dirty="0">
                          <a:latin typeface="+mj-lt"/>
                          <a:cs typeface="Arial" pitchFamily="34" charset="0"/>
                        </a:rPr>
                      </a:br>
                      <a:r>
                        <a:rPr lang="en-US" sz="1200" baseline="0" dirty="0">
                          <a:latin typeface="+mj-lt"/>
                          <a:cs typeface="Arial" pitchFamily="34" charset="0"/>
                        </a:rPr>
                        <a:t>By Country</a:t>
                      </a:r>
                      <a:endParaRPr lang="en-US" sz="1200" dirty="0">
                        <a:latin typeface="+mj-lt"/>
                        <a:cs typeface="Arial" pitchFamily="34" charset="0"/>
                      </a:endParaRPr>
                    </a:p>
                  </a:txBody>
                  <a:tcPr marL="45720" marR="9144"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j-lt"/>
                          <a:cs typeface="Arial" pitchFamily="34" charset="0"/>
                        </a:rPr>
                        <a:t>2015</a:t>
                      </a: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200" b="1" dirty="0">
                          <a:latin typeface="+mj-lt"/>
                          <a:cs typeface="Arial" pitchFamily="34" charset="0"/>
                        </a:rPr>
                        <a:t>Next</a:t>
                      </a:r>
                      <a:r>
                        <a:rPr lang="en-US" sz="1200" b="1" baseline="0" dirty="0">
                          <a:latin typeface="+mj-lt"/>
                          <a:cs typeface="Arial" pitchFamily="34" charset="0"/>
                        </a:rPr>
                        <a:t> </a:t>
                      </a:r>
                      <a:br>
                        <a:rPr lang="en-US" sz="1200" b="1" baseline="0" dirty="0">
                          <a:latin typeface="+mj-lt"/>
                          <a:cs typeface="Arial" pitchFamily="34" charset="0"/>
                        </a:rPr>
                      </a:br>
                      <a:r>
                        <a:rPr lang="en-US" sz="1200" b="1" baseline="0" dirty="0">
                          <a:latin typeface="+mj-lt"/>
                          <a:cs typeface="Arial" pitchFamily="34" charset="0"/>
                        </a:rPr>
                        <a:t>10 Years</a:t>
                      </a:r>
                      <a:endParaRPr lang="en-US" sz="1200" b="1" dirty="0">
                        <a:latin typeface="+mj-lt"/>
                        <a:cs typeface="Arial" pitchFamily="34" charset="0"/>
                      </a:endParaRPr>
                    </a:p>
                  </a:txBody>
                  <a:tcPr marL="9144" marR="9144"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United States</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69%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64%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China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54%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51%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India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53%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49%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Australia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45%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40%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United Kingdom</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Canada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Singapore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Japan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Germany</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Brazil</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Poland</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31%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Sweden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Hong Kong</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Mexico</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South Africa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Malaysia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20%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France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Chile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Korea</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Spain</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Italy</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3423">
                <a:tc>
                  <a:txBody>
                    <a:bodyPr/>
                    <a:lstStyle/>
                    <a:p>
                      <a:pPr algn="l" fontAlgn="b"/>
                      <a:r>
                        <a:rPr lang="en-US" sz="1200" b="0" i="0" u="none" strike="noStrike" kern="1200" dirty="0">
                          <a:solidFill>
                            <a:schemeClr val="tx1"/>
                          </a:solidFill>
                          <a:effectLst/>
                          <a:latin typeface="+mj-lt"/>
                          <a:ea typeface="+mn-ea"/>
                          <a:cs typeface="+mn-cs"/>
                        </a:rPr>
                        <a:t>Greece</a:t>
                      </a:r>
                    </a:p>
                  </a:txBody>
                  <a:tcPr marR="952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0" i="0" u="none" strike="noStrike" kern="1200" dirty="0">
                          <a:solidFill>
                            <a:schemeClr val="tx1"/>
                          </a:solidFill>
                          <a:effectLst/>
                          <a:latin typeface="+mj-lt"/>
                          <a:ea typeface="+mn-ea"/>
                          <a:cs typeface="+mn-cs"/>
                        </a:rPr>
                        <a:t>15%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5548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p:cNvSpPr>
            <a:spLocks noGrp="1"/>
          </p:cNvSpPr>
          <p:nvPr>
            <p:ph idx="1"/>
          </p:nvPr>
        </p:nvSpPr>
        <p:spPr>
          <a:xfrm>
            <a:off x="563336" y="849083"/>
            <a:ext cx="8229600" cy="642227"/>
          </a:xfrm>
        </p:spPr>
        <p:txBody>
          <a:bodyPr>
            <a:spAutoFit/>
          </a:bodyPr>
          <a:lstStyle/>
          <a:p>
            <a:pPr>
              <a:lnSpc>
                <a:spcPct val="90000"/>
              </a:lnSpc>
              <a:spcBef>
                <a:spcPts val="200"/>
              </a:spcBef>
              <a:spcAft>
                <a:spcPts val="200"/>
              </a:spcAft>
              <a:buFont typeface="Arial" pitchFamily="34" charset="0"/>
              <a:buChar char="•"/>
            </a:pPr>
            <a:r>
              <a:rPr lang="en-US" sz="1200" dirty="0" smtClean="0"/>
              <a:t>South African investors think real estate will perform best in 2015 and over the next decade. Following real estate, </a:t>
            </a:r>
            <a:r>
              <a:rPr lang="en-US" sz="1200" dirty="0"/>
              <a:t>e</a:t>
            </a:r>
            <a:r>
              <a:rPr lang="en-US" sz="1200" dirty="0" smtClean="0"/>
              <a:t>xpectations are highest for precious metals, stocks and non-metal commodities.</a:t>
            </a:r>
          </a:p>
          <a:p>
            <a:pPr>
              <a:lnSpc>
                <a:spcPct val="90000"/>
              </a:lnSpc>
              <a:spcBef>
                <a:spcPts val="200"/>
              </a:spcBef>
              <a:spcAft>
                <a:spcPts val="200"/>
              </a:spcAft>
              <a:buFont typeface="Arial" pitchFamily="34" charset="0"/>
              <a:buChar char="•"/>
            </a:pPr>
            <a:r>
              <a:rPr lang="en-US" sz="1200" dirty="0" smtClean="0"/>
              <a:t>The expectation of stock performance for the current year has decreased since 2014.</a:t>
            </a:r>
          </a:p>
        </p:txBody>
      </p:sp>
      <p:sp>
        <p:nvSpPr>
          <p:cNvPr id="28" name="Title 27"/>
          <p:cNvSpPr>
            <a:spLocks noGrp="1"/>
          </p:cNvSpPr>
          <p:nvPr>
            <p:ph type="title"/>
          </p:nvPr>
        </p:nvSpPr>
        <p:spPr/>
        <p:txBody>
          <a:bodyPr/>
          <a:lstStyle/>
          <a:p>
            <a:r>
              <a:rPr lang="en-US" dirty="0" smtClean="0"/>
              <a:t>Asset Class Expected to Perform Best in 2015 and Over the Next 10 Years</a:t>
            </a:r>
            <a:endParaRPr lang="en-US" dirty="0"/>
          </a:p>
        </p:txBody>
      </p:sp>
      <p:sp>
        <p:nvSpPr>
          <p:cNvPr id="17" name="Text Placeholder 16"/>
          <p:cNvSpPr>
            <a:spLocks noGrp="1"/>
          </p:cNvSpPr>
          <p:nvPr>
            <p:ph type="body" sz="quarter" idx="10"/>
          </p:nvPr>
        </p:nvSpPr>
        <p:spPr/>
        <p:txBody>
          <a:bodyPr/>
          <a:lstStyle/>
          <a:p>
            <a:pPr>
              <a:spcBef>
                <a:spcPts val="0"/>
              </a:spcBef>
            </a:pPr>
            <a:r>
              <a:rPr lang="en-US" dirty="0" smtClean="0"/>
              <a:t>Q4</a:t>
            </a:r>
            <a:r>
              <a:rPr lang="en-US" dirty="0"/>
              <a:t>: For each of the following, please select and rank the </a:t>
            </a:r>
            <a:r>
              <a:rPr lang="en-US" u="sng" dirty="0"/>
              <a:t>top three</a:t>
            </a:r>
            <a:r>
              <a:rPr lang="en-US" dirty="0"/>
              <a:t> asset classes you expect to perform the best in </a:t>
            </a:r>
            <a:r>
              <a:rPr lang="en-US" dirty="0" smtClean="0"/>
              <a:t>2015 </a:t>
            </a:r>
            <a:r>
              <a:rPr lang="en-US" dirty="0"/>
              <a:t>and over the </a:t>
            </a:r>
            <a:r>
              <a:rPr lang="en-US" u="sng" dirty="0"/>
              <a:t>next 10 </a:t>
            </a:r>
            <a:r>
              <a:rPr lang="en-US" u="sng" dirty="0" smtClean="0"/>
              <a:t>years</a:t>
            </a:r>
            <a:r>
              <a:rPr lang="en-US" dirty="0"/>
              <a:t>.</a:t>
            </a:r>
            <a:r>
              <a:rPr lang="en-US" dirty="0" smtClean="0"/>
              <a:t>  </a:t>
            </a:r>
          </a:p>
          <a:p>
            <a:pPr>
              <a:spcBef>
                <a:spcPts val="0"/>
              </a:spcBef>
            </a:pPr>
            <a:r>
              <a:rPr lang="en-US" dirty="0" smtClean="0"/>
              <a:t>(</a:t>
            </a:r>
            <a:r>
              <a:rPr lang="en-US" dirty="0"/>
              <a:t>Select and rank 3 for </a:t>
            </a:r>
            <a:r>
              <a:rPr lang="en-US" dirty="0" smtClean="0"/>
              <a:t>2015 </a:t>
            </a:r>
            <a:r>
              <a:rPr lang="en-US" dirty="0"/>
              <a:t>and for next 10 years)</a:t>
            </a:r>
          </a:p>
          <a:p>
            <a:pPr>
              <a:spcBef>
                <a:spcPts val="0"/>
              </a:spcBef>
            </a:pPr>
            <a:r>
              <a:rPr lang="en-US" dirty="0"/>
              <a:t>Bases: Total (n=517 and </a:t>
            </a:r>
            <a:r>
              <a:rPr lang="en-US" dirty="0" smtClean="0"/>
              <a:t>n=501)</a:t>
            </a:r>
            <a:endParaRPr lang="en-US" dirty="0"/>
          </a:p>
          <a:p>
            <a:pPr>
              <a:spcBef>
                <a:spcPts val="0"/>
              </a:spcBef>
            </a:pPr>
            <a:r>
              <a:rPr lang="en-US" dirty="0"/>
              <a:t>Significant differences at the 95% confidence level between 2014 and 2015 are indicated by up and down arrows</a:t>
            </a:r>
          </a:p>
        </p:txBody>
      </p:sp>
      <p:graphicFrame>
        <p:nvGraphicFramePr>
          <p:cNvPr id="32" name="Object 7"/>
          <p:cNvGraphicFramePr>
            <a:graphicFrameLocks noChangeAspect="1"/>
          </p:cNvGraphicFramePr>
          <p:nvPr>
            <p:extLst>
              <p:ext uri="{D42A27DB-BD31-4B8C-83A1-F6EECF244321}">
                <p14:modId xmlns:p14="http://schemas.microsoft.com/office/powerpoint/2010/main" val="2495753455"/>
              </p:ext>
            </p:extLst>
          </p:nvPr>
        </p:nvGraphicFramePr>
        <p:xfrm>
          <a:off x="3124200" y="2071128"/>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819702815"/>
              </p:ext>
            </p:extLst>
          </p:nvPr>
        </p:nvGraphicFramePr>
        <p:xfrm>
          <a:off x="658905" y="2177975"/>
          <a:ext cx="2457450" cy="3524438"/>
        </p:xfrm>
        <a:graphic>
          <a:graphicData uri="http://schemas.openxmlformats.org/drawingml/2006/table">
            <a:tbl>
              <a:tblPr firstRow="1" bandRow="1">
                <a:tableStyleId>{2D5ABB26-0587-4C30-8999-92F81FD0307C}</a:tableStyleId>
              </a:tblPr>
              <a:tblGrid>
                <a:gridCol w="2457450"/>
              </a:tblGrid>
              <a:tr h="355675">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Real estate</a:t>
                      </a:r>
                    </a:p>
                  </a:txBody>
                  <a:tcPr marL="9525" marR="9525" marT="9525" marB="0" anchor="ctr"/>
                </a:tc>
              </a:tr>
              <a:tr h="381000">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Precious metals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Stocks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Non-metal commodities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Currencies</a:t>
                      </a:r>
                    </a:p>
                  </a:txBody>
                  <a:tcPr marL="9525" marR="9525" marT="9525" marB="0" anchor="ctr"/>
                </a:tc>
              </a:tr>
              <a:tr h="401431">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Alternatives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Bank savings/Fixed deposits/ Money market accounts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Corporate bonds</a:t>
                      </a:r>
                    </a:p>
                  </a:txBody>
                  <a:tcPr marL="9525" marR="9525" marT="9525" marB="0" anchor="ctr"/>
                </a:tc>
              </a:tr>
              <a:tr h="397722">
                <a:tc>
                  <a:txBody>
                    <a:bodyPr/>
                    <a:lstStyle/>
                    <a:p>
                      <a:pPr marL="0" algn="r" defTabSz="514350" rtl="0" eaLnBrk="1" fontAlgn="b" latinLnBrk="0" hangingPunct="1">
                        <a:lnSpc>
                          <a:spcPct val="90000"/>
                        </a:lnSpc>
                      </a:pPr>
                      <a:r>
                        <a:rPr lang="en-US" sz="1200" kern="1200" dirty="0" smtClean="0">
                          <a:solidFill>
                            <a:schemeClr val="tx1"/>
                          </a:solidFill>
                          <a:latin typeface="+mn-lt"/>
                          <a:ea typeface="+mn-ea"/>
                          <a:cs typeface="+mn-cs"/>
                        </a:rPr>
                        <a:t>    Government securities</a:t>
                      </a:r>
                    </a:p>
                  </a:txBody>
                  <a:tcPr marL="9525" marR="9525" marT="9525" marB="0" anchor="ct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983310248"/>
              </p:ext>
            </p:extLst>
          </p:nvPr>
        </p:nvGraphicFramePr>
        <p:xfrm>
          <a:off x="3057998" y="5778292"/>
          <a:ext cx="2733201" cy="201168"/>
        </p:xfrm>
        <a:graphic>
          <a:graphicData uri="http://schemas.openxmlformats.org/drawingml/2006/table">
            <a:tbl>
              <a:tblPr firstRow="1" bandRow="1">
                <a:tableStyleId>{2D5ABB26-0587-4C30-8999-92F81FD0307C}</a:tableStyleId>
              </a:tblPr>
              <a:tblGrid>
                <a:gridCol w="201535"/>
                <a:gridCol w="607860"/>
                <a:gridCol w="201535"/>
                <a:gridCol w="1722271"/>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chemeClr val="accent1">
                              <a:lumMod val="60000"/>
                              <a:lumOff val="40000"/>
                            </a:schemeClr>
                          </a:solidFill>
                          <a:sym typeface="Wingdings"/>
                        </a:rPr>
                        <a:t></a:t>
                      </a:r>
                      <a:endParaRPr lang="en-US" sz="1200" dirty="0">
                        <a:solidFill>
                          <a:schemeClr val="accent1">
                            <a:lumMod val="60000"/>
                            <a:lumOff val="40000"/>
                          </a:schemeClr>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849145334"/>
              </p:ext>
            </p:extLst>
          </p:nvPr>
        </p:nvGraphicFramePr>
        <p:xfrm>
          <a:off x="5838878" y="5778292"/>
          <a:ext cx="2695522" cy="201168"/>
        </p:xfrm>
        <a:graphic>
          <a:graphicData uri="http://schemas.openxmlformats.org/drawingml/2006/table">
            <a:tbl>
              <a:tblPr firstRow="1" bandRow="1">
                <a:tableStyleId>{2D5ABB26-0587-4C30-8999-92F81FD0307C}</a:tableStyleId>
              </a:tblPr>
              <a:tblGrid>
                <a:gridCol w="198757"/>
                <a:gridCol w="599480"/>
                <a:gridCol w="198757"/>
                <a:gridCol w="1698528"/>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38" name="Object 7"/>
          <p:cNvGraphicFramePr>
            <a:graphicFrameLocks noChangeAspect="1"/>
          </p:cNvGraphicFramePr>
          <p:nvPr>
            <p:extLst>
              <p:ext uri="{D42A27DB-BD31-4B8C-83A1-F6EECF244321}">
                <p14:modId xmlns:p14="http://schemas.microsoft.com/office/powerpoint/2010/main" val="2495753455"/>
              </p:ext>
            </p:extLst>
          </p:nvPr>
        </p:nvGraphicFramePr>
        <p:xfrm>
          <a:off x="5857875" y="2071128"/>
          <a:ext cx="2590800" cy="364387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3913589"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21" name="TextBox 20"/>
          <p:cNvSpPr txBox="1"/>
          <p:nvPr/>
        </p:nvSpPr>
        <p:spPr>
          <a:xfrm>
            <a:off x="6669107"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15" name="TextBox 14"/>
          <p:cNvSpPr txBox="1"/>
          <p:nvPr/>
        </p:nvSpPr>
        <p:spPr>
          <a:xfrm>
            <a:off x="6493764" y="2923401"/>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 name="TextBox 1"/>
          <p:cNvSpPr txBox="1"/>
          <p:nvPr/>
        </p:nvSpPr>
        <p:spPr>
          <a:xfrm>
            <a:off x="3581400" y="1508521"/>
            <a:ext cx="2561920" cy="307777"/>
          </a:xfrm>
          <a:prstGeom prst="rect">
            <a:avLst/>
          </a:prstGeom>
          <a:noFill/>
        </p:spPr>
        <p:txBody>
          <a:bodyPr wrap="none" rtlCol="0">
            <a:spAutoFit/>
          </a:bodyPr>
          <a:lstStyle/>
          <a:p>
            <a:pPr algn="ctr"/>
            <a:r>
              <a:rPr lang="en-US" sz="1400" u="sng" dirty="0">
                <a:solidFill>
                  <a:prstClr val="black"/>
                </a:solidFill>
              </a:rPr>
              <a:t>Investment Ranked Number 1</a:t>
            </a:r>
          </a:p>
        </p:txBody>
      </p:sp>
    </p:spTree>
    <p:extLst>
      <p:ext uri="{BB962C8B-B14F-4D97-AF65-F5344CB8AC3E}">
        <p14:creationId xmlns:p14="http://schemas.microsoft.com/office/powerpoint/2010/main" val="2301634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smtClean="0"/>
              <a:t>Top Three Asset Classes Expected to Perform Best in 2015 and Over the Next 10 Years</a:t>
            </a:r>
            <a:endParaRPr lang="en-US" dirty="0"/>
          </a:p>
        </p:txBody>
      </p:sp>
      <p:sp>
        <p:nvSpPr>
          <p:cNvPr id="30" name="Content Placeholder 29"/>
          <p:cNvSpPr>
            <a:spLocks noGrp="1"/>
          </p:cNvSpPr>
          <p:nvPr>
            <p:ph idx="1"/>
          </p:nvPr>
        </p:nvSpPr>
        <p:spPr>
          <a:xfrm>
            <a:off x="606165" y="884043"/>
            <a:ext cx="8229600" cy="614527"/>
          </a:xfrm>
        </p:spPr>
        <p:txBody>
          <a:bodyPr>
            <a:spAutoFit/>
          </a:bodyPr>
          <a:lstStyle/>
          <a:p>
            <a:pPr>
              <a:lnSpc>
                <a:spcPct val="85000"/>
              </a:lnSpc>
              <a:spcBef>
                <a:spcPts val="200"/>
              </a:spcBef>
              <a:spcAft>
                <a:spcPts val="200"/>
              </a:spcAft>
              <a:buFont typeface="Arial" pitchFamily="34" charset="0"/>
              <a:buChar char="•"/>
            </a:pPr>
            <a:r>
              <a:rPr lang="en-US" sz="1200" dirty="0" smtClean="0"/>
              <a:t>South African investors think real estate, </a:t>
            </a:r>
            <a:r>
              <a:rPr lang="en-US" sz="1200" dirty="0"/>
              <a:t>precious metals </a:t>
            </a:r>
            <a:r>
              <a:rPr lang="en-US" sz="1200" dirty="0" smtClean="0"/>
              <a:t>and stocks will perform as the top three asset classes in 2015 and over the next 10 years.</a:t>
            </a:r>
          </a:p>
          <a:p>
            <a:pPr>
              <a:lnSpc>
                <a:spcPct val="85000"/>
              </a:lnSpc>
              <a:spcBef>
                <a:spcPts val="200"/>
              </a:spcBef>
              <a:spcAft>
                <a:spcPts val="200"/>
              </a:spcAft>
              <a:buFont typeface="Arial" pitchFamily="34" charset="0"/>
              <a:buChar char="•"/>
            </a:pPr>
            <a:r>
              <a:rPr lang="en-US" sz="1200" dirty="0" smtClean="0"/>
              <a:t>Similar to 2014, non-metal commodities come in fourth.</a:t>
            </a:r>
          </a:p>
        </p:txBody>
      </p:sp>
      <p:graphicFrame>
        <p:nvGraphicFramePr>
          <p:cNvPr id="32" name="Object 7"/>
          <p:cNvGraphicFramePr>
            <a:graphicFrameLocks noChangeAspect="1"/>
          </p:cNvGraphicFramePr>
          <p:nvPr>
            <p:extLst>
              <p:ext uri="{D42A27DB-BD31-4B8C-83A1-F6EECF244321}">
                <p14:modId xmlns:p14="http://schemas.microsoft.com/office/powerpoint/2010/main" val="2495753455"/>
              </p:ext>
            </p:extLst>
          </p:nvPr>
        </p:nvGraphicFramePr>
        <p:xfrm>
          <a:off x="3124200" y="2071128"/>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544879130"/>
              </p:ext>
            </p:extLst>
          </p:nvPr>
        </p:nvGraphicFramePr>
        <p:xfrm>
          <a:off x="152960" y="2169010"/>
          <a:ext cx="2981325" cy="3501466"/>
        </p:xfrm>
        <a:graphic>
          <a:graphicData uri="http://schemas.openxmlformats.org/drawingml/2006/table">
            <a:tbl>
              <a:tblPr firstRow="1" bandRow="1">
                <a:tableStyleId>{2D5ABB26-0587-4C30-8999-92F81FD0307C}</a:tableStyleId>
              </a:tblPr>
              <a:tblGrid>
                <a:gridCol w="2981325"/>
              </a:tblGrid>
              <a:tr h="355675">
                <a:tc>
                  <a:txBody>
                    <a:bodyPr/>
                    <a:lstStyle/>
                    <a:p>
                      <a:pPr marL="0" algn="r" defTabSz="514350" rtl="0" eaLnBrk="1" fontAlgn="b" latinLnBrk="0" hangingPunct="1"/>
                      <a:r>
                        <a:rPr lang="en-US" sz="1200" kern="1200" dirty="0" smtClean="0">
                          <a:solidFill>
                            <a:schemeClr val="tx1"/>
                          </a:solidFill>
                          <a:latin typeface="+mn-lt"/>
                          <a:ea typeface="+mn-ea"/>
                          <a:cs typeface="+mn-cs"/>
                        </a:rPr>
                        <a:t>Real estate</a:t>
                      </a:r>
                      <a:endParaRPr lang="en-US" sz="1200" kern="1200" dirty="0">
                        <a:solidFill>
                          <a:schemeClr val="tx1"/>
                        </a:solidFill>
                        <a:latin typeface="+mn-lt"/>
                        <a:ea typeface="+mn-ea"/>
                        <a:cs typeface="+mn-cs"/>
                      </a:endParaRPr>
                    </a:p>
                  </a:txBody>
                  <a:tcPr marL="9525" marR="9525" marT="9525" marB="0" anchor="ctr"/>
                </a:tc>
              </a:tr>
              <a:tr h="381000">
                <a:tc>
                  <a:txBody>
                    <a:bodyPr/>
                    <a:lstStyle/>
                    <a:p>
                      <a:pPr marL="0" algn="r" defTabSz="514350" rtl="0" eaLnBrk="1" fontAlgn="b" latinLnBrk="0" hangingPunct="1"/>
                      <a:r>
                        <a:rPr lang="en-US" sz="1200" kern="1200" dirty="0">
                          <a:solidFill>
                            <a:schemeClr val="tx1"/>
                          </a:solidFill>
                          <a:latin typeface="+mn-lt"/>
                          <a:ea typeface="+mn-ea"/>
                          <a:cs typeface="+mn-cs"/>
                        </a:rPr>
                        <a:t>  Precious metals, such as gold or silver</a:t>
                      </a:r>
                    </a:p>
                  </a:txBody>
                  <a:tcPr marL="9525" marR="9525" marT="9525" marB="0" anchor="ctr"/>
                </a:tc>
              </a:tr>
              <a:tr h="397722">
                <a:tc>
                  <a:txBody>
                    <a:bodyPr/>
                    <a:lstStyle/>
                    <a:p>
                      <a:pPr marL="0" algn="r" defTabSz="514350" rtl="0" eaLnBrk="1" fontAlgn="b" latinLnBrk="0" hangingPunct="1"/>
                      <a:r>
                        <a:rPr lang="en-US" sz="1200" kern="1200" dirty="0">
                          <a:solidFill>
                            <a:schemeClr val="tx1"/>
                          </a:solidFill>
                          <a:latin typeface="+mn-lt"/>
                          <a:ea typeface="+mn-ea"/>
                          <a:cs typeface="+mn-cs"/>
                        </a:rPr>
                        <a:t>  Stocks</a:t>
                      </a:r>
                    </a:p>
                  </a:txBody>
                  <a:tcPr marL="9525" marR="9525" marT="9525" marB="0" anchor="ctr"/>
                </a:tc>
              </a:tr>
              <a:tr h="397722">
                <a:tc>
                  <a:txBody>
                    <a:bodyPr/>
                    <a:lstStyle/>
                    <a:p>
                      <a:pPr marL="0" algn="r" defTabSz="514350" rtl="0" eaLnBrk="1" fontAlgn="b" latinLnBrk="0" hangingPunct="1"/>
                      <a:r>
                        <a:rPr lang="en-US" sz="1200" kern="1200" dirty="0">
                          <a:solidFill>
                            <a:schemeClr val="tx1"/>
                          </a:solidFill>
                          <a:latin typeface="+mn-lt"/>
                          <a:ea typeface="+mn-ea"/>
                          <a:cs typeface="+mn-cs"/>
                        </a:rPr>
                        <a:t>  Non-metal </a:t>
                      </a:r>
                      <a:r>
                        <a:rPr lang="en-US" sz="1200" kern="1200" dirty="0" smtClean="0">
                          <a:solidFill>
                            <a:schemeClr val="tx1"/>
                          </a:solidFill>
                          <a:latin typeface="+mn-lt"/>
                          <a:ea typeface="+mn-ea"/>
                          <a:cs typeface="+mn-cs"/>
                        </a:rPr>
                        <a:t>commodities</a:t>
                      </a:r>
                      <a:endParaRPr lang="en-US" sz="1200" kern="1200" dirty="0">
                        <a:solidFill>
                          <a:schemeClr val="tx1"/>
                        </a:solidFill>
                        <a:latin typeface="+mn-lt"/>
                        <a:ea typeface="+mn-ea"/>
                        <a:cs typeface="+mn-cs"/>
                      </a:endParaRPr>
                    </a:p>
                  </a:txBody>
                  <a:tcPr marL="9525" marR="9525" marT="9525" marB="0" anchor="ctr"/>
                </a:tc>
              </a:tr>
              <a:tr h="397722">
                <a:tc>
                  <a:txBody>
                    <a:bodyPr/>
                    <a:lstStyle/>
                    <a:p>
                      <a:pPr marL="0" algn="r" defTabSz="514350" rtl="0" eaLnBrk="1" fontAlgn="b" latinLnBrk="0" hangingPunct="1"/>
                      <a:r>
                        <a:rPr lang="en-US" sz="1200" kern="1200" dirty="0">
                          <a:solidFill>
                            <a:schemeClr val="tx1"/>
                          </a:solidFill>
                          <a:latin typeface="+mn-lt"/>
                          <a:ea typeface="+mn-ea"/>
                          <a:cs typeface="+mn-cs"/>
                        </a:rPr>
                        <a:t>Currencies</a:t>
                      </a:r>
                    </a:p>
                  </a:txBody>
                  <a:tcPr marL="9525" marR="9525" marT="9525" marB="0" anchor="ctr"/>
                </a:tc>
              </a:tr>
              <a:tr h="378459">
                <a:tc>
                  <a:txBody>
                    <a:bodyPr/>
                    <a:lstStyle/>
                    <a:p>
                      <a:pPr marL="0" algn="r" defTabSz="514350" rtl="0" eaLnBrk="1" fontAlgn="b" latinLnBrk="0" hangingPunct="1"/>
                      <a:r>
                        <a:rPr lang="en-US" sz="1200" kern="1200" dirty="0">
                          <a:solidFill>
                            <a:schemeClr val="tx1"/>
                          </a:solidFill>
                          <a:latin typeface="+mn-lt"/>
                          <a:ea typeface="+mn-ea"/>
                          <a:cs typeface="+mn-cs"/>
                        </a:rPr>
                        <a:t>Bank </a:t>
                      </a:r>
                      <a:r>
                        <a:rPr lang="en-US" sz="1200" kern="1200" dirty="0" smtClean="0">
                          <a:solidFill>
                            <a:schemeClr val="tx1"/>
                          </a:solidFill>
                          <a:latin typeface="+mn-lt"/>
                          <a:ea typeface="+mn-ea"/>
                          <a:cs typeface="+mn-cs"/>
                        </a:rPr>
                        <a:t>savings/Fixed deposits/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Money </a:t>
                      </a:r>
                      <a:r>
                        <a:rPr lang="en-US" sz="1200" kern="1200" dirty="0">
                          <a:solidFill>
                            <a:schemeClr val="tx1"/>
                          </a:solidFill>
                          <a:latin typeface="+mn-lt"/>
                          <a:ea typeface="+mn-ea"/>
                          <a:cs typeface="+mn-cs"/>
                        </a:rPr>
                        <a:t>market accounts</a:t>
                      </a:r>
                    </a:p>
                  </a:txBody>
                  <a:tcPr marL="9525" marR="9525" marT="9525" marB="0" anchor="ctr"/>
                </a:tc>
              </a:tr>
              <a:tr h="397722">
                <a:tc>
                  <a:txBody>
                    <a:bodyPr/>
                    <a:lstStyle/>
                    <a:p>
                      <a:pPr marL="0" algn="r" defTabSz="514350" rtl="0" eaLnBrk="1" fontAlgn="b" latinLnBrk="0" hangingPunct="1"/>
                      <a:r>
                        <a:rPr lang="en-US" sz="1200" kern="1200" dirty="0" smtClean="0">
                          <a:solidFill>
                            <a:schemeClr val="tx1"/>
                          </a:solidFill>
                          <a:latin typeface="+mn-lt"/>
                          <a:ea typeface="+mn-ea"/>
                          <a:cs typeface="+mn-cs"/>
                        </a:rPr>
                        <a:t>Alternatives</a:t>
                      </a:r>
                      <a:endParaRPr lang="en-US" sz="1200" kern="1200" dirty="0">
                        <a:solidFill>
                          <a:schemeClr val="tx1"/>
                        </a:solidFill>
                        <a:latin typeface="+mn-lt"/>
                        <a:ea typeface="+mn-ea"/>
                        <a:cs typeface="+mn-cs"/>
                      </a:endParaRPr>
                    </a:p>
                  </a:txBody>
                  <a:tcPr marL="9525" marR="9525" marT="9525" marB="0" anchor="ctr"/>
                </a:tc>
              </a:tr>
              <a:tr h="397722">
                <a:tc>
                  <a:txBody>
                    <a:bodyPr/>
                    <a:lstStyle/>
                    <a:p>
                      <a:pPr marL="0" algn="r" defTabSz="514350" rtl="0" eaLnBrk="1" fontAlgn="b" latinLnBrk="0" hangingPunct="1"/>
                      <a:r>
                        <a:rPr lang="en-US" sz="1200" kern="1200" dirty="0">
                          <a:solidFill>
                            <a:schemeClr val="tx1"/>
                          </a:solidFill>
                          <a:latin typeface="+mn-lt"/>
                          <a:ea typeface="+mn-ea"/>
                          <a:cs typeface="+mn-cs"/>
                        </a:rPr>
                        <a:t>    Corporate bonds</a:t>
                      </a:r>
                    </a:p>
                  </a:txBody>
                  <a:tcPr marL="9525" marR="9525" marT="9525" marB="0" anchor="ctr"/>
                </a:tc>
              </a:tr>
              <a:tr h="397722">
                <a:tc>
                  <a:txBody>
                    <a:bodyPr/>
                    <a:lstStyle/>
                    <a:p>
                      <a:pPr marL="0" algn="r" defTabSz="514350" rtl="0" eaLnBrk="1" fontAlgn="b" latinLnBrk="0" hangingPunct="1"/>
                      <a:r>
                        <a:rPr lang="en-US" sz="1200" kern="1200" dirty="0">
                          <a:solidFill>
                            <a:schemeClr val="tx1"/>
                          </a:solidFill>
                          <a:latin typeface="+mn-lt"/>
                          <a:ea typeface="+mn-ea"/>
                          <a:cs typeface="+mn-cs"/>
                        </a:rPr>
                        <a:t>    Government </a:t>
                      </a:r>
                      <a:r>
                        <a:rPr lang="en-US" sz="1200" kern="1200" dirty="0" smtClean="0">
                          <a:solidFill>
                            <a:schemeClr val="tx1"/>
                          </a:solidFill>
                          <a:latin typeface="+mn-lt"/>
                          <a:ea typeface="+mn-ea"/>
                          <a:cs typeface="+mn-cs"/>
                        </a:rPr>
                        <a:t>securities</a:t>
                      </a:r>
                      <a:endParaRPr lang="en-US" sz="1200" kern="1200" dirty="0">
                        <a:solidFill>
                          <a:schemeClr val="tx1"/>
                        </a:solidFill>
                        <a:latin typeface="+mn-lt"/>
                        <a:ea typeface="+mn-ea"/>
                        <a:cs typeface="+mn-cs"/>
                      </a:endParaRPr>
                    </a:p>
                  </a:txBody>
                  <a:tcPr marL="9525" marR="9525" marT="9525" marB="0" anchor="ct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24130557"/>
              </p:ext>
            </p:extLst>
          </p:nvPr>
        </p:nvGraphicFramePr>
        <p:xfrm>
          <a:off x="3057998" y="5778292"/>
          <a:ext cx="2580802" cy="201168"/>
        </p:xfrm>
        <a:graphic>
          <a:graphicData uri="http://schemas.openxmlformats.org/drawingml/2006/table">
            <a:tbl>
              <a:tblPr firstRow="1" bandRow="1">
                <a:tableStyleId>{2D5ABB26-0587-4C30-8999-92F81FD0307C}</a:tableStyleId>
              </a:tblPr>
              <a:tblGrid>
                <a:gridCol w="190298"/>
                <a:gridCol w="573967"/>
                <a:gridCol w="190298"/>
                <a:gridCol w="1626239"/>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chemeClr val="accent1">
                              <a:lumMod val="60000"/>
                              <a:lumOff val="40000"/>
                            </a:schemeClr>
                          </a:solidFill>
                          <a:sym typeface="Wingdings"/>
                        </a:rPr>
                        <a:t></a:t>
                      </a:r>
                      <a:endParaRPr lang="en-US" sz="1200" dirty="0">
                        <a:solidFill>
                          <a:schemeClr val="accent1">
                            <a:lumMod val="60000"/>
                            <a:lumOff val="40000"/>
                          </a:schemeClr>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753100015"/>
              </p:ext>
            </p:extLst>
          </p:nvPr>
        </p:nvGraphicFramePr>
        <p:xfrm>
          <a:off x="5838878" y="5778292"/>
          <a:ext cx="2695522" cy="201168"/>
        </p:xfrm>
        <a:graphic>
          <a:graphicData uri="http://schemas.openxmlformats.org/drawingml/2006/table">
            <a:tbl>
              <a:tblPr firstRow="1" bandRow="1">
                <a:tableStyleId>{2D5ABB26-0587-4C30-8999-92F81FD0307C}</a:tableStyleId>
              </a:tblPr>
              <a:tblGrid>
                <a:gridCol w="198757"/>
                <a:gridCol w="599480"/>
                <a:gridCol w="198757"/>
                <a:gridCol w="1698528"/>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36" name="Object 7"/>
          <p:cNvGraphicFramePr>
            <a:graphicFrameLocks noChangeAspect="1"/>
          </p:cNvGraphicFramePr>
          <p:nvPr>
            <p:extLst>
              <p:ext uri="{D42A27DB-BD31-4B8C-83A1-F6EECF244321}">
                <p14:modId xmlns:p14="http://schemas.microsoft.com/office/powerpoint/2010/main" val="2495753455"/>
              </p:ext>
            </p:extLst>
          </p:nvPr>
        </p:nvGraphicFramePr>
        <p:xfrm>
          <a:off x="5857875" y="2071128"/>
          <a:ext cx="2590800" cy="3643872"/>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p:cNvSpPr txBox="1"/>
          <p:nvPr/>
        </p:nvSpPr>
        <p:spPr>
          <a:xfrm>
            <a:off x="3913589"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38" name="TextBox 37"/>
          <p:cNvSpPr txBox="1"/>
          <p:nvPr/>
        </p:nvSpPr>
        <p:spPr>
          <a:xfrm>
            <a:off x="6669107" y="181629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39" name="Text Placeholder 19"/>
          <p:cNvSpPr txBox="1">
            <a:spLocks/>
          </p:cNvSpPr>
          <p:nvPr/>
        </p:nvSpPr>
        <p:spPr>
          <a:xfrm>
            <a:off x="676747" y="6019801"/>
            <a:ext cx="7125320" cy="576264"/>
          </a:xfrm>
          <a:prstGeom prst="rect">
            <a:avLst/>
          </a:prstGeom>
        </p:spPr>
        <p:txBody>
          <a:bodyPr vert="horz" lIns="9144" tIns="45720" rIns="45720" bIns="45720" rtlCol="0" anchor="b" anchorCtr="0">
            <a:noAutofit/>
          </a:bodyPr>
          <a:lstStyle/>
          <a:p>
            <a:pPr defTabSz="514350">
              <a:lnSpc>
                <a:spcPct val="80000"/>
              </a:lnSpc>
              <a:buClr>
                <a:srgbClr val="2DAFD7"/>
              </a:buClr>
            </a:pPr>
            <a:r>
              <a:rPr lang="en-US" sz="750" i="1" dirty="0" smtClean="0">
                <a:solidFill>
                  <a:prstClr val="white">
                    <a:lumMod val="50000"/>
                  </a:prstClr>
                </a:solidFill>
                <a:cs typeface="Arial" panose="020B0604020202020204" pitchFamily="34" charset="0"/>
              </a:rPr>
              <a:t>Q4: For each of the following, please select and rank the </a:t>
            </a:r>
            <a:r>
              <a:rPr lang="en-US" sz="750" i="1" u="sng" dirty="0" smtClean="0">
                <a:solidFill>
                  <a:prstClr val="white">
                    <a:lumMod val="50000"/>
                  </a:prstClr>
                </a:solidFill>
                <a:cs typeface="Arial" panose="020B0604020202020204" pitchFamily="34" charset="0"/>
              </a:rPr>
              <a:t>top three</a:t>
            </a:r>
            <a:r>
              <a:rPr lang="en-US" sz="750" i="1" dirty="0" smtClean="0">
                <a:solidFill>
                  <a:prstClr val="white">
                    <a:lumMod val="50000"/>
                  </a:prstClr>
                </a:solidFill>
                <a:cs typeface="Arial" panose="020B0604020202020204" pitchFamily="34" charset="0"/>
              </a:rPr>
              <a:t> asset classes you expect to perform the best in 2015 and over the </a:t>
            </a:r>
            <a:r>
              <a:rPr lang="en-US" sz="750" i="1" u="sng" dirty="0" smtClean="0">
                <a:solidFill>
                  <a:prstClr val="white">
                    <a:lumMod val="50000"/>
                  </a:prstClr>
                </a:solidFill>
                <a:cs typeface="Arial" panose="020B0604020202020204" pitchFamily="34" charset="0"/>
              </a:rPr>
              <a:t>next 10 years</a:t>
            </a:r>
            <a:r>
              <a:rPr lang="en-US" sz="750" i="1" dirty="0">
                <a:solidFill>
                  <a:prstClr val="white">
                    <a:lumMod val="50000"/>
                  </a:prstClr>
                </a:solidFill>
                <a:cs typeface="Arial" panose="020B0604020202020204" pitchFamily="34" charset="0"/>
              </a:rPr>
              <a:t>.</a:t>
            </a:r>
            <a:endParaRPr lang="en-US" sz="750" i="1" dirty="0" smtClean="0">
              <a:solidFill>
                <a:prstClr val="white">
                  <a:lumMod val="50000"/>
                </a:prstClr>
              </a:solidFill>
              <a:cs typeface="Arial" panose="020B0604020202020204" pitchFamily="34" charset="0"/>
            </a:endParaRPr>
          </a:p>
          <a:p>
            <a:pPr defTabSz="514350">
              <a:lnSpc>
                <a:spcPct val="80000"/>
              </a:lnSpc>
              <a:buClr>
                <a:srgbClr val="2DAFD7"/>
              </a:buClr>
            </a:pPr>
            <a:r>
              <a:rPr lang="en-US" sz="750" i="1" dirty="0" smtClean="0">
                <a:solidFill>
                  <a:prstClr val="white">
                    <a:lumMod val="50000"/>
                  </a:prstClr>
                </a:solidFill>
                <a:cs typeface="Arial" panose="020B0604020202020204" pitchFamily="34" charset="0"/>
              </a:rPr>
              <a:t>(Select and rank 3 for 2015 and for next 10 years)</a:t>
            </a:r>
          </a:p>
          <a:p>
            <a:pPr defTabSz="514350">
              <a:lnSpc>
                <a:spcPct val="80000"/>
              </a:lnSpc>
              <a:buClr>
                <a:srgbClr val="2DAFD7"/>
              </a:buClr>
            </a:pPr>
            <a:r>
              <a:rPr lang="en-US" sz="750" i="1" dirty="0" smtClean="0">
                <a:solidFill>
                  <a:prstClr val="white">
                    <a:lumMod val="50000"/>
                  </a:prstClr>
                </a:solidFill>
                <a:cs typeface="Arial" panose="020B0604020202020204" pitchFamily="34" charset="0"/>
              </a:rPr>
              <a:t>Bases: Total (n=517 and n=501)</a:t>
            </a:r>
          </a:p>
          <a:p>
            <a:pPr defTabSz="514350">
              <a:lnSpc>
                <a:spcPct val="80000"/>
              </a:lnSpc>
              <a:buClr>
                <a:srgbClr val="2DAFD7"/>
              </a:buClr>
            </a:pPr>
            <a:r>
              <a:rPr lang="en-US" sz="750" i="1" dirty="0" smtClean="0">
                <a:solidFill>
                  <a:prstClr val="white">
                    <a:lumMod val="50000"/>
                  </a:prstClr>
                </a:solidFill>
                <a:cs typeface="Arial" panose="020B0604020202020204" pitchFamily="34" charset="0"/>
              </a:rPr>
              <a:t>Significant differences at the 95% confidence level between 2014 and 2015 are indicated by up and down arrows</a:t>
            </a:r>
          </a:p>
        </p:txBody>
      </p:sp>
      <p:sp>
        <p:nvSpPr>
          <p:cNvPr id="14" name="TextBox 13"/>
          <p:cNvSpPr txBox="1"/>
          <p:nvPr/>
        </p:nvSpPr>
        <p:spPr>
          <a:xfrm flipV="1">
            <a:off x="7221276" y="2514600"/>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 name="TextBox 1"/>
          <p:cNvSpPr txBox="1"/>
          <p:nvPr/>
        </p:nvSpPr>
        <p:spPr>
          <a:xfrm>
            <a:off x="3501252" y="1475864"/>
            <a:ext cx="3167855" cy="307777"/>
          </a:xfrm>
          <a:prstGeom prst="rect">
            <a:avLst/>
          </a:prstGeom>
          <a:noFill/>
        </p:spPr>
        <p:txBody>
          <a:bodyPr wrap="none" rtlCol="0">
            <a:spAutoFit/>
          </a:bodyPr>
          <a:lstStyle/>
          <a:p>
            <a:pPr algn="ctr"/>
            <a:r>
              <a:rPr lang="en-US" sz="1400" u="sng" dirty="0">
                <a:solidFill>
                  <a:prstClr val="black"/>
                </a:solidFill>
              </a:rPr>
              <a:t>Investment Ranked Number </a:t>
            </a:r>
            <a:r>
              <a:rPr lang="en-US" sz="1400" u="sng" dirty="0" smtClean="0">
                <a:solidFill>
                  <a:prstClr val="black"/>
                </a:solidFill>
              </a:rPr>
              <a:t>1, 2, or 3</a:t>
            </a:r>
            <a:endParaRPr lang="en-US" sz="1400" u="sng" dirty="0">
              <a:solidFill>
                <a:prstClr val="black"/>
              </a:solidFill>
            </a:endParaRPr>
          </a:p>
        </p:txBody>
      </p:sp>
    </p:spTree>
    <p:extLst>
      <p:ext uri="{BB962C8B-B14F-4D97-AF65-F5344CB8AC3E}">
        <p14:creationId xmlns:p14="http://schemas.microsoft.com/office/powerpoint/2010/main" val="327324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7"/>
          <p:cNvGraphicFramePr>
            <a:graphicFrameLocks noChangeAspect="1"/>
          </p:cNvGraphicFramePr>
          <p:nvPr>
            <p:extLst>
              <p:ext uri="{D42A27DB-BD31-4B8C-83A1-F6EECF244321}">
                <p14:modId xmlns:p14="http://schemas.microsoft.com/office/powerpoint/2010/main" val="605105384"/>
              </p:ext>
            </p:extLst>
          </p:nvPr>
        </p:nvGraphicFramePr>
        <p:xfrm>
          <a:off x="598468" y="2347624"/>
          <a:ext cx="7947065" cy="2986376"/>
        </p:xfrm>
        <a:graphic>
          <a:graphicData uri="http://schemas.openxmlformats.org/drawingml/2006/chart">
            <c:chart xmlns:c="http://schemas.openxmlformats.org/drawingml/2006/chart" xmlns:r="http://schemas.openxmlformats.org/officeDocument/2006/relationships" r:id="rId2"/>
          </a:graphicData>
        </a:graphic>
      </p:graphicFrame>
      <p:sp>
        <p:nvSpPr>
          <p:cNvPr id="27" name="Content Placeholder 26"/>
          <p:cNvSpPr>
            <a:spLocks noGrp="1"/>
          </p:cNvSpPr>
          <p:nvPr>
            <p:ph idx="1"/>
          </p:nvPr>
        </p:nvSpPr>
        <p:spPr>
          <a:xfrm>
            <a:off x="533400" y="802878"/>
            <a:ext cx="8229600" cy="859723"/>
          </a:xfrm>
        </p:spPr>
        <p:txBody>
          <a:bodyPr>
            <a:spAutoFit/>
          </a:bodyPr>
          <a:lstStyle/>
          <a:p>
            <a:pPr>
              <a:lnSpc>
                <a:spcPct val="90000"/>
              </a:lnSpc>
              <a:spcBef>
                <a:spcPts val="200"/>
              </a:spcBef>
              <a:spcAft>
                <a:spcPts val="200"/>
              </a:spcAft>
              <a:buFont typeface="Arial" pitchFamily="34" charset="0"/>
              <a:buChar char="•"/>
            </a:pPr>
            <a:r>
              <a:rPr lang="en-US" sz="1200" dirty="0" smtClean="0"/>
              <a:t>South African </a:t>
            </a:r>
            <a:r>
              <a:rPr lang="en-US" sz="1200" dirty="0"/>
              <a:t>investors plan to adopt a more conservative investment strategy this year as opposed to a more aggressive </a:t>
            </a:r>
            <a:r>
              <a:rPr lang="en-US" sz="1200" dirty="0" smtClean="0"/>
              <a:t>one</a:t>
            </a:r>
            <a:r>
              <a:rPr lang="en-US" sz="1200" dirty="0"/>
              <a:t>.</a:t>
            </a:r>
            <a:endParaRPr lang="en-US" sz="1200" dirty="0" smtClean="0"/>
          </a:p>
          <a:p>
            <a:pPr>
              <a:lnSpc>
                <a:spcPct val="90000"/>
              </a:lnSpc>
              <a:spcBef>
                <a:spcPts val="200"/>
              </a:spcBef>
              <a:spcAft>
                <a:spcPts val="200"/>
              </a:spcAft>
              <a:buFont typeface="Arial" pitchFamily="34" charset="0"/>
              <a:buChar char="•"/>
            </a:pPr>
            <a:r>
              <a:rPr lang="en-US" sz="1200" dirty="0" smtClean="0"/>
              <a:t>This gap has widened </a:t>
            </a:r>
            <a:r>
              <a:rPr lang="en-US" sz="1200" dirty="0"/>
              <a:t>from </a:t>
            </a:r>
            <a:r>
              <a:rPr lang="en-US" sz="1200" dirty="0" smtClean="0"/>
              <a:t>2014 when investor sentiment for each strategy was close to equal.</a:t>
            </a:r>
            <a:endParaRPr lang="en-US" sz="1200" dirty="0"/>
          </a:p>
          <a:p>
            <a:pPr marL="0" indent="0">
              <a:lnSpc>
                <a:spcPct val="90000"/>
              </a:lnSpc>
              <a:spcBef>
                <a:spcPts val="200"/>
              </a:spcBef>
              <a:spcAft>
                <a:spcPts val="200"/>
              </a:spcAft>
              <a:buNone/>
            </a:pPr>
            <a:endParaRPr lang="en-US" sz="1200" dirty="0" smtClean="0"/>
          </a:p>
        </p:txBody>
      </p:sp>
      <p:sp>
        <p:nvSpPr>
          <p:cNvPr id="25" name="Title 24"/>
          <p:cNvSpPr>
            <a:spLocks noGrp="1"/>
          </p:cNvSpPr>
          <p:nvPr>
            <p:ph type="title"/>
          </p:nvPr>
        </p:nvSpPr>
        <p:spPr/>
        <p:txBody>
          <a:bodyPr/>
          <a:lstStyle/>
          <a:p>
            <a:r>
              <a:rPr lang="en-US" dirty="0" smtClean="0"/>
              <a:t>Change in Investment Strategy in 2015</a:t>
            </a:r>
            <a:endParaRPr lang="en-US" dirty="0"/>
          </a:p>
        </p:txBody>
      </p:sp>
      <p:sp>
        <p:nvSpPr>
          <p:cNvPr id="28" name="Text Placeholder 27"/>
          <p:cNvSpPr>
            <a:spLocks noGrp="1"/>
          </p:cNvSpPr>
          <p:nvPr>
            <p:ph type="body" sz="quarter" idx="10"/>
          </p:nvPr>
        </p:nvSpPr>
        <p:spPr/>
        <p:txBody>
          <a:bodyPr/>
          <a:lstStyle/>
          <a:p>
            <a:pPr>
              <a:spcBef>
                <a:spcPts val="0"/>
              </a:spcBef>
            </a:pPr>
            <a:r>
              <a:rPr lang="en-US" dirty="0" smtClean="0"/>
              <a:t>Q5: Which </a:t>
            </a:r>
            <a:r>
              <a:rPr lang="en-US" dirty="0"/>
              <a:t>of the following best describes how you will change your investment strategy in </a:t>
            </a:r>
            <a:r>
              <a:rPr lang="en-US" dirty="0" smtClean="0"/>
              <a:t>2015? </a:t>
            </a:r>
            <a:r>
              <a:rPr lang="en-US" dirty="0"/>
              <a:t>I will be:</a:t>
            </a:r>
          </a:p>
          <a:p>
            <a:pPr>
              <a:spcBef>
                <a:spcPts val="0"/>
              </a:spcBef>
            </a:pPr>
            <a:r>
              <a:rPr lang="en-US" dirty="0"/>
              <a:t>Bases: Total (</a:t>
            </a:r>
            <a:r>
              <a:rPr lang="en-US" dirty="0" smtClean="0"/>
              <a:t>n=517 </a:t>
            </a:r>
            <a:r>
              <a:rPr lang="en-US" dirty="0"/>
              <a:t>and </a:t>
            </a:r>
            <a:r>
              <a:rPr lang="en-US" dirty="0" smtClean="0"/>
              <a:t>n=501)</a:t>
            </a:r>
          </a:p>
          <a:p>
            <a:pPr>
              <a:spcBef>
                <a:spcPts val="0"/>
              </a:spcBef>
            </a:pPr>
            <a:r>
              <a:rPr lang="en-US" dirty="0"/>
              <a:t>Significant differences at the 95% confidence level between </a:t>
            </a:r>
            <a:r>
              <a:rPr lang="en-US" dirty="0" smtClean="0"/>
              <a:t>2014 </a:t>
            </a:r>
            <a:r>
              <a:rPr lang="en-US" dirty="0"/>
              <a:t>and </a:t>
            </a:r>
            <a:r>
              <a:rPr lang="en-US" dirty="0" smtClean="0"/>
              <a:t>2015 are </a:t>
            </a:r>
            <a:r>
              <a:rPr lang="en-US" dirty="0"/>
              <a:t>indicated by up and down arrows</a:t>
            </a:r>
          </a:p>
        </p:txBody>
      </p:sp>
      <p:graphicFrame>
        <p:nvGraphicFramePr>
          <p:cNvPr id="33" name="Table 32"/>
          <p:cNvGraphicFramePr>
            <a:graphicFrameLocks noGrp="1"/>
          </p:cNvGraphicFramePr>
          <p:nvPr/>
        </p:nvGraphicFramePr>
        <p:xfrm>
          <a:off x="180975" y="2066925"/>
          <a:ext cx="7696200" cy="365760"/>
        </p:xfrm>
        <a:graphic>
          <a:graphicData uri="http://schemas.openxmlformats.org/drawingml/2006/table">
            <a:tbl>
              <a:tblPr firstRow="1" bandRow="1">
                <a:tableStyleId>{2D5ABB26-0587-4C30-8999-92F81FD0307C}</a:tableStyleId>
              </a:tblPr>
              <a:tblGrid>
                <a:gridCol w="1828800"/>
                <a:gridCol w="2133600"/>
                <a:gridCol w="1447800"/>
                <a:gridCol w="2286000"/>
              </a:tblGrid>
              <a:tr h="182880">
                <a:tc>
                  <a:txBody>
                    <a:bodyPr/>
                    <a:lstStyle/>
                    <a:p>
                      <a:pPr marL="0" algn="l" rtl="0" eaLnBrk="1" fontAlgn="ctr" latinLnBrk="0" hangingPunct="1">
                        <a:lnSpc>
                          <a:spcPct val="85000"/>
                        </a:lnSpc>
                        <a:spcBef>
                          <a:spcPts val="0"/>
                        </a:spcBef>
                        <a:spcAft>
                          <a:spcPts val="0"/>
                        </a:spcAft>
                      </a:pPr>
                      <a:r>
                        <a:rPr lang="en-US" sz="1200" b="1" i="1" u="none" strike="noStrike" kern="1200" dirty="0" smtClean="0">
                          <a:solidFill>
                            <a:schemeClr val="tx1"/>
                          </a:solidFill>
                          <a:latin typeface="+mn-lt"/>
                        </a:rPr>
                        <a:t>More Conservative (Net)</a:t>
                      </a:r>
                      <a:endParaRPr lang="en-US" sz="1200" b="1" i="1" u="none" strike="noStrike" kern="1200" dirty="0">
                        <a:solidFill>
                          <a:schemeClr val="tx1"/>
                        </a:solidFill>
                        <a:latin typeface="+mn-lt"/>
                      </a:endParaRPr>
                    </a:p>
                  </a:txBody>
                  <a:tcPr marL="9144" marR="9144" marT="9144" marB="9144" anchor="ctr"/>
                </a:tc>
                <a:tc>
                  <a:txBody>
                    <a:bodyPr/>
                    <a:lstStyle/>
                    <a:p>
                      <a:pPr marL="0" algn="ctr" defTabSz="514350" rtl="0" eaLnBrk="1" fontAlgn="b" latinLnBrk="0" hangingPunct="1">
                        <a:lnSpc>
                          <a:spcPct val="85000"/>
                        </a:lnSpc>
                        <a:spcBef>
                          <a:spcPts val="0"/>
                        </a:spcBef>
                        <a:spcAft>
                          <a:spcPts val="0"/>
                        </a:spcAft>
                      </a:pPr>
                      <a:r>
                        <a:rPr lang="en-US" sz="1200" b="1" i="1" u="none" strike="noStrike" kern="1200" dirty="0" smtClean="0">
                          <a:solidFill>
                            <a:schemeClr val="tx1"/>
                          </a:solidFill>
                          <a:latin typeface="+mn-lt"/>
                          <a:ea typeface="+mn-ea"/>
                          <a:cs typeface="+mn-cs"/>
                        </a:rPr>
                        <a:t>45%</a:t>
                      </a:r>
                    </a:p>
                  </a:txBody>
                  <a:tcPr marL="9525" marR="9525" marT="9525" marB="0" anchor="ctr"/>
                </a:tc>
                <a:tc>
                  <a:txBody>
                    <a:bodyPr/>
                    <a:lstStyle/>
                    <a:p>
                      <a:pPr marL="0" algn="ctr" rtl="0" eaLnBrk="1" fontAlgn="b" latinLnBrk="0" hangingPunct="1">
                        <a:lnSpc>
                          <a:spcPct val="85000"/>
                        </a:lnSpc>
                        <a:spcBef>
                          <a:spcPts val="0"/>
                        </a:spcBef>
                        <a:spcAft>
                          <a:spcPts val="0"/>
                        </a:spcAft>
                      </a:pPr>
                      <a:endParaRPr lang="en-US" sz="1200" b="1" i="1" u="none" strike="noStrike" dirty="0">
                        <a:latin typeface="+mn-lt"/>
                      </a:endParaRPr>
                    </a:p>
                  </a:txBody>
                  <a:tcPr marL="9144" marR="9144" marT="9144" marB="9144" anchor="ctr"/>
                </a:tc>
                <a:tc>
                  <a:txBody>
                    <a:bodyPr/>
                    <a:lstStyle/>
                    <a:p>
                      <a:pPr marL="0" algn="ctr" defTabSz="514350" rtl="0" eaLnBrk="1" fontAlgn="b" latinLnBrk="0" hangingPunct="1">
                        <a:lnSpc>
                          <a:spcPct val="85000"/>
                        </a:lnSpc>
                        <a:spcBef>
                          <a:spcPts val="0"/>
                        </a:spcBef>
                        <a:spcAft>
                          <a:spcPts val="0"/>
                        </a:spcAft>
                      </a:pPr>
                      <a:r>
                        <a:rPr lang="en-US" sz="1200" b="1" i="1" u="none" strike="noStrike" kern="1200" dirty="0" smtClean="0">
                          <a:solidFill>
                            <a:schemeClr val="tx1"/>
                          </a:solidFill>
                          <a:latin typeface="+mn-lt"/>
                          <a:ea typeface="+mn-ea"/>
                          <a:cs typeface="+mn-cs"/>
                        </a:rPr>
                        <a:t>52%</a:t>
                      </a:r>
                    </a:p>
                  </a:txBody>
                  <a:tcPr marL="9525" marR="9525" marT="9525" marB="0" anchor="ctr"/>
                </a:tc>
              </a:tr>
              <a:tr h="182880">
                <a:tc>
                  <a:txBody>
                    <a:bodyPr/>
                    <a:lstStyle/>
                    <a:p>
                      <a:pPr marL="0" algn="l" rtl="0" eaLnBrk="1" fontAlgn="ctr" latinLnBrk="0" hangingPunct="1">
                        <a:lnSpc>
                          <a:spcPct val="85000"/>
                        </a:lnSpc>
                        <a:spcBef>
                          <a:spcPts val="0"/>
                        </a:spcBef>
                        <a:spcAft>
                          <a:spcPts val="0"/>
                        </a:spcAft>
                      </a:pPr>
                      <a:r>
                        <a:rPr lang="en-US" sz="1200" b="1" i="1" u="none" strike="noStrike" kern="1200" dirty="0" smtClean="0">
                          <a:solidFill>
                            <a:schemeClr val="tx1"/>
                          </a:solidFill>
                          <a:latin typeface="+mn-lt"/>
                        </a:rPr>
                        <a:t>More Aggressive (Net) </a:t>
                      </a:r>
                      <a:endParaRPr lang="en-US" sz="1200" b="1" i="1" u="none" strike="noStrike" kern="1200" dirty="0">
                        <a:solidFill>
                          <a:schemeClr val="tx1"/>
                        </a:solidFill>
                        <a:latin typeface="+mn-lt"/>
                      </a:endParaRPr>
                    </a:p>
                  </a:txBody>
                  <a:tcPr marL="9144" marR="9144" marT="9144" marB="9144" anchor="ctr"/>
                </a:tc>
                <a:tc>
                  <a:txBody>
                    <a:bodyPr/>
                    <a:lstStyle/>
                    <a:p>
                      <a:pPr marL="0" algn="ctr" defTabSz="514350" rtl="0" eaLnBrk="1" fontAlgn="b" latinLnBrk="0" hangingPunct="1">
                        <a:lnSpc>
                          <a:spcPct val="85000"/>
                        </a:lnSpc>
                        <a:spcBef>
                          <a:spcPts val="0"/>
                        </a:spcBef>
                        <a:spcAft>
                          <a:spcPts val="0"/>
                        </a:spcAft>
                      </a:pPr>
                      <a:r>
                        <a:rPr lang="en-US" sz="1200" b="1" i="1" u="none" strike="noStrike" kern="1200" dirty="0" smtClean="0">
                          <a:solidFill>
                            <a:schemeClr val="tx1"/>
                          </a:solidFill>
                          <a:latin typeface="+mn-lt"/>
                          <a:ea typeface="+mn-ea"/>
                          <a:cs typeface="+mn-cs"/>
                        </a:rPr>
                        <a:t>43%</a:t>
                      </a:r>
                    </a:p>
                  </a:txBody>
                  <a:tcPr marL="9525" marR="9525" marT="9525" marB="0" anchor="ctr"/>
                </a:tc>
                <a:tc>
                  <a:txBody>
                    <a:bodyPr/>
                    <a:lstStyle/>
                    <a:p>
                      <a:pPr marL="0" algn="ctr" rtl="0" eaLnBrk="1" fontAlgn="b" latinLnBrk="0" hangingPunct="1">
                        <a:lnSpc>
                          <a:spcPct val="85000"/>
                        </a:lnSpc>
                        <a:spcBef>
                          <a:spcPts val="0"/>
                        </a:spcBef>
                        <a:spcAft>
                          <a:spcPts val="0"/>
                        </a:spcAft>
                      </a:pPr>
                      <a:endParaRPr lang="en-US" sz="1200" b="1" i="1" u="none" strike="noStrike" dirty="0">
                        <a:latin typeface="+mn-lt"/>
                      </a:endParaRPr>
                    </a:p>
                  </a:txBody>
                  <a:tcPr marL="9144" marR="9144" marT="9144" marB="9144" anchor="ctr"/>
                </a:tc>
                <a:tc>
                  <a:txBody>
                    <a:bodyPr/>
                    <a:lstStyle/>
                    <a:p>
                      <a:pPr marL="0" algn="ctr" defTabSz="514350" rtl="0" eaLnBrk="1" fontAlgn="b" latinLnBrk="0" hangingPunct="1">
                        <a:lnSpc>
                          <a:spcPct val="85000"/>
                        </a:lnSpc>
                        <a:spcBef>
                          <a:spcPts val="0"/>
                        </a:spcBef>
                        <a:spcAft>
                          <a:spcPts val="0"/>
                        </a:spcAft>
                      </a:pPr>
                      <a:r>
                        <a:rPr lang="en-US" sz="1200" b="1" i="1" u="none" strike="noStrike" kern="1200" dirty="0" smtClean="0">
                          <a:solidFill>
                            <a:schemeClr val="tx1"/>
                          </a:solidFill>
                          <a:latin typeface="+mn-lt"/>
                          <a:ea typeface="+mn-ea"/>
                          <a:cs typeface="+mn-cs"/>
                        </a:rPr>
                        <a:t>37%</a:t>
                      </a:r>
                    </a:p>
                  </a:txBody>
                  <a:tcPr marL="9525" marR="9525" marT="9525" marB="0" anchor="ctr"/>
                </a:tc>
              </a:tr>
            </a:tbl>
          </a:graphicData>
        </a:graphic>
      </p:graphicFrame>
      <p:graphicFrame>
        <p:nvGraphicFramePr>
          <p:cNvPr id="37" name="Table 36"/>
          <p:cNvGraphicFramePr>
            <a:graphicFrameLocks noGrp="1"/>
          </p:cNvGraphicFramePr>
          <p:nvPr/>
        </p:nvGraphicFramePr>
        <p:xfrm>
          <a:off x="1190623" y="5064125"/>
          <a:ext cx="7315202" cy="269875"/>
        </p:xfrm>
        <a:graphic>
          <a:graphicData uri="http://schemas.openxmlformats.org/drawingml/2006/table">
            <a:tbl>
              <a:tblPr firstRow="1" bandRow="1">
                <a:tableStyleId>{2D5ABB26-0587-4C30-8999-92F81FD0307C}</a:tableStyleId>
              </a:tblPr>
              <a:tblGrid>
                <a:gridCol w="3657601"/>
                <a:gridCol w="3657601"/>
              </a:tblGrid>
              <a:tr h="269875">
                <a:tc>
                  <a:txBody>
                    <a:bodyPr/>
                    <a:lstStyle/>
                    <a:p>
                      <a:pPr marL="0" algn="ctr" defTabSz="514350" rtl="0" eaLnBrk="1" fontAlgn="b" latinLnBrk="0" hangingPunct="1"/>
                      <a:r>
                        <a:rPr lang="en-US" sz="1200" u="none" kern="1200" dirty="0" smtClean="0">
                          <a:solidFill>
                            <a:schemeClr val="tx1"/>
                          </a:solidFill>
                          <a:latin typeface="+mn-lt"/>
                          <a:ea typeface="+mn-ea"/>
                          <a:cs typeface="+mn-cs"/>
                        </a:rPr>
                        <a:t>2014</a:t>
                      </a:r>
                    </a:p>
                  </a:txBody>
                  <a:tcPr marL="9525" marR="9525" marT="9525" marB="0" anchor="ctr"/>
                </a:tc>
                <a:tc>
                  <a:txBody>
                    <a:bodyPr/>
                    <a:lstStyle/>
                    <a:p>
                      <a:pPr marL="0" algn="ctr" defTabSz="514350" rtl="0" eaLnBrk="1" fontAlgn="b" latinLnBrk="0" hangingPunct="1"/>
                      <a:r>
                        <a:rPr lang="en-US" sz="1200" u="none" kern="1200" dirty="0" smtClean="0">
                          <a:solidFill>
                            <a:schemeClr val="tx1"/>
                          </a:solidFill>
                          <a:latin typeface="+mn-lt"/>
                          <a:ea typeface="+mn-ea"/>
                          <a:cs typeface="+mn-cs"/>
                        </a:rPr>
                        <a:t>2015</a:t>
                      </a:r>
                    </a:p>
                  </a:txBody>
                  <a:tcPr marL="9525" marR="9525" marT="9525" marB="0" anchor="ctr"/>
                </a:tc>
              </a:tr>
            </a:tbl>
          </a:graphicData>
        </a:graphic>
      </p:graphicFrame>
      <p:graphicFrame>
        <p:nvGraphicFramePr>
          <p:cNvPr id="14" name="Table 13"/>
          <p:cNvGraphicFramePr>
            <a:graphicFrameLocks noGrp="1"/>
          </p:cNvGraphicFramePr>
          <p:nvPr/>
        </p:nvGraphicFramePr>
        <p:xfrm>
          <a:off x="1486205" y="5481147"/>
          <a:ext cx="7319110" cy="201168"/>
        </p:xfrm>
        <a:graphic>
          <a:graphicData uri="http://schemas.openxmlformats.org/drawingml/2006/table">
            <a:tbl>
              <a:tblPr firstRow="1" bandRow="1">
                <a:tableStyleId>{2D5ABB26-0587-4C30-8999-92F81FD0307C}</a:tableStyleId>
              </a:tblPr>
              <a:tblGrid>
                <a:gridCol w="193554"/>
                <a:gridCol w="822960"/>
                <a:gridCol w="193554"/>
                <a:gridCol w="1161322"/>
                <a:gridCol w="193554"/>
                <a:gridCol w="1371600"/>
                <a:gridCol w="193554"/>
                <a:gridCol w="1737360"/>
                <a:gridCol w="193554"/>
                <a:gridCol w="1258098"/>
              </a:tblGrid>
              <a:tr h="158005">
                <a:tc>
                  <a:txBody>
                    <a:bodyPr/>
                    <a:lstStyle/>
                    <a:p>
                      <a:pPr algn="ctr"/>
                      <a:r>
                        <a:rPr lang="en-US" sz="1200" dirty="0">
                          <a:solidFill>
                            <a:srgbClr val="3E4782"/>
                          </a:solidFill>
                          <a:latin typeface="+mn-lt"/>
                          <a:cs typeface="Arial"/>
                          <a:sym typeface="Wingdings"/>
                        </a:rPr>
                        <a:t></a:t>
                      </a:r>
                      <a:endParaRPr lang="en-US" sz="1200" dirty="0">
                        <a:solidFill>
                          <a:srgbClr val="3E4782"/>
                        </a:solidFill>
                        <a:latin typeface="+mn-lt"/>
                      </a:endParaRPr>
                    </a:p>
                  </a:txBody>
                  <a:tcPr marL="9144" marR="9144" marT="9144" marB="9144" anchor="ctr"/>
                </a:tc>
                <a:tc>
                  <a:txBody>
                    <a:bodyPr/>
                    <a:lstStyle/>
                    <a:p>
                      <a:r>
                        <a:rPr lang="en-US" sz="1200" dirty="0">
                          <a:latin typeface="+mn-lt"/>
                        </a:rPr>
                        <a:t>No change</a:t>
                      </a:r>
                    </a:p>
                  </a:txBody>
                  <a:tcPr marL="9144" marR="9144" marT="9144" marB="9144" anchor="ctr"/>
                </a:tc>
                <a:tc>
                  <a:txBody>
                    <a:bodyPr/>
                    <a:lstStyle/>
                    <a:p>
                      <a:pPr algn="ctr"/>
                      <a:r>
                        <a:rPr lang="en-US" sz="1200" kern="1200" dirty="0">
                          <a:solidFill>
                            <a:srgbClr val="5367AD"/>
                          </a:solidFill>
                          <a:latin typeface="+mn-lt"/>
                          <a:ea typeface="+mn-ea"/>
                          <a:cs typeface="Arial"/>
                          <a:sym typeface="Wingdings"/>
                        </a:rPr>
                        <a:t></a:t>
                      </a:r>
                      <a:endParaRPr lang="en-US" sz="1200" dirty="0">
                        <a:solidFill>
                          <a:srgbClr val="5367AD"/>
                        </a:solidFill>
                        <a:latin typeface="+mn-lt"/>
                      </a:endParaRPr>
                    </a:p>
                  </a:txBody>
                  <a:tcPr marL="9144" marR="9144" marT="9144" marB="9144" anchor="ctr"/>
                </a:tc>
                <a:tc>
                  <a:txBody>
                    <a:bodyPr/>
                    <a:lstStyle/>
                    <a:p>
                      <a:r>
                        <a:rPr lang="en-US" sz="1200" dirty="0">
                          <a:latin typeface="+mn-lt"/>
                        </a:rPr>
                        <a:t>Very aggressive</a:t>
                      </a:r>
                    </a:p>
                  </a:txBody>
                  <a:tcPr marL="9144" marR="9144" marT="9144" marB="9144" anchor="ctr"/>
                </a:tc>
                <a:tc>
                  <a:txBody>
                    <a:bodyPr/>
                    <a:lstStyle/>
                    <a:p>
                      <a:pPr algn="ctr"/>
                      <a:r>
                        <a:rPr lang="en-US" sz="1200" kern="1200" dirty="0">
                          <a:solidFill>
                            <a:srgbClr val="A6A6A6"/>
                          </a:solidFill>
                          <a:latin typeface="+mn-lt"/>
                          <a:ea typeface="+mn-ea"/>
                          <a:cs typeface="Arial"/>
                          <a:sym typeface="Wingdings"/>
                        </a:rPr>
                        <a:t></a:t>
                      </a:r>
                      <a:endParaRPr lang="en-US" sz="1200" dirty="0">
                        <a:solidFill>
                          <a:srgbClr val="A6A6A6"/>
                        </a:solidFill>
                        <a:latin typeface="+mn-lt"/>
                      </a:endParaRPr>
                    </a:p>
                  </a:txBody>
                  <a:tcPr marL="9144" marR="9144" marT="9144" marB="9144" anchor="ctr"/>
                </a:tc>
                <a:tc>
                  <a:txBody>
                    <a:bodyPr/>
                    <a:lstStyle/>
                    <a:p>
                      <a:r>
                        <a:rPr lang="en-US" sz="1200" dirty="0">
                          <a:latin typeface="+mn-lt"/>
                        </a:rPr>
                        <a:t>Slightly aggressive</a:t>
                      </a:r>
                    </a:p>
                  </a:txBody>
                  <a:tcPr marL="9144" marR="9144" marT="9144" marB="9144" anchor="ctr"/>
                </a:tc>
                <a:tc>
                  <a:txBody>
                    <a:bodyPr/>
                    <a:lstStyle/>
                    <a:p>
                      <a:pPr algn="ctr"/>
                      <a:r>
                        <a:rPr lang="en-US" sz="1200" kern="1200" dirty="0">
                          <a:solidFill>
                            <a:srgbClr val="62EC72"/>
                          </a:solidFill>
                          <a:latin typeface="+mn-lt"/>
                          <a:ea typeface="+mn-ea"/>
                          <a:cs typeface="Arial"/>
                          <a:sym typeface="Wingdings"/>
                        </a:rPr>
                        <a:t></a:t>
                      </a:r>
                      <a:endParaRPr lang="en-US" sz="1200" dirty="0">
                        <a:solidFill>
                          <a:srgbClr val="62EC72"/>
                        </a:solidFill>
                        <a:latin typeface="+mn-lt"/>
                      </a:endParaRPr>
                    </a:p>
                  </a:txBody>
                  <a:tcPr marL="9144" marR="9144" marT="9144" marB="9144" anchor="ctr"/>
                </a:tc>
                <a:tc>
                  <a:txBody>
                    <a:bodyPr/>
                    <a:lstStyle/>
                    <a:p>
                      <a:r>
                        <a:rPr lang="en-US" sz="1200" dirty="0">
                          <a:latin typeface="+mn-lt"/>
                        </a:rPr>
                        <a:t>Somewhat conservative</a:t>
                      </a:r>
                    </a:p>
                  </a:txBody>
                  <a:tcPr marL="9144" marR="9144" marT="9144" marB="9144" anchor="ctr"/>
                </a:tc>
                <a:tc>
                  <a:txBody>
                    <a:bodyPr/>
                    <a:lstStyle/>
                    <a:p>
                      <a:pPr algn="ctr"/>
                      <a:r>
                        <a:rPr lang="en-US" sz="1200" kern="1200" dirty="0">
                          <a:solidFill>
                            <a:srgbClr val="00B050"/>
                          </a:solidFill>
                          <a:latin typeface="+mn-lt"/>
                          <a:ea typeface="+mn-ea"/>
                          <a:cs typeface="Arial"/>
                          <a:sym typeface="Wingdings"/>
                        </a:rPr>
                        <a:t></a:t>
                      </a:r>
                      <a:endParaRPr lang="en-US" sz="1200" dirty="0">
                        <a:solidFill>
                          <a:srgbClr val="00B050"/>
                        </a:solidFill>
                        <a:latin typeface="+mn-lt"/>
                      </a:endParaRPr>
                    </a:p>
                  </a:txBody>
                  <a:tcPr marL="9144" marR="9144" marT="9144" marB="9144" anchor="ctr"/>
                </a:tc>
                <a:tc>
                  <a:txBody>
                    <a:bodyPr/>
                    <a:lstStyle/>
                    <a:p>
                      <a:r>
                        <a:rPr lang="en-US" sz="1200" dirty="0">
                          <a:latin typeface="+mn-lt"/>
                        </a:rPr>
                        <a:t>Very conservative</a:t>
                      </a:r>
                    </a:p>
                  </a:txBody>
                  <a:tcPr marL="9144" marR="9144" marT="9144" marB="9144" anchor="ctr"/>
                </a:tc>
              </a:tr>
            </a:tbl>
          </a:graphicData>
        </a:graphic>
      </p:graphicFrame>
      <p:sp>
        <p:nvSpPr>
          <p:cNvPr id="15" name="TextBox 14"/>
          <p:cNvSpPr txBox="1"/>
          <p:nvPr/>
        </p:nvSpPr>
        <p:spPr>
          <a:xfrm>
            <a:off x="6810375" y="2189976"/>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16" name="TextBox 15"/>
          <p:cNvSpPr txBox="1"/>
          <p:nvPr/>
        </p:nvSpPr>
        <p:spPr>
          <a:xfrm flipV="1">
            <a:off x="6829985" y="1979866"/>
            <a:ext cx="322524" cy="276999"/>
          </a:xfrm>
          <a:prstGeom prst="rect">
            <a:avLst/>
          </a:prstGeom>
          <a:noFill/>
        </p:spPr>
        <p:txBody>
          <a:bodyPr wrap="none" rtlCol="0">
            <a:spAutoFit/>
          </a:bodyPr>
          <a:lstStyle/>
          <a:p>
            <a:r>
              <a:rPr lang="en-US" sz="1200" b="1" dirty="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Tree>
    <p:extLst>
      <p:ext uri="{BB962C8B-B14F-4D97-AF65-F5344CB8AC3E}">
        <p14:creationId xmlns:p14="http://schemas.microsoft.com/office/powerpoint/2010/main" val="2471149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56537566"/>
              </p:ext>
            </p:extLst>
          </p:nvPr>
        </p:nvGraphicFramePr>
        <p:xfrm>
          <a:off x="685800" y="762000"/>
          <a:ext cx="7020560" cy="5094024"/>
        </p:xfrm>
        <a:graphic>
          <a:graphicData uri="http://schemas.openxmlformats.org/drawingml/2006/table">
            <a:tbl>
              <a:tblPr/>
              <a:tblGrid>
                <a:gridCol w="5760720"/>
                <a:gridCol w="1259840"/>
              </a:tblGrid>
              <a:tr h="328344">
                <a:tc>
                  <a:txBody>
                    <a:bodyPr/>
                    <a:lstStyle>
                      <a:lvl1pPr marL="0" algn="l" defTabSz="514350" rtl="0" eaLnBrk="1" latinLnBrk="0" hangingPunct="1">
                        <a:defRPr sz="1013" kern="1200">
                          <a:solidFill>
                            <a:schemeClr val="dk1"/>
                          </a:solidFill>
                          <a:latin typeface="Arial"/>
                        </a:defRPr>
                      </a:lvl1pPr>
                      <a:lvl2pPr marL="257175" algn="l" defTabSz="514350" rtl="0" eaLnBrk="1" latinLnBrk="0" hangingPunct="1">
                        <a:defRPr sz="1013" kern="1200">
                          <a:solidFill>
                            <a:schemeClr val="dk1"/>
                          </a:solidFill>
                          <a:latin typeface="Arial"/>
                        </a:defRPr>
                      </a:lvl2pPr>
                      <a:lvl3pPr marL="514350" algn="l" defTabSz="514350" rtl="0" eaLnBrk="1" latinLnBrk="0" hangingPunct="1">
                        <a:defRPr sz="1013" kern="1200">
                          <a:solidFill>
                            <a:schemeClr val="dk1"/>
                          </a:solidFill>
                          <a:latin typeface="Arial"/>
                        </a:defRPr>
                      </a:lvl3pPr>
                      <a:lvl4pPr marL="771525" algn="l" defTabSz="514350" rtl="0" eaLnBrk="1" latinLnBrk="0" hangingPunct="1">
                        <a:defRPr sz="1013" kern="1200">
                          <a:solidFill>
                            <a:schemeClr val="dk1"/>
                          </a:solidFill>
                          <a:latin typeface="Arial"/>
                        </a:defRPr>
                      </a:lvl4pPr>
                      <a:lvl5pPr marL="1028700" algn="l" defTabSz="514350" rtl="0" eaLnBrk="1" latinLnBrk="0" hangingPunct="1">
                        <a:defRPr sz="1013" kern="1200">
                          <a:solidFill>
                            <a:schemeClr val="dk1"/>
                          </a:solidFill>
                          <a:latin typeface="Arial"/>
                        </a:defRPr>
                      </a:lvl5pPr>
                      <a:lvl6pPr marL="1285875" algn="l" defTabSz="514350" rtl="0" eaLnBrk="1" latinLnBrk="0" hangingPunct="1">
                        <a:defRPr sz="1013" kern="1200">
                          <a:solidFill>
                            <a:schemeClr val="dk1"/>
                          </a:solidFill>
                          <a:latin typeface="Arial"/>
                        </a:defRPr>
                      </a:lvl6pPr>
                      <a:lvl7pPr marL="1543050" algn="l" defTabSz="514350" rtl="0" eaLnBrk="1" latinLnBrk="0" hangingPunct="1">
                        <a:defRPr sz="1013" kern="1200">
                          <a:solidFill>
                            <a:schemeClr val="dk1"/>
                          </a:solidFill>
                          <a:latin typeface="Arial"/>
                        </a:defRPr>
                      </a:lvl7pPr>
                      <a:lvl8pPr marL="1800225" algn="l" defTabSz="514350" rtl="0" eaLnBrk="1" latinLnBrk="0" hangingPunct="1">
                        <a:defRPr sz="1013" kern="1200">
                          <a:solidFill>
                            <a:schemeClr val="dk1"/>
                          </a:solidFill>
                          <a:latin typeface="Arial"/>
                        </a:defRPr>
                      </a:lvl8pPr>
                      <a:lvl9pPr marL="2057400" algn="l" defTabSz="514350" rtl="0" eaLnBrk="1" latinLnBrk="0" hangingPunct="1">
                        <a:defRPr sz="1013" kern="1200">
                          <a:solidFill>
                            <a:schemeClr val="dk1"/>
                          </a:solidFill>
                          <a:latin typeface="Arial"/>
                        </a:defRPr>
                      </a:lvl9pPr>
                    </a:lstStyle>
                    <a:p>
                      <a:endParaRPr lang="en-US" dirty="0"/>
                    </a:p>
                  </a:txBody>
                  <a:tcPr anchor="ctr">
                    <a:lnL w="12700" cmpd="sng">
                      <a:solidFill>
                        <a:srgbClr val="FFFFFF"/>
                      </a:solidFill>
                    </a:lnL>
                    <a:lnR w="9525" cap="flat" cmpd="sng" algn="ctr">
                      <a:noFill/>
                      <a:prstDash val="dash"/>
                      <a:round/>
                      <a:headEnd type="none" w="med" len="med"/>
                      <a:tailEnd type="none" w="med" len="med"/>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514350" rtl="0" eaLnBrk="1" latinLnBrk="0" hangingPunct="1">
                        <a:defRPr sz="1013" kern="1200">
                          <a:solidFill>
                            <a:schemeClr val="dk1"/>
                          </a:solidFill>
                          <a:latin typeface="Arial"/>
                        </a:defRPr>
                      </a:lvl1pPr>
                      <a:lvl2pPr marL="257175" algn="l" defTabSz="514350" rtl="0" eaLnBrk="1" latinLnBrk="0" hangingPunct="1">
                        <a:defRPr sz="1013" kern="1200">
                          <a:solidFill>
                            <a:schemeClr val="dk1"/>
                          </a:solidFill>
                          <a:latin typeface="Arial"/>
                        </a:defRPr>
                      </a:lvl2pPr>
                      <a:lvl3pPr marL="514350" algn="l" defTabSz="514350" rtl="0" eaLnBrk="1" latinLnBrk="0" hangingPunct="1">
                        <a:defRPr sz="1013" kern="1200">
                          <a:solidFill>
                            <a:schemeClr val="dk1"/>
                          </a:solidFill>
                          <a:latin typeface="Arial"/>
                        </a:defRPr>
                      </a:lvl3pPr>
                      <a:lvl4pPr marL="771525" algn="l" defTabSz="514350" rtl="0" eaLnBrk="1" latinLnBrk="0" hangingPunct="1">
                        <a:defRPr sz="1013" kern="1200">
                          <a:solidFill>
                            <a:schemeClr val="dk1"/>
                          </a:solidFill>
                          <a:latin typeface="Arial"/>
                        </a:defRPr>
                      </a:lvl4pPr>
                      <a:lvl5pPr marL="1028700" algn="l" defTabSz="514350" rtl="0" eaLnBrk="1" latinLnBrk="0" hangingPunct="1">
                        <a:defRPr sz="1013" kern="1200">
                          <a:solidFill>
                            <a:schemeClr val="dk1"/>
                          </a:solidFill>
                          <a:latin typeface="Arial"/>
                        </a:defRPr>
                      </a:lvl5pPr>
                      <a:lvl6pPr marL="1285875" algn="l" defTabSz="514350" rtl="0" eaLnBrk="1" latinLnBrk="0" hangingPunct="1">
                        <a:defRPr sz="1013" kern="1200">
                          <a:solidFill>
                            <a:schemeClr val="dk1"/>
                          </a:solidFill>
                          <a:latin typeface="Arial"/>
                        </a:defRPr>
                      </a:lvl6pPr>
                      <a:lvl7pPr marL="1543050" algn="l" defTabSz="514350" rtl="0" eaLnBrk="1" latinLnBrk="0" hangingPunct="1">
                        <a:defRPr sz="1013" kern="1200">
                          <a:solidFill>
                            <a:schemeClr val="dk1"/>
                          </a:solidFill>
                          <a:latin typeface="Arial"/>
                        </a:defRPr>
                      </a:lvl7pPr>
                      <a:lvl8pPr marL="1800225" algn="l" defTabSz="514350" rtl="0" eaLnBrk="1" latinLnBrk="0" hangingPunct="1">
                        <a:defRPr sz="1013" kern="1200">
                          <a:solidFill>
                            <a:schemeClr val="dk1"/>
                          </a:solidFill>
                          <a:latin typeface="Arial"/>
                        </a:defRPr>
                      </a:lvl8pPr>
                      <a:lvl9pPr marL="2057400" algn="l" defTabSz="514350" rtl="0" eaLnBrk="1" latinLnBrk="0" hangingPunct="1">
                        <a:defRPr sz="1013" kern="1200">
                          <a:solidFill>
                            <a:schemeClr val="dk1"/>
                          </a:solidFill>
                          <a:latin typeface="Arial"/>
                        </a:defRPr>
                      </a:lvl9pPr>
                    </a:lstStyle>
                    <a:p>
                      <a:pPr algn="ctr"/>
                      <a:r>
                        <a:rPr lang="en-US" sz="1600" dirty="0">
                          <a:solidFill>
                            <a:schemeClr val="bg1"/>
                          </a:solidFill>
                        </a:rPr>
                        <a:t>#</a:t>
                      </a:r>
                    </a:p>
                  </a:txBody>
                  <a:tcPr anchor="ctr">
                    <a:lnL w="9525" cap="flat" cmpd="sng" algn="ctr">
                      <a:noFill/>
                      <a:prstDash val="dash"/>
                      <a:round/>
                      <a:headEnd type="none" w="med" len="med"/>
                      <a:tailEnd type="none" w="med" len="med"/>
                    </a:lnL>
                    <a:lnR w="12700" cmpd="sng">
                      <a:solidFill>
                        <a:srgbClr val="FFFFFF"/>
                      </a:solidFill>
                    </a:lnR>
                    <a:lnT w="12700" cmpd="sng">
                      <a:solidFill>
                        <a:srgbClr val="FFFFFF"/>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8494">
                <a:tc>
                  <a:txBody>
                    <a:bodyPr/>
                    <a:lstStyle>
                      <a:lvl1pPr marL="0" algn="l" defTabSz="514350" rtl="0" eaLnBrk="1" latinLnBrk="0" hangingPunct="1">
                        <a:defRPr sz="1013" kern="1200">
                          <a:solidFill>
                            <a:schemeClr val="dk1"/>
                          </a:solidFill>
                          <a:latin typeface="Arial"/>
                        </a:defRPr>
                      </a:lvl1pPr>
                      <a:lvl2pPr marL="257175" algn="l" defTabSz="514350" rtl="0" eaLnBrk="1" latinLnBrk="0" hangingPunct="1">
                        <a:defRPr sz="1013" kern="1200">
                          <a:solidFill>
                            <a:schemeClr val="dk1"/>
                          </a:solidFill>
                          <a:latin typeface="Arial"/>
                        </a:defRPr>
                      </a:lvl2pPr>
                      <a:lvl3pPr marL="514350" algn="l" defTabSz="514350" rtl="0" eaLnBrk="1" latinLnBrk="0" hangingPunct="1">
                        <a:defRPr sz="1013" kern="1200">
                          <a:solidFill>
                            <a:schemeClr val="dk1"/>
                          </a:solidFill>
                          <a:latin typeface="Arial"/>
                        </a:defRPr>
                      </a:lvl3pPr>
                      <a:lvl4pPr marL="771525" algn="l" defTabSz="514350" rtl="0" eaLnBrk="1" latinLnBrk="0" hangingPunct="1">
                        <a:defRPr sz="1013" kern="1200">
                          <a:solidFill>
                            <a:schemeClr val="dk1"/>
                          </a:solidFill>
                          <a:latin typeface="Arial"/>
                        </a:defRPr>
                      </a:lvl4pPr>
                      <a:lvl5pPr marL="1028700" algn="l" defTabSz="514350" rtl="0" eaLnBrk="1" latinLnBrk="0" hangingPunct="1">
                        <a:defRPr sz="1013" kern="1200">
                          <a:solidFill>
                            <a:schemeClr val="dk1"/>
                          </a:solidFill>
                          <a:latin typeface="Arial"/>
                        </a:defRPr>
                      </a:lvl5pPr>
                      <a:lvl6pPr marL="1285875" algn="l" defTabSz="514350" rtl="0" eaLnBrk="1" latinLnBrk="0" hangingPunct="1">
                        <a:defRPr sz="1013" kern="1200">
                          <a:solidFill>
                            <a:schemeClr val="dk1"/>
                          </a:solidFill>
                          <a:latin typeface="Arial"/>
                        </a:defRPr>
                      </a:lvl6pPr>
                      <a:lvl7pPr marL="1543050" algn="l" defTabSz="514350" rtl="0" eaLnBrk="1" latinLnBrk="0" hangingPunct="1">
                        <a:defRPr sz="1013" kern="1200">
                          <a:solidFill>
                            <a:schemeClr val="dk1"/>
                          </a:solidFill>
                          <a:latin typeface="Arial"/>
                        </a:defRPr>
                      </a:lvl7pPr>
                      <a:lvl8pPr marL="1800225" algn="l" defTabSz="514350" rtl="0" eaLnBrk="1" latinLnBrk="0" hangingPunct="1">
                        <a:defRPr sz="1013" kern="1200">
                          <a:solidFill>
                            <a:schemeClr val="dk1"/>
                          </a:solidFill>
                          <a:latin typeface="Arial"/>
                        </a:defRPr>
                      </a:lvl8pPr>
                      <a:lvl9pPr marL="2057400" algn="l" defTabSz="514350" rtl="0" eaLnBrk="1" latinLnBrk="0" hangingPunct="1">
                        <a:defRPr sz="1013" kern="1200">
                          <a:solidFill>
                            <a:schemeClr val="dk1"/>
                          </a:solidFill>
                          <a:latin typeface="Arial"/>
                        </a:defRPr>
                      </a:lvl9pPr>
                    </a:lstStyle>
                    <a:p>
                      <a:r>
                        <a:rPr lang="en-US" sz="1400" b="1" kern="1200" dirty="0">
                          <a:solidFill>
                            <a:schemeClr val="bg1">
                              <a:lumMod val="50000"/>
                            </a:schemeClr>
                          </a:solidFill>
                          <a:latin typeface="Arial"/>
                          <a:ea typeface="+mn-ea"/>
                          <a:cs typeface="+mn-cs"/>
                        </a:rPr>
                        <a:t>Methodology</a:t>
                      </a:r>
                    </a:p>
                  </a:txBody>
                  <a:tcPr marL="18288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kern="1200" dirty="0">
                          <a:solidFill>
                            <a:schemeClr val="bg1">
                              <a:lumMod val="50000"/>
                            </a:schemeClr>
                          </a:solidFill>
                          <a:latin typeface="Arial"/>
                          <a:ea typeface="+mn-ea"/>
                          <a:cs typeface="+mn-cs"/>
                        </a:rPr>
                        <a:t>3</a:t>
                      </a:r>
                    </a:p>
                  </a:txBody>
                  <a:tcPr marL="171450" marR="9525" marT="9525" marB="0" anchor="ctr">
                    <a:lnL w="12700" cmpd="sng">
                      <a:solidFill>
                        <a:srgbClr val="FFFFFF"/>
                      </a:solidFill>
                    </a:lnL>
                    <a:lnR w="12700" cmpd="sng">
                      <a:solidFill>
                        <a:srgbClr val="FFFFFF"/>
                      </a:solidFill>
                    </a:lnR>
                    <a:lnT w="12700" cap="flat" cmpd="sng" algn="ctr">
                      <a:noFill/>
                      <a:prstDash val="solid"/>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98494">
                <a:tc>
                  <a:txBody>
                    <a:bodyPr/>
                    <a:lstStyle>
                      <a:lvl1pPr marL="0" algn="l" defTabSz="514350" rtl="0" eaLnBrk="1" latinLnBrk="0" hangingPunct="1">
                        <a:defRPr sz="1013" kern="1200">
                          <a:solidFill>
                            <a:schemeClr val="dk1"/>
                          </a:solidFill>
                          <a:latin typeface="Arial"/>
                        </a:defRPr>
                      </a:lvl1pPr>
                      <a:lvl2pPr marL="257175" algn="l" defTabSz="514350" rtl="0" eaLnBrk="1" latinLnBrk="0" hangingPunct="1">
                        <a:defRPr sz="1013" kern="1200">
                          <a:solidFill>
                            <a:schemeClr val="dk1"/>
                          </a:solidFill>
                          <a:latin typeface="Arial"/>
                        </a:defRPr>
                      </a:lvl2pPr>
                      <a:lvl3pPr marL="514350" algn="l" defTabSz="514350" rtl="0" eaLnBrk="1" latinLnBrk="0" hangingPunct="1">
                        <a:defRPr sz="1013" kern="1200">
                          <a:solidFill>
                            <a:schemeClr val="dk1"/>
                          </a:solidFill>
                          <a:latin typeface="Arial"/>
                        </a:defRPr>
                      </a:lvl3pPr>
                      <a:lvl4pPr marL="771525" algn="l" defTabSz="514350" rtl="0" eaLnBrk="1" latinLnBrk="0" hangingPunct="1">
                        <a:defRPr sz="1013" kern="1200">
                          <a:solidFill>
                            <a:schemeClr val="dk1"/>
                          </a:solidFill>
                          <a:latin typeface="Arial"/>
                        </a:defRPr>
                      </a:lvl4pPr>
                      <a:lvl5pPr marL="1028700" algn="l" defTabSz="514350" rtl="0" eaLnBrk="1" latinLnBrk="0" hangingPunct="1">
                        <a:defRPr sz="1013" kern="1200">
                          <a:solidFill>
                            <a:schemeClr val="dk1"/>
                          </a:solidFill>
                          <a:latin typeface="Arial"/>
                        </a:defRPr>
                      </a:lvl5pPr>
                      <a:lvl6pPr marL="1285875" algn="l" defTabSz="514350" rtl="0" eaLnBrk="1" latinLnBrk="0" hangingPunct="1">
                        <a:defRPr sz="1013" kern="1200">
                          <a:solidFill>
                            <a:schemeClr val="dk1"/>
                          </a:solidFill>
                          <a:latin typeface="Arial"/>
                        </a:defRPr>
                      </a:lvl6pPr>
                      <a:lvl7pPr marL="1543050" algn="l" defTabSz="514350" rtl="0" eaLnBrk="1" latinLnBrk="0" hangingPunct="1">
                        <a:defRPr sz="1013" kern="1200">
                          <a:solidFill>
                            <a:schemeClr val="dk1"/>
                          </a:solidFill>
                          <a:latin typeface="Arial"/>
                        </a:defRPr>
                      </a:lvl7pPr>
                      <a:lvl8pPr marL="1800225" algn="l" defTabSz="514350" rtl="0" eaLnBrk="1" latinLnBrk="0" hangingPunct="1">
                        <a:defRPr sz="1013" kern="1200">
                          <a:solidFill>
                            <a:schemeClr val="dk1"/>
                          </a:solidFill>
                          <a:latin typeface="Arial"/>
                        </a:defRPr>
                      </a:lvl8pPr>
                      <a:lvl9pPr marL="2057400" algn="l" defTabSz="514350" rtl="0" eaLnBrk="1" latinLnBrk="0" hangingPunct="1">
                        <a:defRPr sz="1013" kern="1200">
                          <a:solidFill>
                            <a:schemeClr val="dk1"/>
                          </a:solidFill>
                          <a:latin typeface="Arial"/>
                        </a:defRPr>
                      </a:lvl9pPr>
                    </a:lstStyle>
                    <a:p>
                      <a:r>
                        <a:rPr lang="en-US" sz="1400" b="1" kern="1200" dirty="0">
                          <a:solidFill>
                            <a:schemeClr val="bg1">
                              <a:lumMod val="50000"/>
                            </a:schemeClr>
                          </a:solidFill>
                          <a:latin typeface="Arial"/>
                          <a:ea typeface="+mn-ea"/>
                          <a:cs typeface="+mn-cs"/>
                        </a:rPr>
                        <a:t>Executive Summary</a:t>
                      </a:r>
                    </a:p>
                  </a:txBody>
                  <a:tcPr marL="18288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kern="1200" dirty="0" smtClean="0">
                          <a:solidFill>
                            <a:schemeClr val="bg1">
                              <a:lumMod val="50000"/>
                            </a:schemeClr>
                          </a:solidFill>
                          <a:latin typeface="Arial"/>
                          <a:ea typeface="+mn-ea"/>
                          <a:cs typeface="+mn-cs"/>
                        </a:rPr>
                        <a:t>6</a:t>
                      </a:r>
                      <a:endParaRPr lang="en-US" sz="1400" b="1"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98494">
                <a:tc>
                  <a:txBody>
                    <a:bodyPr/>
                    <a:lstStyle>
                      <a:lvl1pPr marL="0" algn="l" defTabSz="514350" rtl="0" eaLnBrk="1" latinLnBrk="0" hangingPunct="1">
                        <a:defRPr sz="1013" kern="1200">
                          <a:solidFill>
                            <a:schemeClr val="dk1"/>
                          </a:solidFill>
                          <a:latin typeface="Arial"/>
                        </a:defRPr>
                      </a:lvl1pPr>
                      <a:lvl2pPr marL="257175" algn="l" defTabSz="514350" rtl="0" eaLnBrk="1" latinLnBrk="0" hangingPunct="1">
                        <a:defRPr sz="1013" kern="1200">
                          <a:solidFill>
                            <a:schemeClr val="dk1"/>
                          </a:solidFill>
                          <a:latin typeface="Arial"/>
                        </a:defRPr>
                      </a:lvl2pPr>
                      <a:lvl3pPr marL="514350" algn="l" defTabSz="514350" rtl="0" eaLnBrk="1" latinLnBrk="0" hangingPunct="1">
                        <a:defRPr sz="1013" kern="1200">
                          <a:solidFill>
                            <a:schemeClr val="dk1"/>
                          </a:solidFill>
                          <a:latin typeface="Arial"/>
                        </a:defRPr>
                      </a:lvl3pPr>
                      <a:lvl4pPr marL="771525" algn="l" defTabSz="514350" rtl="0" eaLnBrk="1" latinLnBrk="0" hangingPunct="1">
                        <a:defRPr sz="1013" kern="1200">
                          <a:solidFill>
                            <a:schemeClr val="dk1"/>
                          </a:solidFill>
                          <a:latin typeface="Arial"/>
                        </a:defRPr>
                      </a:lvl4pPr>
                      <a:lvl5pPr marL="1028700" algn="l" defTabSz="514350" rtl="0" eaLnBrk="1" latinLnBrk="0" hangingPunct="1">
                        <a:defRPr sz="1013" kern="1200">
                          <a:solidFill>
                            <a:schemeClr val="dk1"/>
                          </a:solidFill>
                          <a:latin typeface="Arial"/>
                        </a:defRPr>
                      </a:lvl5pPr>
                      <a:lvl6pPr marL="1285875" algn="l" defTabSz="514350" rtl="0" eaLnBrk="1" latinLnBrk="0" hangingPunct="1">
                        <a:defRPr sz="1013" kern="1200">
                          <a:solidFill>
                            <a:schemeClr val="dk1"/>
                          </a:solidFill>
                          <a:latin typeface="Arial"/>
                        </a:defRPr>
                      </a:lvl6pPr>
                      <a:lvl7pPr marL="1543050" algn="l" defTabSz="514350" rtl="0" eaLnBrk="1" latinLnBrk="0" hangingPunct="1">
                        <a:defRPr sz="1013" kern="1200">
                          <a:solidFill>
                            <a:schemeClr val="dk1"/>
                          </a:solidFill>
                          <a:latin typeface="Arial"/>
                        </a:defRPr>
                      </a:lvl7pPr>
                      <a:lvl8pPr marL="1800225" algn="l" defTabSz="514350" rtl="0" eaLnBrk="1" latinLnBrk="0" hangingPunct="1">
                        <a:defRPr sz="1013" kern="1200">
                          <a:solidFill>
                            <a:schemeClr val="dk1"/>
                          </a:solidFill>
                          <a:latin typeface="Arial"/>
                        </a:defRPr>
                      </a:lvl8pPr>
                      <a:lvl9pPr marL="2057400" algn="l" defTabSz="514350" rtl="0" eaLnBrk="1" latinLnBrk="0" hangingPunct="1">
                        <a:defRPr sz="1013" kern="1200">
                          <a:solidFill>
                            <a:schemeClr val="dk1"/>
                          </a:solidFill>
                          <a:latin typeface="Arial"/>
                        </a:defRPr>
                      </a:lvl9pPr>
                    </a:lstStyle>
                    <a:p>
                      <a:r>
                        <a:rPr lang="en-US" sz="1400" b="1" kern="1200" dirty="0">
                          <a:solidFill>
                            <a:schemeClr val="bg1">
                              <a:lumMod val="50000"/>
                            </a:schemeClr>
                          </a:solidFill>
                          <a:latin typeface="Arial"/>
                          <a:ea typeface="+mn-ea"/>
                          <a:cs typeface="+mn-cs"/>
                        </a:rPr>
                        <a:t>Detailed Findings</a:t>
                      </a:r>
                    </a:p>
                  </a:txBody>
                  <a:tcPr marL="18288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kern="1200" dirty="0">
                          <a:solidFill>
                            <a:schemeClr val="bg1">
                              <a:lumMod val="50000"/>
                            </a:schemeClr>
                          </a:solidFill>
                          <a:latin typeface="Arial"/>
                          <a:ea typeface="+mn-ea"/>
                          <a:cs typeface="+mn-cs"/>
                        </a:rPr>
                        <a:t>10</a:t>
                      </a:r>
                    </a:p>
                  </a:txBody>
                  <a:tcPr marL="171450" marR="9525" marT="9525" marB="0" anchor="ctr">
                    <a:lnL w="12700" cmpd="sng">
                      <a:solidFill>
                        <a:srgbClr val="FFFFFF"/>
                      </a:solidFill>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algn="l" rtl="0" fontAlgn="b">
                        <a:tabLst>
                          <a:tab pos="177800" algn="l"/>
                        </a:tabLst>
                      </a:pPr>
                      <a:r>
                        <a:rPr lang="en-US" sz="1200" kern="1200" dirty="0" smtClean="0">
                          <a:solidFill>
                            <a:schemeClr val="bg1">
                              <a:lumMod val="50000"/>
                            </a:schemeClr>
                          </a:solidFill>
                          <a:latin typeface="+mn-lt"/>
                          <a:ea typeface="+mn-ea"/>
                          <a:cs typeface="+mn-cs"/>
                        </a:rPr>
                        <a:t>    Stock Market Performance</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11</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algn="l" rtl="0" fontAlgn="b">
                        <a:tabLst>
                          <a:tab pos="177800" algn="l"/>
                        </a:tabLst>
                      </a:pPr>
                      <a:r>
                        <a:rPr lang="en-US" sz="1200" kern="1200" dirty="0">
                          <a:solidFill>
                            <a:schemeClr val="bg1">
                              <a:lumMod val="50000"/>
                            </a:schemeClr>
                          </a:solidFill>
                          <a:latin typeface="Arial"/>
                          <a:ea typeface="+mn-ea"/>
                          <a:cs typeface="+mn-cs"/>
                        </a:rPr>
                        <a:t>	Best Equity and Fixed Income Returns</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13</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Asset Classes Expected to Perform Best</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17</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Change in Investment Strategy</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19</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Optimism about Reaching Financial Goals</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21</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Most Important (Investment Goal) to You</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23</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Asset Classes Expected to be Riskiest</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24</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Importance of Risk Management</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26</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Change in</a:t>
                      </a:r>
                      <a:r>
                        <a:rPr lang="en-US" sz="1200" kern="1200" baseline="0" dirty="0" smtClean="0">
                          <a:solidFill>
                            <a:schemeClr val="bg1">
                              <a:lumMod val="50000"/>
                            </a:schemeClr>
                          </a:solidFill>
                          <a:latin typeface="Arial"/>
                          <a:ea typeface="+mn-ea"/>
                          <a:cs typeface="+mn-cs"/>
                        </a:rPr>
                        <a:t> Investment Allocation</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27</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Timeframe to Evaluate Success of Investment</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29</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a:t>
                      </a:r>
                      <a:r>
                        <a:rPr lang="en-US" sz="1200" kern="1200" dirty="0" smtClean="0">
                          <a:solidFill>
                            <a:schemeClr val="bg1">
                              <a:lumMod val="50000"/>
                            </a:schemeClr>
                          </a:solidFill>
                          <a:latin typeface="Arial"/>
                          <a:ea typeface="+mn-ea"/>
                          <a:cs typeface="+mn-cs"/>
                        </a:rPr>
                        <a:t>Top Investment</a:t>
                      </a:r>
                      <a:r>
                        <a:rPr lang="en-US" sz="1200" kern="1200" baseline="0" dirty="0" smtClean="0">
                          <a:solidFill>
                            <a:schemeClr val="bg1">
                              <a:lumMod val="50000"/>
                            </a:schemeClr>
                          </a:solidFill>
                          <a:latin typeface="Arial"/>
                          <a:ea typeface="+mn-ea"/>
                          <a:cs typeface="+mn-cs"/>
                        </a:rPr>
                        <a:t> Goals</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30</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a:solidFill>
                            <a:schemeClr val="bg1">
                              <a:lumMod val="50000"/>
                            </a:schemeClr>
                          </a:solidFill>
                          <a:latin typeface="Arial"/>
                          <a:ea typeface="+mn-ea"/>
                          <a:cs typeface="+mn-cs"/>
                        </a:rPr>
                        <a:t>	Concerns about </a:t>
                      </a:r>
                      <a:r>
                        <a:rPr lang="en-US" sz="1200" kern="1200" dirty="0" smtClean="0">
                          <a:solidFill>
                            <a:schemeClr val="bg1">
                              <a:lumMod val="50000"/>
                            </a:schemeClr>
                          </a:solidFill>
                          <a:latin typeface="Arial"/>
                          <a:ea typeface="+mn-ea"/>
                          <a:cs typeface="+mn-cs"/>
                        </a:rPr>
                        <a:t>Investing</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31</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Intentions for Investing</a:t>
                      </a:r>
                      <a:r>
                        <a:rPr lang="en-US" sz="1200" kern="1200" baseline="0" dirty="0" smtClean="0">
                          <a:solidFill>
                            <a:schemeClr val="bg1">
                              <a:lumMod val="50000"/>
                            </a:schemeClr>
                          </a:solidFill>
                          <a:latin typeface="Arial"/>
                          <a:ea typeface="+mn-ea"/>
                          <a:cs typeface="+mn-cs"/>
                        </a:rPr>
                        <a:t> More in Equities and Bonds</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32</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mn-lt"/>
                          <a:ea typeface="+mn-ea"/>
                          <a:cs typeface="+mn-cs"/>
                        </a:rPr>
                        <a:t>    Making Offshore Allocation Decisions</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33</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Most Influential Factor</a:t>
                      </a:r>
                      <a:r>
                        <a:rPr lang="en-US" sz="1200" kern="1200" baseline="0" dirty="0" smtClean="0">
                          <a:solidFill>
                            <a:schemeClr val="bg1">
                              <a:lumMod val="50000"/>
                            </a:schemeClr>
                          </a:solidFill>
                          <a:latin typeface="Arial"/>
                          <a:ea typeface="+mn-ea"/>
                          <a:cs typeface="+mn-cs"/>
                        </a:rPr>
                        <a:t> When Selecting a Unit Trust</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34</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Investment Knowledge and Experience</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35</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3027">
                <a:tc>
                  <a:txBody>
                    <a:bodyPr/>
                    <a:lstStyle/>
                    <a:p>
                      <a:pPr marL="0" algn="l" defTabSz="514350" rtl="0" eaLnBrk="1" fontAlgn="b" latinLnBrk="0" hangingPunct="1">
                        <a:tabLst>
                          <a:tab pos="177800" algn="l"/>
                        </a:tabLst>
                      </a:pPr>
                      <a:r>
                        <a:rPr lang="en-US" sz="1200" kern="1200" dirty="0" smtClean="0">
                          <a:solidFill>
                            <a:schemeClr val="bg1">
                              <a:lumMod val="50000"/>
                            </a:schemeClr>
                          </a:solidFill>
                          <a:latin typeface="Arial"/>
                          <a:ea typeface="+mn-ea"/>
                          <a:cs typeface="+mn-cs"/>
                        </a:rPr>
                        <a:t>    Importance in Deciding to Invest in a Particular Trust</a:t>
                      </a:r>
                      <a:endParaRPr lang="en-US" sz="1200" kern="1200" dirty="0">
                        <a:solidFill>
                          <a:schemeClr val="bg1">
                            <a:lumMod val="50000"/>
                          </a:schemeClr>
                        </a:solidFill>
                        <a:latin typeface="Arial"/>
                        <a:ea typeface="+mn-ea"/>
                        <a:cs typeface="+mn-cs"/>
                      </a:endParaRP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200" kern="1200" dirty="0" smtClean="0">
                          <a:solidFill>
                            <a:schemeClr val="bg1">
                              <a:lumMod val="50000"/>
                            </a:schemeClr>
                          </a:solidFill>
                          <a:latin typeface="Arial"/>
                          <a:ea typeface="+mn-ea"/>
                          <a:cs typeface="+mn-cs"/>
                        </a:rPr>
                        <a:t>36</a:t>
                      </a:r>
                      <a:endParaRPr lang="en-US" sz="1200"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r h="218274">
                <a:tc>
                  <a:txBody>
                    <a:bodyPr/>
                    <a:lstStyle/>
                    <a:p>
                      <a:pPr algn="l" rtl="0" fontAlgn="b"/>
                      <a:r>
                        <a:rPr lang="en-US" sz="1400" b="1" kern="1200" dirty="0">
                          <a:solidFill>
                            <a:schemeClr val="bg1">
                              <a:lumMod val="50000"/>
                            </a:schemeClr>
                          </a:solidFill>
                          <a:latin typeface="Arial"/>
                          <a:ea typeface="+mn-ea"/>
                          <a:cs typeface="+mn-cs"/>
                        </a:rPr>
                        <a:t>Appendix</a:t>
                      </a:r>
                    </a:p>
                  </a:txBody>
                  <a:tcPr marL="171450" marR="9525" marT="9525" marB="0" anchor="ctr">
                    <a:lnL w="12700" cmpd="sng">
                      <a:solidFill>
                        <a:srgbClr val="FFFFFF"/>
                      </a:solidFill>
                    </a:lnL>
                    <a:lnR w="12700" cap="flat" cmpd="sng" algn="ctr">
                      <a:solidFill>
                        <a:srgbClr val="FFFFFF"/>
                      </a:solidFill>
                      <a:prstDash val="solid"/>
                      <a:round/>
                      <a:headEnd type="none" w="med" len="med"/>
                      <a:tailEnd type="none" w="med" len="med"/>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kern="1200" dirty="0" smtClean="0">
                          <a:solidFill>
                            <a:schemeClr val="bg1">
                              <a:lumMod val="50000"/>
                            </a:schemeClr>
                          </a:solidFill>
                          <a:latin typeface="Arial"/>
                          <a:ea typeface="+mn-ea"/>
                          <a:cs typeface="+mn-cs"/>
                        </a:rPr>
                        <a:t>37</a:t>
                      </a:r>
                      <a:endParaRPr lang="en-US" sz="1400" b="1" kern="1200" dirty="0">
                        <a:solidFill>
                          <a:schemeClr val="bg1">
                            <a:lumMod val="50000"/>
                          </a:schemeClr>
                        </a:solidFill>
                        <a:latin typeface="Arial"/>
                        <a:ea typeface="+mn-ea"/>
                        <a:cs typeface="+mn-cs"/>
                      </a:endParaRPr>
                    </a:p>
                  </a:txBody>
                  <a:tcPr marL="171450" marR="9525" marT="9525" marB="0" anchor="ctr">
                    <a:lnL w="12700" cap="flat" cmpd="sng" algn="ctr">
                      <a:solidFill>
                        <a:srgbClr val="FFFFFF"/>
                      </a:solidFill>
                      <a:prstDash val="solid"/>
                      <a:round/>
                      <a:headEnd type="none" w="med" len="med"/>
                      <a:tailEnd type="none" w="med" len="med"/>
                    </a:lnL>
                    <a:lnR w="12700" cmpd="sng">
                      <a:solidFill>
                        <a:srgbClr val="FFFFFF"/>
                      </a:solidFill>
                    </a:lnR>
                    <a:lnT w="9525" cap="flat" cmpd="sng" algn="ctr">
                      <a:solidFill>
                        <a:srgbClr val="666666"/>
                      </a:solidFill>
                      <a:prstDash val="dash"/>
                      <a:round/>
                      <a:headEnd type="none" w="med" len="med"/>
                      <a:tailEnd type="none" w="med" len="med"/>
                    </a:lnT>
                    <a:lnB w="9525" cap="flat" cmpd="sng" algn="ctr">
                      <a:solidFill>
                        <a:srgbClr val="666666"/>
                      </a:solidFill>
                      <a:prstDash val="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a:t>Table of Contents</a:t>
            </a:r>
          </a:p>
        </p:txBody>
      </p:sp>
    </p:spTree>
    <p:extLst>
      <p:ext uri="{BB962C8B-B14F-4D97-AF65-F5344CB8AC3E}">
        <p14:creationId xmlns:p14="http://schemas.microsoft.com/office/powerpoint/2010/main" val="1744263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pPr eaLnBrk="1" hangingPunct="1"/>
            <a:r>
              <a:rPr lang="en-US" dirty="0"/>
              <a:t>Change in Investment Strategy in </a:t>
            </a:r>
            <a:r>
              <a:rPr lang="en-US" dirty="0" smtClean="0"/>
              <a:t>2015</a:t>
            </a:r>
            <a:endParaRPr lang="en-US" dirty="0"/>
          </a:p>
        </p:txBody>
      </p:sp>
      <p:sp>
        <p:nvSpPr>
          <p:cNvPr id="11" name="Text Placeholder 10"/>
          <p:cNvSpPr>
            <a:spLocks noGrp="1"/>
          </p:cNvSpPr>
          <p:nvPr>
            <p:ph type="body" sz="quarter" idx="10"/>
          </p:nvPr>
        </p:nvSpPr>
        <p:spPr/>
        <p:txBody>
          <a:bodyPr/>
          <a:lstStyle/>
          <a:p>
            <a:pPr>
              <a:spcBef>
                <a:spcPts val="0"/>
              </a:spcBef>
            </a:pPr>
            <a:r>
              <a:rPr lang="en-US" dirty="0" smtClean="0"/>
              <a:t>Q5</a:t>
            </a:r>
            <a:r>
              <a:rPr lang="en-US" dirty="0"/>
              <a:t>: </a:t>
            </a:r>
            <a:r>
              <a:rPr lang="en-US" dirty="0" smtClean="0"/>
              <a:t>Which </a:t>
            </a:r>
            <a:r>
              <a:rPr lang="en-US" dirty="0"/>
              <a:t>of the following best describes how you will change your investment strategy in 2015? I will be:</a:t>
            </a:r>
          </a:p>
          <a:p>
            <a:pPr>
              <a:spcBef>
                <a:spcPts val="0"/>
              </a:spcBef>
            </a:pPr>
            <a:r>
              <a:rPr lang="en-US" dirty="0"/>
              <a:t>Bases: Total (</a:t>
            </a:r>
            <a:r>
              <a:rPr lang="en-US" dirty="0" smtClean="0"/>
              <a:t>n=11,508</a:t>
            </a:r>
            <a:r>
              <a:rPr lang="en-US" dirty="0"/>
              <a:t>), China  (n=500), Spain  (n=500), Hong Kong  (n=502), India  (n=500), South Africa (n=501), </a:t>
            </a:r>
            <a:r>
              <a:rPr lang="en-US" dirty="0" smtClean="0"/>
              <a:t>Korea (n=500</a:t>
            </a:r>
            <a:r>
              <a:rPr lang="en-US" dirty="0"/>
              <a:t>), </a:t>
            </a:r>
            <a:r>
              <a:rPr lang="en-US" dirty="0" smtClean="0"/>
              <a:t>Mexico (n=500</a:t>
            </a:r>
            <a:r>
              <a:rPr lang="en-US" dirty="0"/>
              <a:t>), </a:t>
            </a:r>
            <a:r>
              <a:rPr lang="en-US" dirty="0" smtClean="0"/>
              <a:t>Chile (n=500</a:t>
            </a:r>
            <a:r>
              <a:rPr lang="en-US" dirty="0"/>
              <a:t>), United States </a:t>
            </a:r>
            <a:r>
              <a:rPr lang="en-US" dirty="0" smtClean="0"/>
              <a:t>(</a:t>
            </a:r>
            <a:r>
              <a:rPr lang="en-US" dirty="0"/>
              <a:t>n=500), Japan  (n=500), </a:t>
            </a:r>
            <a:r>
              <a:rPr lang="en-US" dirty="0" smtClean="0"/>
              <a:t>Singapore (n=500</a:t>
            </a:r>
            <a:r>
              <a:rPr lang="en-US" dirty="0"/>
              <a:t>), UAE (n=504), </a:t>
            </a:r>
            <a:r>
              <a:rPr lang="en-US" dirty="0" smtClean="0"/>
              <a:t>Australia (n=500</a:t>
            </a:r>
            <a:r>
              <a:rPr lang="en-US" dirty="0"/>
              <a:t>), Sweden (n=500), </a:t>
            </a:r>
            <a:r>
              <a:rPr lang="en-US" dirty="0" smtClean="0"/>
              <a:t>France (n=501</a:t>
            </a:r>
            <a:r>
              <a:rPr lang="en-US" dirty="0"/>
              <a:t>), United </a:t>
            </a:r>
            <a:r>
              <a:rPr lang="en-US" dirty="0" smtClean="0"/>
              <a:t>Kingdom (n=500</a:t>
            </a:r>
            <a:r>
              <a:rPr lang="en-US" dirty="0"/>
              <a:t>), </a:t>
            </a:r>
            <a:r>
              <a:rPr lang="en-US" dirty="0" smtClean="0"/>
              <a:t/>
            </a:r>
            <a:br>
              <a:rPr lang="en-US" dirty="0" smtClean="0"/>
            </a:br>
            <a:r>
              <a:rPr lang="en-US" dirty="0" smtClean="0"/>
              <a:t>Germany (n=500</a:t>
            </a:r>
            <a:r>
              <a:rPr lang="en-US" dirty="0"/>
              <a:t>), </a:t>
            </a:r>
            <a:r>
              <a:rPr lang="en-US" dirty="0" smtClean="0"/>
              <a:t>Italy (n=500</a:t>
            </a:r>
            <a:r>
              <a:rPr lang="en-US" dirty="0"/>
              <a:t>), </a:t>
            </a:r>
            <a:r>
              <a:rPr lang="en-US" dirty="0" smtClean="0"/>
              <a:t>Malaysia (n=500</a:t>
            </a:r>
            <a:r>
              <a:rPr lang="en-US" dirty="0"/>
              <a:t>), </a:t>
            </a:r>
            <a:r>
              <a:rPr lang="en-US" dirty="0" smtClean="0"/>
              <a:t>Poland (n=500</a:t>
            </a:r>
            <a:r>
              <a:rPr lang="en-US" dirty="0"/>
              <a:t>), </a:t>
            </a:r>
            <a:r>
              <a:rPr lang="en-US" dirty="0" smtClean="0"/>
              <a:t>Brazil (n=500</a:t>
            </a:r>
            <a:r>
              <a:rPr lang="en-US" dirty="0"/>
              <a:t>), </a:t>
            </a:r>
            <a:r>
              <a:rPr lang="en-US" dirty="0" smtClean="0"/>
              <a:t>Canada (n=500)</a:t>
            </a:r>
            <a:endParaRPr lang="en-US" dirty="0"/>
          </a:p>
        </p:txBody>
      </p:sp>
      <p:graphicFrame>
        <p:nvGraphicFramePr>
          <p:cNvPr id="8" name="Table 7"/>
          <p:cNvGraphicFramePr>
            <a:graphicFrameLocks noGrp="1"/>
          </p:cNvGraphicFramePr>
          <p:nvPr/>
        </p:nvGraphicFramePr>
        <p:xfrm>
          <a:off x="457200" y="876300"/>
          <a:ext cx="8229600" cy="5074920"/>
        </p:xfrm>
        <a:graphic>
          <a:graphicData uri="http://schemas.openxmlformats.org/drawingml/2006/table">
            <a:tbl>
              <a:tblPr firstRow="1" bandRow="1">
                <a:tableStyleId>{5C22544A-7EE6-4342-B048-85BDC9FD1C3A}</a:tableStyleId>
              </a:tblPr>
              <a:tblGrid>
                <a:gridCol w="2743200"/>
                <a:gridCol w="1828800"/>
                <a:gridCol w="1828800"/>
                <a:gridCol w="1828800"/>
              </a:tblGrid>
              <a:tr h="457200">
                <a:tc>
                  <a:txBody>
                    <a:bodyPr/>
                    <a:lstStyle/>
                    <a:p>
                      <a:pPr>
                        <a:lnSpc>
                          <a:spcPct val="100000"/>
                        </a:lnSpc>
                      </a:pPr>
                      <a:endParaRPr lang="en-US" sz="1200" dirty="0">
                        <a:latin typeface="+mj-lt"/>
                      </a:endParaRPr>
                    </a:p>
                    <a:p>
                      <a:pPr>
                        <a:lnSpc>
                          <a:spcPct val="100000"/>
                        </a:lnSpc>
                      </a:pPr>
                      <a:endParaRPr lang="en-US" sz="1200" dirty="0">
                        <a:latin typeface="+mj-lt"/>
                      </a:endParaRPr>
                    </a:p>
                  </a:txBody>
                  <a:tcPr marL="9144" marR="9144" marT="27432" marB="27432" anchor="ctr"/>
                </a:tc>
                <a:tc>
                  <a:txBody>
                    <a:bodyPr/>
                    <a:lstStyle/>
                    <a:p>
                      <a:pPr algn="ctr" fontAlgn="b">
                        <a:lnSpc>
                          <a:spcPct val="100000"/>
                        </a:lnSpc>
                        <a:spcBef>
                          <a:spcPts val="0"/>
                        </a:spcBef>
                        <a:spcAft>
                          <a:spcPts val="0"/>
                        </a:spcAft>
                      </a:pPr>
                      <a:r>
                        <a:rPr lang="en-US" sz="1200" b="1" i="0" u="none" strike="noStrike" dirty="0">
                          <a:latin typeface="+mn-lt"/>
                        </a:rPr>
                        <a:t>More Aggressive</a:t>
                      </a:r>
                    </a:p>
                    <a:p>
                      <a:pPr algn="ctr" fontAlgn="b">
                        <a:lnSpc>
                          <a:spcPct val="100000"/>
                        </a:lnSpc>
                        <a:spcBef>
                          <a:spcPts val="0"/>
                        </a:spcBef>
                        <a:spcAft>
                          <a:spcPts val="0"/>
                        </a:spcAft>
                      </a:pPr>
                      <a:r>
                        <a:rPr lang="en-US" sz="1200" b="1" i="0" u="none" strike="noStrike" dirty="0">
                          <a:latin typeface="+mn-lt"/>
                        </a:rPr>
                        <a:t>( Much/Slightly)</a:t>
                      </a:r>
                    </a:p>
                  </a:txBody>
                  <a:tcPr marL="9525" marR="9525" marT="9525" marB="9144" anchor="ctr"/>
                </a:tc>
                <a:tc>
                  <a:txBody>
                    <a:bodyPr/>
                    <a:lstStyle/>
                    <a:p>
                      <a:pPr algn="ctr" fontAlgn="b">
                        <a:lnSpc>
                          <a:spcPct val="100000"/>
                        </a:lnSpc>
                        <a:spcBef>
                          <a:spcPts val="0"/>
                        </a:spcBef>
                        <a:spcAft>
                          <a:spcPts val="0"/>
                        </a:spcAft>
                      </a:pPr>
                      <a:r>
                        <a:rPr lang="en-US" sz="1200" b="1" i="0" u="none" strike="noStrike" dirty="0">
                          <a:latin typeface="+mn-lt"/>
                        </a:rPr>
                        <a:t>No Changes</a:t>
                      </a:r>
                    </a:p>
                  </a:txBody>
                  <a:tcPr marL="9525" marR="9525" marT="9525" marB="9144" anchor="ctr"/>
                </a:tc>
                <a:tc>
                  <a:txBody>
                    <a:bodyPr/>
                    <a:lstStyle/>
                    <a:p>
                      <a:pPr algn="ctr" fontAlgn="b">
                        <a:lnSpc>
                          <a:spcPct val="100000"/>
                        </a:lnSpc>
                        <a:spcBef>
                          <a:spcPts val="0"/>
                        </a:spcBef>
                        <a:spcAft>
                          <a:spcPts val="0"/>
                        </a:spcAft>
                      </a:pPr>
                      <a:r>
                        <a:rPr lang="en-US" sz="1200" b="1" i="0" u="none" strike="noStrike" dirty="0">
                          <a:latin typeface="+mn-lt"/>
                        </a:rPr>
                        <a:t>More Conservative</a:t>
                      </a:r>
                    </a:p>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latin typeface="+mn-lt"/>
                        </a:rPr>
                        <a:t>( Much/Slightly)</a:t>
                      </a:r>
                    </a:p>
                  </a:txBody>
                  <a:tcPr marL="9525" marR="9525" marT="9525" marB="9144" anchor="ctr"/>
                </a:tc>
              </a:tr>
              <a:tr h="192024">
                <a:tc>
                  <a:txBody>
                    <a:bodyPr/>
                    <a:lstStyle/>
                    <a:p>
                      <a:pPr algn="l" fontAlgn="b"/>
                      <a:r>
                        <a:rPr lang="en-US" sz="1200" b="1" i="1" u="none" strike="noStrike" dirty="0">
                          <a:solidFill>
                            <a:schemeClr val="tx1"/>
                          </a:solidFill>
                          <a:latin typeface="+mj-lt"/>
                        </a:rPr>
                        <a:t>Total</a:t>
                      </a:r>
                    </a:p>
                  </a:txBody>
                  <a:tcPr marL="45720" marR="9144" marT="9144" marB="0" anchor="ctr"/>
                </a:tc>
                <a:tc>
                  <a:txBody>
                    <a:bodyPr/>
                    <a:lstStyle/>
                    <a:p>
                      <a:pPr marL="0" algn="ctr" defTabSz="514350" rtl="0" eaLnBrk="1" fontAlgn="b" latinLnBrk="0" hangingPunct="1"/>
                      <a:r>
                        <a:rPr lang="en-US" sz="1200" b="1" i="1" u="none" strike="noStrike" kern="1200" dirty="0">
                          <a:solidFill>
                            <a:schemeClr val="tx1"/>
                          </a:solidFill>
                          <a:effectLst/>
                          <a:latin typeface="+mj-lt"/>
                          <a:ea typeface="+mn-ea"/>
                          <a:cs typeface="+mn-cs"/>
                        </a:rPr>
                        <a:t>32%</a:t>
                      </a:r>
                    </a:p>
                  </a:txBody>
                  <a:tcPr marL="9525" marR="9525" marT="9525" marB="0" anchor="ctr"/>
                </a:tc>
                <a:tc>
                  <a:txBody>
                    <a:bodyPr/>
                    <a:lstStyle/>
                    <a:p>
                      <a:pPr marL="0" algn="ctr" defTabSz="514350" rtl="0" eaLnBrk="1" fontAlgn="b" latinLnBrk="0" hangingPunct="1"/>
                      <a:r>
                        <a:rPr lang="en-US" sz="1200" b="1" i="1" u="none" strike="noStrike" kern="1200" dirty="0">
                          <a:solidFill>
                            <a:schemeClr val="tx1"/>
                          </a:solidFill>
                          <a:effectLst/>
                          <a:latin typeface="+mj-lt"/>
                          <a:ea typeface="+mn-ea"/>
                          <a:cs typeface="+mn-cs"/>
                        </a:rPr>
                        <a:t>13%</a:t>
                      </a:r>
                    </a:p>
                  </a:txBody>
                  <a:tcPr marL="9525" marR="9525" marT="9525" marB="0" anchor="ctr"/>
                </a:tc>
                <a:tc>
                  <a:txBody>
                    <a:bodyPr/>
                    <a:lstStyle/>
                    <a:p>
                      <a:pPr marL="0" algn="ctr" defTabSz="514350" rtl="0" eaLnBrk="1" fontAlgn="b" latinLnBrk="0" hangingPunct="1"/>
                      <a:r>
                        <a:rPr lang="en-US" sz="1200" b="1" i="1" u="none" strike="noStrike" kern="1200" dirty="0">
                          <a:solidFill>
                            <a:schemeClr val="tx1"/>
                          </a:solidFill>
                          <a:effectLst/>
                          <a:latin typeface="+mj-lt"/>
                          <a:ea typeface="+mn-ea"/>
                          <a:cs typeface="+mn-cs"/>
                        </a:rPr>
                        <a:t>55%</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China</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63%</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35%</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Spain</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10%</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45%</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Hong </a:t>
                      </a:r>
                      <a:r>
                        <a:rPr lang="en-US" sz="1200" b="0" i="0" u="none" strike="noStrike" kern="1200" dirty="0" smtClean="0">
                          <a:solidFill>
                            <a:schemeClr val="tx1"/>
                          </a:solidFill>
                          <a:effectLst/>
                          <a:latin typeface="+mj-lt"/>
                          <a:ea typeface="+mn-ea"/>
                          <a:cs typeface="+mn-cs"/>
                        </a:rPr>
                        <a:t>Kong</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7%</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50%</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India</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41%</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56%</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South Africa</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37%</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52%</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Korea</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59%</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Mexico</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34%</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61%</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Chile</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34%</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63%</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United States</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28%</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40%</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Japan</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31%</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10%</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58%</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Singapore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30%</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11%</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59%</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UAE</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29%</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65%</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Australia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28%</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28%</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44%</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Sweden</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27%</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24%</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50%</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France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27%</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57%</a:t>
                      </a:r>
                    </a:p>
                  </a:txBody>
                  <a:tcPr marL="9525" marR="9525" marT="9525" marB="0" anchor="ctr"/>
                </a:tc>
              </a:tr>
              <a:tr h="192024">
                <a:tc>
                  <a:txBody>
                    <a:bodyPr/>
                    <a:lstStyle/>
                    <a:p>
                      <a:pPr marL="0" algn="l" defTabSz="514350" rtl="0" eaLnBrk="1" fontAlgn="b" latinLnBrk="0" hangingPunct="1"/>
                      <a:r>
                        <a:rPr lang="en-US" sz="1200" b="0" i="0" u="none" strike="noStrike" kern="1200" dirty="0" smtClean="0">
                          <a:solidFill>
                            <a:schemeClr val="tx1"/>
                          </a:solidFill>
                          <a:effectLst/>
                          <a:latin typeface="+mj-lt"/>
                          <a:ea typeface="+mn-ea"/>
                          <a:cs typeface="+mn-cs"/>
                        </a:rPr>
                        <a:t>United Kingdom</a:t>
                      </a:r>
                      <a:endParaRPr lang="en-US" sz="1200" b="0" i="0" u="none" strike="noStrike" kern="1200" dirty="0">
                        <a:solidFill>
                          <a:schemeClr val="tx1"/>
                        </a:solidFill>
                        <a:effectLst/>
                        <a:latin typeface="+mj-lt"/>
                        <a:ea typeface="+mn-ea"/>
                        <a:cs typeface="+mn-cs"/>
                      </a:endParaRP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29%</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45%</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Germany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49%</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Greece</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26%</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11%</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63%</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Italy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11%</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64%</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Malaysia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71%</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Poland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24%</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54%</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Brazil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23%</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7%</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70%</a:t>
                      </a:r>
                    </a:p>
                  </a:txBody>
                  <a:tcPr marL="9525" marR="9525" marT="9525" marB="0" anchor="ctr"/>
                </a:tc>
              </a:tr>
              <a:tr h="192024">
                <a:tc>
                  <a:txBody>
                    <a:bodyPr/>
                    <a:lstStyle/>
                    <a:p>
                      <a:pPr marL="0" algn="l" defTabSz="514350" rtl="0" eaLnBrk="1" fontAlgn="b" latinLnBrk="0" hangingPunct="1"/>
                      <a:r>
                        <a:rPr lang="en-US" sz="1200" b="0" i="0" u="none" strike="noStrike" kern="1200" dirty="0">
                          <a:solidFill>
                            <a:schemeClr val="tx1"/>
                          </a:solidFill>
                          <a:effectLst/>
                          <a:latin typeface="+mj-lt"/>
                          <a:ea typeface="+mn-ea"/>
                          <a:cs typeface="+mn-cs"/>
                        </a:rPr>
                        <a:t>Canada  </a:t>
                      </a:r>
                    </a:p>
                  </a:txBody>
                  <a:tcPr marL="45720"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22%</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29%</a:t>
                      </a:r>
                    </a:p>
                  </a:txBody>
                  <a:tcPr marL="9525" marR="9525" marT="9525" marB="0" anchor="ctr"/>
                </a:tc>
                <a:tc>
                  <a:txBody>
                    <a:bodyPr/>
                    <a:lstStyle/>
                    <a:p>
                      <a:pPr marL="0" algn="ctr" defTabSz="514350" rtl="0" eaLnBrk="1" fontAlgn="b" latinLnBrk="0" hangingPunct="1"/>
                      <a:r>
                        <a:rPr lang="en-US" sz="1200" b="0" i="0" u="none" strike="noStrike" kern="1200" dirty="0">
                          <a:solidFill>
                            <a:schemeClr val="tx1"/>
                          </a:solidFill>
                          <a:effectLst/>
                          <a:latin typeface="+mj-lt"/>
                          <a:ea typeface="+mn-ea"/>
                          <a:cs typeface="+mn-cs"/>
                        </a:rPr>
                        <a:t>49%</a:t>
                      </a:r>
                    </a:p>
                  </a:txBody>
                  <a:tcPr marL="9525" marR="9525" marT="9525" marB="0" anchor="ctr"/>
                </a:tc>
              </a:tr>
            </a:tbl>
          </a:graphicData>
        </a:graphic>
      </p:graphicFrame>
    </p:spTree>
    <p:extLst>
      <p:ext uri="{BB962C8B-B14F-4D97-AF65-F5344CB8AC3E}">
        <p14:creationId xmlns:p14="http://schemas.microsoft.com/office/powerpoint/2010/main" val="63460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609600" y="1066800"/>
            <a:ext cx="8229600" cy="642227"/>
          </a:xfrm>
        </p:spPr>
        <p:txBody>
          <a:bodyPr>
            <a:spAutoFit/>
          </a:bodyPr>
          <a:lstStyle/>
          <a:p>
            <a:pPr>
              <a:lnSpc>
                <a:spcPct val="90000"/>
              </a:lnSpc>
              <a:spcBef>
                <a:spcPts val="200"/>
              </a:spcBef>
              <a:spcAft>
                <a:spcPts val="200"/>
              </a:spcAft>
              <a:buFont typeface="Arial" pitchFamily="34" charset="0"/>
              <a:buChar char="•"/>
            </a:pPr>
            <a:r>
              <a:rPr lang="en-US" sz="1200" dirty="0" smtClean="0"/>
              <a:t>An overwhelming majority of South African investors are very optimistic or optimistic about reaching their financial goals.  </a:t>
            </a:r>
          </a:p>
          <a:p>
            <a:pPr>
              <a:lnSpc>
                <a:spcPct val="90000"/>
              </a:lnSpc>
              <a:spcBef>
                <a:spcPts val="200"/>
              </a:spcBef>
              <a:spcAft>
                <a:spcPts val="200"/>
              </a:spcAft>
              <a:buFont typeface="Arial" pitchFamily="34" charset="0"/>
              <a:buChar char="•"/>
            </a:pPr>
            <a:r>
              <a:rPr lang="en-US" sz="1200" dirty="0" smtClean="0"/>
              <a:t>Males </a:t>
            </a:r>
            <a:r>
              <a:rPr lang="en-US" sz="1200" dirty="0"/>
              <a:t>feel more optimistic about reaching their goals than </a:t>
            </a:r>
            <a:r>
              <a:rPr lang="en-US" sz="1200" dirty="0" smtClean="0"/>
              <a:t>females.</a:t>
            </a:r>
          </a:p>
        </p:txBody>
      </p:sp>
      <p:sp>
        <p:nvSpPr>
          <p:cNvPr id="22" name="Title 21"/>
          <p:cNvSpPr>
            <a:spLocks noGrp="1"/>
          </p:cNvSpPr>
          <p:nvPr>
            <p:ph type="title"/>
          </p:nvPr>
        </p:nvSpPr>
        <p:spPr/>
        <p:txBody>
          <a:bodyPr/>
          <a:lstStyle/>
          <a:p>
            <a:r>
              <a:rPr lang="en-US" dirty="0" smtClean="0"/>
              <a:t>Optimism about Reaching Financial Goals</a:t>
            </a:r>
            <a:endParaRPr lang="en-US" dirty="0"/>
          </a:p>
        </p:txBody>
      </p:sp>
      <p:sp>
        <p:nvSpPr>
          <p:cNvPr id="29" name="Text Placeholder 28"/>
          <p:cNvSpPr>
            <a:spLocks noGrp="1"/>
          </p:cNvSpPr>
          <p:nvPr>
            <p:ph type="body" sz="quarter" idx="10"/>
          </p:nvPr>
        </p:nvSpPr>
        <p:spPr/>
        <p:txBody>
          <a:bodyPr/>
          <a:lstStyle/>
          <a:p>
            <a:pPr>
              <a:spcBef>
                <a:spcPts val="0"/>
              </a:spcBef>
            </a:pPr>
            <a:r>
              <a:rPr lang="en-US" dirty="0" smtClean="0"/>
              <a:t>Q11: How </a:t>
            </a:r>
            <a:r>
              <a:rPr lang="en-US" dirty="0"/>
              <a:t>optimistic are you that you will reach your financial goals? Would you say you are…</a:t>
            </a:r>
          </a:p>
          <a:p>
            <a:pPr>
              <a:spcBef>
                <a:spcPts val="0"/>
              </a:spcBef>
            </a:pPr>
            <a:r>
              <a:rPr lang="en-US" dirty="0"/>
              <a:t>Bases: Total (</a:t>
            </a:r>
            <a:r>
              <a:rPr lang="en-US" dirty="0" smtClean="0"/>
              <a:t>n=517 </a:t>
            </a:r>
            <a:r>
              <a:rPr lang="en-US" dirty="0"/>
              <a:t>and </a:t>
            </a:r>
            <a:r>
              <a:rPr lang="en-US" dirty="0" smtClean="0"/>
              <a:t>n=501)</a:t>
            </a:r>
          </a:p>
          <a:p>
            <a:pPr>
              <a:spcBef>
                <a:spcPts val="0"/>
              </a:spcBef>
            </a:pPr>
            <a:r>
              <a:rPr lang="en-US" dirty="0"/>
              <a:t>Significant differences at the 95% confidence level between </a:t>
            </a:r>
            <a:r>
              <a:rPr lang="en-US" dirty="0" smtClean="0"/>
              <a:t>2014 </a:t>
            </a:r>
            <a:r>
              <a:rPr lang="en-US" dirty="0"/>
              <a:t>and </a:t>
            </a:r>
            <a:r>
              <a:rPr lang="en-US" dirty="0" smtClean="0"/>
              <a:t>2015 </a:t>
            </a:r>
            <a:r>
              <a:rPr lang="en-US" dirty="0"/>
              <a:t>are indicated by up and down </a:t>
            </a:r>
            <a:r>
              <a:rPr lang="en-US" dirty="0" smtClean="0"/>
              <a:t>arrows</a:t>
            </a:r>
            <a:endParaRPr lang="en-US" dirty="0"/>
          </a:p>
        </p:txBody>
      </p:sp>
      <p:graphicFrame>
        <p:nvGraphicFramePr>
          <p:cNvPr id="30" name="Object 7"/>
          <p:cNvGraphicFramePr>
            <a:graphicFrameLocks noChangeAspect="1"/>
          </p:cNvGraphicFramePr>
          <p:nvPr>
            <p:extLst>
              <p:ext uri="{D42A27DB-BD31-4B8C-83A1-F6EECF244321}">
                <p14:modId xmlns:p14="http://schemas.microsoft.com/office/powerpoint/2010/main" val="605105384"/>
              </p:ext>
            </p:extLst>
          </p:nvPr>
        </p:nvGraphicFramePr>
        <p:xfrm>
          <a:off x="598468" y="2347624"/>
          <a:ext cx="7947065" cy="2986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Table 30"/>
          <p:cNvGraphicFramePr>
            <a:graphicFrameLocks noGrp="1"/>
          </p:cNvGraphicFramePr>
          <p:nvPr/>
        </p:nvGraphicFramePr>
        <p:xfrm>
          <a:off x="2093974" y="5599557"/>
          <a:ext cx="5649850" cy="231648"/>
        </p:xfrm>
        <a:graphic>
          <a:graphicData uri="http://schemas.openxmlformats.org/drawingml/2006/table">
            <a:tbl>
              <a:tblPr firstRow="1" bandRow="1">
                <a:tableStyleId>{2D5ABB26-0587-4C30-8999-92F81FD0307C}</a:tableStyleId>
              </a:tblPr>
              <a:tblGrid>
                <a:gridCol w="260602"/>
                <a:gridCol w="1303009"/>
                <a:gridCol w="260602"/>
                <a:gridCol w="1042408"/>
                <a:gridCol w="260602"/>
                <a:gridCol w="1042408"/>
                <a:gridCol w="260602"/>
                <a:gridCol w="1219617"/>
              </a:tblGrid>
              <a:tr h="228600">
                <a:tc>
                  <a:txBody>
                    <a:bodyPr/>
                    <a:lstStyle/>
                    <a:p>
                      <a:pPr algn="ctr"/>
                      <a:r>
                        <a:rPr lang="en-US" sz="1400" dirty="0" smtClean="0">
                          <a:solidFill>
                            <a:srgbClr val="3E4782"/>
                          </a:solidFill>
                          <a:latin typeface="+mn-lt"/>
                          <a:cs typeface="Arial"/>
                        </a:rPr>
                        <a:t>■</a:t>
                      </a:r>
                      <a:endParaRPr lang="en-US" sz="1400" dirty="0">
                        <a:solidFill>
                          <a:srgbClr val="3E4782"/>
                        </a:solidFill>
                        <a:latin typeface="+mn-lt"/>
                      </a:endParaRPr>
                    </a:p>
                  </a:txBody>
                  <a:tcPr marL="9144" marR="9144" marT="9144" marB="9144" anchor="ctr"/>
                </a:tc>
                <a:tc>
                  <a:txBody>
                    <a:bodyPr/>
                    <a:lstStyle/>
                    <a:p>
                      <a:r>
                        <a:rPr lang="en-US" sz="1200" dirty="0" smtClean="0">
                          <a:latin typeface="+mn-lt"/>
                        </a:rPr>
                        <a:t>Very Pessimistic</a:t>
                      </a:r>
                    </a:p>
                  </a:txBody>
                  <a:tcPr marL="9144" marR="9144" marT="9144" marB="9144" anchor="ctr"/>
                </a:tc>
                <a:tc>
                  <a:txBody>
                    <a:bodyPr/>
                    <a:lstStyle/>
                    <a:p>
                      <a:pPr algn="ctr"/>
                      <a:r>
                        <a:rPr lang="en-US" sz="1400" dirty="0" smtClean="0">
                          <a:solidFill>
                            <a:srgbClr val="5367AD"/>
                          </a:solidFill>
                          <a:latin typeface="+mn-lt"/>
                          <a:cs typeface="Arial"/>
                        </a:rPr>
                        <a:t>■</a:t>
                      </a:r>
                      <a:endParaRPr lang="en-US" sz="1400" dirty="0">
                        <a:solidFill>
                          <a:srgbClr val="5367AD"/>
                        </a:solidFill>
                        <a:latin typeface="+mn-lt"/>
                      </a:endParaRPr>
                    </a:p>
                  </a:txBody>
                  <a:tcPr marL="9144" marR="9144" marT="9144" marB="9144" anchor="ctr"/>
                </a:tc>
                <a:tc>
                  <a:txBody>
                    <a:bodyPr/>
                    <a:lstStyle/>
                    <a:p>
                      <a:r>
                        <a:rPr lang="en-US" sz="1200" dirty="0" smtClean="0">
                          <a:latin typeface="+mn-lt"/>
                        </a:rPr>
                        <a:t>Pessimistic</a:t>
                      </a:r>
                    </a:p>
                  </a:txBody>
                  <a:tcPr marL="9144" marR="9144" marT="9144" marB="9144" anchor="ctr"/>
                </a:tc>
                <a:tc>
                  <a:txBody>
                    <a:bodyPr/>
                    <a:lstStyle/>
                    <a:p>
                      <a:pPr algn="ctr"/>
                      <a:r>
                        <a:rPr lang="en-US" sz="1400" dirty="0" smtClean="0">
                          <a:solidFill>
                            <a:srgbClr val="A6A6A6"/>
                          </a:solidFill>
                          <a:latin typeface="+mn-lt"/>
                          <a:cs typeface="Arial"/>
                        </a:rPr>
                        <a:t>■</a:t>
                      </a:r>
                      <a:endParaRPr lang="en-US" sz="1400" dirty="0">
                        <a:solidFill>
                          <a:srgbClr val="A6A6A6"/>
                        </a:solidFill>
                        <a:latin typeface="+mn-lt"/>
                      </a:endParaRPr>
                    </a:p>
                  </a:txBody>
                  <a:tcPr marL="9144" marR="9144" marT="9144" marB="9144" anchor="ctr"/>
                </a:tc>
                <a:tc>
                  <a:txBody>
                    <a:bodyPr/>
                    <a:lstStyle/>
                    <a:p>
                      <a:r>
                        <a:rPr lang="en-US" sz="1200" dirty="0" smtClean="0">
                          <a:latin typeface="+mn-lt"/>
                        </a:rPr>
                        <a:t>Optimistic</a:t>
                      </a:r>
                    </a:p>
                  </a:txBody>
                  <a:tcPr marL="9144" marR="9144" marT="9144" marB="9144" anchor="ctr"/>
                </a:tc>
                <a:tc>
                  <a:txBody>
                    <a:bodyPr/>
                    <a:lstStyle/>
                    <a:p>
                      <a:pPr algn="ctr"/>
                      <a:r>
                        <a:rPr lang="en-US" sz="1400" dirty="0" smtClean="0">
                          <a:solidFill>
                            <a:srgbClr val="62EC72"/>
                          </a:solidFill>
                          <a:latin typeface="+mn-lt"/>
                          <a:cs typeface="Arial"/>
                        </a:rPr>
                        <a:t>■</a:t>
                      </a:r>
                      <a:endParaRPr lang="en-US" sz="1400" dirty="0">
                        <a:solidFill>
                          <a:srgbClr val="62EC72"/>
                        </a:solidFill>
                        <a:latin typeface="+mn-lt"/>
                      </a:endParaRPr>
                    </a:p>
                  </a:txBody>
                  <a:tcPr marL="9144" marR="9144" marT="9144" marB="9144" anchor="ctr"/>
                </a:tc>
                <a:tc>
                  <a:txBody>
                    <a:bodyPr/>
                    <a:lstStyle/>
                    <a:p>
                      <a:r>
                        <a:rPr lang="en-US" sz="1200" dirty="0" smtClean="0">
                          <a:latin typeface="+mn-lt"/>
                        </a:rPr>
                        <a:t>Very Optimistic</a:t>
                      </a:r>
                    </a:p>
                  </a:txBody>
                  <a:tcPr marL="9144" marR="9144" marT="9144" marB="9144" anchor="ctr"/>
                </a:tc>
              </a:tr>
            </a:tbl>
          </a:graphicData>
        </a:graphic>
      </p:graphicFrame>
      <p:graphicFrame>
        <p:nvGraphicFramePr>
          <p:cNvPr id="38" name="Table 37"/>
          <p:cNvGraphicFramePr>
            <a:graphicFrameLocks noGrp="1"/>
          </p:cNvGraphicFramePr>
          <p:nvPr/>
        </p:nvGraphicFramePr>
        <p:xfrm>
          <a:off x="180975" y="2066925"/>
          <a:ext cx="7696200" cy="365760"/>
        </p:xfrm>
        <a:graphic>
          <a:graphicData uri="http://schemas.openxmlformats.org/drawingml/2006/table">
            <a:tbl>
              <a:tblPr firstRow="1" bandRow="1">
                <a:tableStyleId>{2D5ABB26-0587-4C30-8999-92F81FD0307C}</a:tableStyleId>
              </a:tblPr>
              <a:tblGrid>
                <a:gridCol w="1828800"/>
                <a:gridCol w="2133600"/>
                <a:gridCol w="1447800"/>
                <a:gridCol w="2286000"/>
              </a:tblGrid>
              <a:tr h="182880">
                <a:tc>
                  <a:txBody>
                    <a:bodyPr/>
                    <a:lstStyle/>
                    <a:p>
                      <a:pPr marL="0" algn="l" defTabSz="514350" rtl="0" eaLnBrk="1" fontAlgn="b" latinLnBrk="0" hangingPunct="1">
                        <a:lnSpc>
                          <a:spcPct val="85000"/>
                        </a:lnSpc>
                      </a:pPr>
                      <a:r>
                        <a:rPr lang="en-US" sz="1200" b="1" i="1" kern="1200" dirty="0" smtClean="0">
                          <a:solidFill>
                            <a:schemeClr val="tx1"/>
                          </a:solidFill>
                          <a:latin typeface="+mn-lt"/>
                          <a:ea typeface="+mn-ea"/>
                          <a:cs typeface="+mn-cs"/>
                        </a:rPr>
                        <a:t>Optimistic (Net)</a:t>
                      </a:r>
                    </a:p>
                  </a:txBody>
                  <a:tcPr marL="9144" marR="9144" marT="9144" marB="9144" anchor="ctr"/>
                </a:tc>
                <a:tc>
                  <a:txBody>
                    <a:bodyPr/>
                    <a:lstStyle/>
                    <a:p>
                      <a:pPr marL="0" algn="ctr" defTabSz="514350" rtl="0" eaLnBrk="1" fontAlgn="b" latinLnBrk="0" hangingPunct="1">
                        <a:lnSpc>
                          <a:spcPct val="85000"/>
                        </a:lnSpc>
                      </a:pPr>
                      <a:r>
                        <a:rPr lang="en-US" sz="1200" b="1" i="1" kern="1200" dirty="0" smtClean="0">
                          <a:solidFill>
                            <a:schemeClr val="tx1"/>
                          </a:solidFill>
                          <a:latin typeface="+mn-lt"/>
                          <a:ea typeface="+mn-ea"/>
                          <a:cs typeface="+mn-cs"/>
                        </a:rPr>
                        <a:t>87%</a:t>
                      </a:r>
                    </a:p>
                  </a:txBody>
                  <a:tcPr marL="9525" marR="9525" marT="9525" marB="0" anchor="ctr"/>
                </a:tc>
                <a:tc>
                  <a:txBody>
                    <a:bodyPr/>
                    <a:lstStyle/>
                    <a:p>
                      <a:pPr marL="0" algn="ctr" rtl="0" eaLnBrk="1" fontAlgn="b" latinLnBrk="0" hangingPunct="1">
                        <a:lnSpc>
                          <a:spcPct val="85000"/>
                        </a:lnSpc>
                        <a:spcBef>
                          <a:spcPts val="0"/>
                        </a:spcBef>
                        <a:spcAft>
                          <a:spcPts val="0"/>
                        </a:spcAft>
                      </a:pPr>
                      <a:endParaRPr lang="en-US" sz="1200" b="1" i="1" u="none" strike="noStrike" dirty="0">
                        <a:latin typeface="+mn-lt"/>
                      </a:endParaRPr>
                    </a:p>
                  </a:txBody>
                  <a:tcPr marL="9144" marR="9144" marT="9144" marB="9144" anchor="ctr"/>
                </a:tc>
                <a:tc>
                  <a:txBody>
                    <a:bodyPr/>
                    <a:lstStyle/>
                    <a:p>
                      <a:pPr marL="0" algn="ctr" defTabSz="514350" rtl="0" eaLnBrk="1" fontAlgn="b" latinLnBrk="0" hangingPunct="1">
                        <a:lnSpc>
                          <a:spcPct val="85000"/>
                        </a:lnSpc>
                      </a:pPr>
                      <a:r>
                        <a:rPr lang="en-US" sz="1200" b="1" i="1" kern="1200" dirty="0" smtClean="0">
                          <a:solidFill>
                            <a:schemeClr val="tx1"/>
                          </a:solidFill>
                          <a:latin typeface="+mn-lt"/>
                          <a:ea typeface="+mn-ea"/>
                          <a:cs typeface="+mn-cs"/>
                        </a:rPr>
                        <a:t>83%</a:t>
                      </a:r>
                    </a:p>
                  </a:txBody>
                  <a:tcPr marL="9525" marR="9525" marT="9525" marB="0" anchor="ctr"/>
                </a:tc>
              </a:tr>
              <a:tr h="182880">
                <a:tc>
                  <a:txBody>
                    <a:bodyPr/>
                    <a:lstStyle/>
                    <a:p>
                      <a:pPr marL="0" algn="l" defTabSz="514350" rtl="0" eaLnBrk="1" fontAlgn="b" latinLnBrk="0" hangingPunct="1">
                        <a:lnSpc>
                          <a:spcPct val="85000"/>
                        </a:lnSpc>
                      </a:pPr>
                      <a:r>
                        <a:rPr lang="en-US" sz="1200" b="1" i="1" kern="1200" dirty="0" smtClean="0">
                          <a:solidFill>
                            <a:schemeClr val="tx1"/>
                          </a:solidFill>
                          <a:latin typeface="+mn-lt"/>
                          <a:ea typeface="+mn-ea"/>
                          <a:cs typeface="+mn-cs"/>
                        </a:rPr>
                        <a:t>Pessimistic (Net)</a:t>
                      </a:r>
                    </a:p>
                  </a:txBody>
                  <a:tcPr marL="9144" marR="9144" marT="9144" marB="9144" anchor="ctr"/>
                </a:tc>
                <a:tc>
                  <a:txBody>
                    <a:bodyPr/>
                    <a:lstStyle/>
                    <a:p>
                      <a:pPr marL="0" algn="ctr" defTabSz="514350" rtl="0" eaLnBrk="1" fontAlgn="b" latinLnBrk="0" hangingPunct="1">
                        <a:lnSpc>
                          <a:spcPct val="85000"/>
                        </a:lnSpc>
                      </a:pPr>
                      <a:r>
                        <a:rPr lang="en-US" sz="1200" b="1" i="1" kern="1200" dirty="0" smtClean="0">
                          <a:solidFill>
                            <a:schemeClr val="tx1"/>
                          </a:solidFill>
                          <a:latin typeface="+mn-lt"/>
                          <a:ea typeface="+mn-ea"/>
                          <a:cs typeface="+mn-cs"/>
                        </a:rPr>
                        <a:t>13%</a:t>
                      </a:r>
                    </a:p>
                  </a:txBody>
                  <a:tcPr marL="9525" marR="9525" marT="9525" marB="0" anchor="ctr"/>
                </a:tc>
                <a:tc>
                  <a:txBody>
                    <a:bodyPr/>
                    <a:lstStyle/>
                    <a:p>
                      <a:pPr marL="0" algn="ctr" rtl="0" eaLnBrk="1" fontAlgn="b" latinLnBrk="0" hangingPunct="1">
                        <a:lnSpc>
                          <a:spcPct val="85000"/>
                        </a:lnSpc>
                        <a:spcBef>
                          <a:spcPts val="0"/>
                        </a:spcBef>
                        <a:spcAft>
                          <a:spcPts val="0"/>
                        </a:spcAft>
                      </a:pPr>
                      <a:endParaRPr lang="en-US" sz="1200" b="1" i="1" u="none" strike="noStrike" dirty="0">
                        <a:latin typeface="+mn-lt"/>
                      </a:endParaRPr>
                    </a:p>
                  </a:txBody>
                  <a:tcPr marL="9144" marR="9144" marT="9144" marB="9144" anchor="ctr"/>
                </a:tc>
                <a:tc>
                  <a:txBody>
                    <a:bodyPr/>
                    <a:lstStyle/>
                    <a:p>
                      <a:pPr marL="0" algn="ctr" defTabSz="514350" rtl="0" eaLnBrk="1" fontAlgn="b" latinLnBrk="0" hangingPunct="1">
                        <a:lnSpc>
                          <a:spcPct val="85000"/>
                        </a:lnSpc>
                      </a:pPr>
                      <a:r>
                        <a:rPr lang="en-US" sz="1200" b="1" i="1" kern="1200" dirty="0" smtClean="0">
                          <a:solidFill>
                            <a:schemeClr val="tx1"/>
                          </a:solidFill>
                          <a:latin typeface="+mn-lt"/>
                          <a:ea typeface="+mn-ea"/>
                          <a:cs typeface="+mn-cs"/>
                        </a:rPr>
                        <a:t>17%</a:t>
                      </a:r>
                    </a:p>
                  </a:txBody>
                  <a:tcPr marL="9525" marR="9525" marT="9525" marB="0" anchor="ctr"/>
                </a:tc>
              </a:tr>
            </a:tbl>
          </a:graphicData>
        </a:graphic>
      </p:graphicFrame>
      <p:graphicFrame>
        <p:nvGraphicFramePr>
          <p:cNvPr id="39" name="Table 38"/>
          <p:cNvGraphicFramePr>
            <a:graphicFrameLocks noGrp="1"/>
          </p:cNvGraphicFramePr>
          <p:nvPr/>
        </p:nvGraphicFramePr>
        <p:xfrm>
          <a:off x="1190623" y="5064125"/>
          <a:ext cx="7315202" cy="269875"/>
        </p:xfrm>
        <a:graphic>
          <a:graphicData uri="http://schemas.openxmlformats.org/drawingml/2006/table">
            <a:tbl>
              <a:tblPr firstRow="1" bandRow="1">
                <a:tableStyleId>{2D5ABB26-0587-4C30-8999-92F81FD0307C}</a:tableStyleId>
              </a:tblPr>
              <a:tblGrid>
                <a:gridCol w="3657601"/>
                <a:gridCol w="3657601"/>
              </a:tblGrid>
              <a:tr h="269875">
                <a:tc>
                  <a:txBody>
                    <a:bodyPr/>
                    <a:lstStyle/>
                    <a:p>
                      <a:pPr marL="0" algn="ctr" defTabSz="514350" rtl="0" eaLnBrk="1" fontAlgn="b" latinLnBrk="0" hangingPunct="1"/>
                      <a:r>
                        <a:rPr lang="en-US" sz="1200" u="none" kern="1200" dirty="0" smtClean="0">
                          <a:solidFill>
                            <a:schemeClr val="tx1"/>
                          </a:solidFill>
                          <a:latin typeface="+mn-lt"/>
                          <a:ea typeface="+mn-ea"/>
                          <a:cs typeface="+mn-cs"/>
                        </a:rPr>
                        <a:t>2014</a:t>
                      </a:r>
                    </a:p>
                  </a:txBody>
                  <a:tcPr marL="9525" marR="9525" marT="9525" marB="0" anchor="ctr"/>
                </a:tc>
                <a:tc>
                  <a:txBody>
                    <a:bodyPr/>
                    <a:lstStyle/>
                    <a:p>
                      <a:pPr marL="0" algn="ctr" defTabSz="514350" rtl="0" eaLnBrk="1" fontAlgn="b" latinLnBrk="0" hangingPunct="1"/>
                      <a:r>
                        <a:rPr lang="en-US" sz="1200" u="none" kern="1200" dirty="0" smtClean="0">
                          <a:solidFill>
                            <a:schemeClr val="tx1"/>
                          </a:solidFill>
                          <a:latin typeface="+mn-lt"/>
                          <a:ea typeface="+mn-ea"/>
                          <a:cs typeface="+mn-cs"/>
                        </a:rPr>
                        <a:t>2015</a:t>
                      </a:r>
                    </a:p>
                  </a:txBody>
                  <a:tcPr marL="9525" marR="9525" marT="9525" marB="0" anchor="ctr"/>
                </a:tc>
              </a:tr>
            </a:tbl>
          </a:graphicData>
        </a:graphic>
      </p:graphicFrame>
    </p:spTree>
    <p:extLst>
      <p:ext uri="{BB962C8B-B14F-4D97-AF65-F5344CB8AC3E}">
        <p14:creationId xmlns:p14="http://schemas.microsoft.com/office/powerpoint/2010/main" val="357059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pPr eaLnBrk="1" hangingPunct="1"/>
            <a:r>
              <a:rPr lang="en-US" dirty="0"/>
              <a:t>Optimism </a:t>
            </a:r>
            <a:r>
              <a:rPr lang="en-US" dirty="0" smtClean="0"/>
              <a:t>About </a:t>
            </a:r>
            <a:r>
              <a:rPr lang="en-US" dirty="0"/>
              <a:t>Reaching Financial Goals</a:t>
            </a:r>
          </a:p>
        </p:txBody>
      </p:sp>
      <p:sp>
        <p:nvSpPr>
          <p:cNvPr id="11" name="Text Placeholder 10"/>
          <p:cNvSpPr>
            <a:spLocks noGrp="1"/>
          </p:cNvSpPr>
          <p:nvPr>
            <p:ph type="body" sz="quarter" idx="10"/>
          </p:nvPr>
        </p:nvSpPr>
        <p:spPr/>
        <p:txBody>
          <a:bodyPr/>
          <a:lstStyle/>
          <a:p>
            <a:pPr>
              <a:spcBef>
                <a:spcPts val="0"/>
              </a:spcBef>
            </a:pPr>
            <a:r>
              <a:rPr lang="en-US" dirty="0" smtClean="0"/>
              <a:t>Q11</a:t>
            </a:r>
            <a:r>
              <a:rPr lang="en-US" dirty="0"/>
              <a:t>: How optimistic are you that you will reach your financial goals? Would you say you are</a:t>
            </a:r>
            <a:r>
              <a:rPr lang="en-US" dirty="0" smtClean="0"/>
              <a:t>...</a:t>
            </a:r>
            <a:endParaRPr lang="en-US" dirty="0"/>
          </a:p>
          <a:p>
            <a:pPr>
              <a:spcBef>
                <a:spcPts val="0"/>
              </a:spcBef>
            </a:pPr>
            <a:r>
              <a:rPr lang="en-US" dirty="0"/>
              <a:t>Bases: </a:t>
            </a:r>
            <a:r>
              <a:rPr lang="pt-BR" dirty="0"/>
              <a:t>Total (</a:t>
            </a:r>
            <a:r>
              <a:rPr lang="pt-BR" dirty="0" smtClean="0"/>
              <a:t>n=11,508</a:t>
            </a:r>
            <a:r>
              <a:rPr lang="pt-BR" dirty="0"/>
              <a:t>), India </a:t>
            </a:r>
            <a:r>
              <a:rPr lang="pt-BR" dirty="0" smtClean="0"/>
              <a:t>(</a:t>
            </a:r>
            <a:r>
              <a:rPr lang="pt-BR" dirty="0"/>
              <a:t>n=500), UAE (n=504), </a:t>
            </a:r>
            <a:r>
              <a:rPr lang="pt-BR" dirty="0" smtClean="0"/>
              <a:t>China (n=500</a:t>
            </a:r>
            <a:r>
              <a:rPr lang="pt-BR" dirty="0"/>
              <a:t>), United </a:t>
            </a:r>
            <a:r>
              <a:rPr lang="pt-BR" dirty="0" smtClean="0"/>
              <a:t>States (n=500</a:t>
            </a:r>
            <a:r>
              <a:rPr lang="pt-BR" dirty="0"/>
              <a:t>), </a:t>
            </a:r>
            <a:r>
              <a:rPr lang="pt-BR" dirty="0" smtClean="0"/>
              <a:t>Chile (n=500</a:t>
            </a:r>
            <a:r>
              <a:rPr lang="pt-BR" dirty="0"/>
              <a:t>), </a:t>
            </a:r>
            <a:r>
              <a:rPr lang="pt-BR" dirty="0" smtClean="0"/>
              <a:t>Mexico (n=500</a:t>
            </a:r>
            <a:r>
              <a:rPr lang="pt-BR" dirty="0"/>
              <a:t>), </a:t>
            </a:r>
            <a:r>
              <a:rPr lang="pt-BR" dirty="0" smtClean="0"/>
              <a:t>Sweden (n=500</a:t>
            </a:r>
            <a:r>
              <a:rPr lang="pt-BR" dirty="0"/>
              <a:t>), </a:t>
            </a:r>
            <a:r>
              <a:rPr lang="pt-BR" dirty="0" smtClean="0"/>
              <a:t>Canada (n=500</a:t>
            </a:r>
            <a:r>
              <a:rPr lang="pt-BR" dirty="0"/>
              <a:t>), </a:t>
            </a:r>
            <a:r>
              <a:rPr lang="pt-BR" dirty="0" smtClean="0"/>
              <a:t/>
            </a:r>
            <a:br>
              <a:rPr lang="pt-BR" dirty="0" smtClean="0"/>
            </a:br>
            <a:r>
              <a:rPr lang="pt-BR" dirty="0" smtClean="0"/>
              <a:t>United Kingdom (n=500</a:t>
            </a:r>
            <a:r>
              <a:rPr lang="pt-BR" dirty="0"/>
              <a:t>), South Africa (n=501), Hong </a:t>
            </a:r>
            <a:r>
              <a:rPr lang="pt-BR" dirty="0" smtClean="0"/>
              <a:t>Kong (n=502</a:t>
            </a:r>
            <a:r>
              <a:rPr lang="pt-BR" dirty="0"/>
              <a:t>), </a:t>
            </a:r>
            <a:r>
              <a:rPr lang="pt-BR" dirty="0" smtClean="0"/>
              <a:t>Australia (n=500</a:t>
            </a:r>
            <a:r>
              <a:rPr lang="pt-BR" dirty="0"/>
              <a:t>), </a:t>
            </a:r>
            <a:r>
              <a:rPr lang="pt-BR" dirty="0" smtClean="0"/>
              <a:t>Malaysia (n=500</a:t>
            </a:r>
            <a:r>
              <a:rPr lang="pt-BR" dirty="0"/>
              <a:t>), </a:t>
            </a:r>
            <a:r>
              <a:rPr lang="pt-BR" dirty="0" smtClean="0"/>
              <a:t>Spain (n=500</a:t>
            </a:r>
            <a:r>
              <a:rPr lang="pt-BR" dirty="0"/>
              <a:t>), </a:t>
            </a:r>
            <a:r>
              <a:rPr lang="pt-BR" dirty="0" smtClean="0"/>
              <a:t>Germany (n=500</a:t>
            </a:r>
            <a:r>
              <a:rPr lang="pt-BR" dirty="0"/>
              <a:t>), </a:t>
            </a:r>
            <a:r>
              <a:rPr lang="pt-BR" dirty="0" smtClean="0"/>
              <a:t>Poland (n=500</a:t>
            </a:r>
            <a:r>
              <a:rPr lang="pt-BR" dirty="0"/>
              <a:t>), </a:t>
            </a:r>
            <a:br>
              <a:rPr lang="pt-BR" dirty="0"/>
            </a:br>
            <a:r>
              <a:rPr lang="pt-BR" dirty="0"/>
              <a:t>Singapore (n=500), </a:t>
            </a:r>
            <a:r>
              <a:rPr lang="pt-BR" dirty="0" smtClean="0"/>
              <a:t>France (n=501), Greece </a:t>
            </a:r>
            <a:r>
              <a:rPr lang="pt-BR" dirty="0"/>
              <a:t>(n=500), </a:t>
            </a:r>
            <a:r>
              <a:rPr lang="pt-BR" dirty="0" smtClean="0"/>
              <a:t>Brazil (n=500</a:t>
            </a:r>
            <a:r>
              <a:rPr lang="pt-BR" dirty="0"/>
              <a:t>), </a:t>
            </a:r>
            <a:r>
              <a:rPr lang="pt-BR" dirty="0" smtClean="0"/>
              <a:t>Japan (n=500), Italy (n=500</a:t>
            </a:r>
            <a:r>
              <a:rPr lang="pt-BR" dirty="0"/>
              <a:t>), </a:t>
            </a:r>
            <a:r>
              <a:rPr lang="pt-BR" dirty="0" smtClean="0"/>
              <a:t>Korea (n=500)</a:t>
            </a:r>
            <a:endParaRPr lang="pt-BR" dirty="0"/>
          </a:p>
        </p:txBody>
      </p:sp>
      <p:graphicFrame>
        <p:nvGraphicFramePr>
          <p:cNvPr id="12" name="Table 11"/>
          <p:cNvGraphicFramePr>
            <a:graphicFrameLocks noGrp="1"/>
          </p:cNvGraphicFramePr>
          <p:nvPr/>
        </p:nvGraphicFramePr>
        <p:xfrm>
          <a:off x="228599" y="876300"/>
          <a:ext cx="8686816" cy="4846320"/>
        </p:xfrm>
        <a:graphic>
          <a:graphicData uri="http://schemas.openxmlformats.org/drawingml/2006/table">
            <a:tbl>
              <a:tblPr firstRow="1" bandRow="1">
                <a:tableStyleId>{5C22544A-7EE6-4342-B048-85BDC9FD1C3A}</a:tableStyleId>
              </a:tblPr>
              <a:tblGrid>
                <a:gridCol w="1762126"/>
                <a:gridCol w="1384938"/>
                <a:gridCol w="1384938"/>
                <a:gridCol w="1384938"/>
                <a:gridCol w="1384938"/>
                <a:gridCol w="1384938"/>
              </a:tblGrid>
              <a:tr h="457200">
                <a:tc>
                  <a:txBody>
                    <a:bodyPr/>
                    <a:lstStyle/>
                    <a:p>
                      <a:pPr>
                        <a:lnSpc>
                          <a:spcPct val="100000"/>
                        </a:lnSpc>
                      </a:pPr>
                      <a:endParaRPr lang="en-US" sz="1200" baseline="0" dirty="0">
                        <a:latin typeface="+mj-lt"/>
                      </a:endParaRPr>
                    </a:p>
                    <a:p>
                      <a:pPr>
                        <a:lnSpc>
                          <a:spcPct val="100000"/>
                        </a:lnSpc>
                      </a:pPr>
                      <a:endParaRPr lang="en-US" sz="1200" baseline="0" dirty="0">
                        <a:latin typeface="+mj-lt"/>
                      </a:endParaRPr>
                    </a:p>
                  </a:txBody>
                  <a:tcPr marL="9144" marR="9144" anchor="b">
                    <a:lnR w="3175" cap="flat" cmpd="sng" algn="ctr">
                      <a:solidFill>
                        <a:schemeClr val="bg1"/>
                      </a:solidFill>
                      <a:prstDash val="solid"/>
                      <a:round/>
                      <a:headEnd type="none" w="med" len="med"/>
                      <a:tailEnd type="none" w="med" len="med"/>
                    </a:lnR>
                  </a:tcPr>
                </a:tc>
                <a:tc>
                  <a:txBody>
                    <a:bodyPr/>
                    <a:lstStyle/>
                    <a:p>
                      <a:pPr algn="ctr" fontAlgn="b"/>
                      <a:r>
                        <a:rPr lang="en-US" sz="1200" b="1" i="0" u="none" strike="noStrike" baseline="0" dirty="0">
                          <a:latin typeface="+mj-lt"/>
                        </a:rPr>
                        <a:t>Optimistic/ Very Optimistic (NET)</a:t>
                      </a:r>
                    </a:p>
                  </a:txBody>
                  <a:tcPr marL="9144" marR="9144"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latin typeface="+mn-lt"/>
                        </a:rPr>
                        <a:t>Very Optimistic</a:t>
                      </a:r>
                    </a:p>
                  </a:txBody>
                  <a:tcPr marL="9144" marR="9144"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latin typeface="+mn-lt"/>
                        </a:rPr>
                        <a:t>Optimistic</a:t>
                      </a:r>
                    </a:p>
                  </a:txBody>
                  <a:tcPr marL="9144" marR="9144"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latin typeface="+mn-lt"/>
                        </a:rPr>
                        <a:t>Pessimistic</a:t>
                      </a:r>
                    </a:p>
                  </a:txBody>
                  <a:tcPr marL="9144" marR="9144" anchor="b">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algn="ctr" fontAlgn="b"/>
                      <a:r>
                        <a:rPr lang="en-US" sz="1200" b="1" i="0" u="none" strike="noStrike" dirty="0">
                          <a:latin typeface="+mn-lt"/>
                        </a:rPr>
                        <a:t>Very Pessimistic</a:t>
                      </a:r>
                    </a:p>
                  </a:txBody>
                  <a:tcPr marL="9144" marR="9144" anchor="b">
                    <a:lnL w="3175" cap="flat" cmpd="sng" algn="ctr">
                      <a:solidFill>
                        <a:schemeClr val="bg1"/>
                      </a:solidFill>
                      <a:prstDash val="solid"/>
                      <a:round/>
                      <a:headEnd type="none" w="med" len="med"/>
                      <a:tailEnd type="none" w="med" len="med"/>
                    </a:lnL>
                  </a:tcPr>
                </a:tc>
              </a:tr>
              <a:tr h="182880">
                <a:tc>
                  <a:txBody>
                    <a:bodyPr/>
                    <a:lstStyle/>
                    <a:p>
                      <a:pPr algn="l" rtl="0" fontAlgn="b">
                        <a:lnSpc>
                          <a:spcPct val="85000"/>
                        </a:lnSpc>
                      </a:pPr>
                      <a:r>
                        <a:rPr lang="en-US" sz="1200" b="1" i="1" u="none" strike="noStrike" dirty="0">
                          <a:solidFill>
                            <a:srgbClr val="000000"/>
                          </a:solidFill>
                          <a:latin typeface="+mj-lt"/>
                        </a:rPr>
                        <a:t>Total </a:t>
                      </a:r>
                    </a:p>
                  </a:txBody>
                  <a:tcPr marL="45720" marR="9525" marT="9525" marB="9144"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1" i="1" dirty="0"/>
                        <a:t>81%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1" i="1" dirty="0"/>
                        <a:t>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1" i="1" dirty="0"/>
                        <a:t>68%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1" i="1" dirty="0"/>
                        <a:t>17%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1" i="1" dirty="0"/>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India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44%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53%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UAE</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China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smtClean="0">
                          <a:solidFill>
                            <a:srgbClr val="000000"/>
                          </a:solidFill>
                          <a:effectLst/>
                          <a:latin typeface="+mj-lt"/>
                          <a:ea typeface="+mn-ea"/>
                          <a:cs typeface="+mn-cs"/>
                        </a:rPr>
                        <a:t>0%</a:t>
                      </a:r>
                      <a:endParaRPr lang="en-US" sz="1200" b="0" i="0" u="none" strike="noStrike" kern="1200" dirty="0">
                        <a:solidFill>
                          <a:srgbClr val="000000"/>
                        </a:solidFill>
                        <a:effectLst/>
                        <a:latin typeface="+mj-lt"/>
                        <a:ea typeface="+mn-ea"/>
                        <a:cs typeface="+mn-cs"/>
                      </a:endParaRP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smtClean="0">
                          <a:solidFill>
                            <a:srgbClr val="000000"/>
                          </a:solidFill>
                          <a:effectLst/>
                          <a:latin typeface="+mj-lt"/>
                          <a:ea typeface="+mn-ea"/>
                          <a:cs typeface="+mn-cs"/>
                        </a:rPr>
                        <a:t>United States</a:t>
                      </a:r>
                      <a:endParaRPr lang="en-US" sz="1200" b="0" i="0" u="none" strike="noStrike" kern="1200" dirty="0">
                        <a:solidFill>
                          <a:srgbClr val="000000"/>
                        </a:solidFill>
                        <a:effectLst/>
                        <a:latin typeface="+mj-lt"/>
                        <a:ea typeface="+mn-ea"/>
                        <a:cs typeface="+mn-cs"/>
                      </a:endParaRP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Chile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smtClean="0">
                          <a:solidFill>
                            <a:srgbClr val="000000"/>
                          </a:solidFill>
                          <a:effectLst/>
                          <a:latin typeface="+mj-lt"/>
                          <a:ea typeface="+mn-ea"/>
                          <a:cs typeface="+mn-cs"/>
                        </a:rPr>
                        <a:t>0%</a:t>
                      </a:r>
                      <a:endParaRPr lang="en-US" sz="1200" b="0" i="0" u="none" strike="noStrike" kern="1200" dirty="0">
                        <a:solidFill>
                          <a:srgbClr val="000000"/>
                        </a:solidFill>
                        <a:effectLst/>
                        <a:latin typeface="+mj-lt"/>
                        <a:ea typeface="+mn-ea"/>
                        <a:cs typeface="+mn-cs"/>
                      </a:endParaRP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Mexico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Sweden</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Canada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smtClean="0">
                          <a:solidFill>
                            <a:srgbClr val="000000"/>
                          </a:solidFill>
                          <a:effectLst/>
                          <a:latin typeface="+mj-lt"/>
                          <a:ea typeface="+mn-ea"/>
                          <a:cs typeface="+mn-cs"/>
                        </a:rPr>
                        <a:t>United Kingdom</a:t>
                      </a:r>
                      <a:endParaRPr lang="en-US" sz="1200" b="0" i="0" u="none" strike="noStrike" kern="1200" dirty="0">
                        <a:solidFill>
                          <a:srgbClr val="000000"/>
                        </a:solidFill>
                        <a:effectLst/>
                        <a:latin typeface="+mj-lt"/>
                        <a:ea typeface="+mn-ea"/>
                        <a:cs typeface="+mn-cs"/>
                      </a:endParaRP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South Africa</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Hong Kong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Australia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Malaysia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Spain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Germany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Poland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Singapore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78%</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20%</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France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Greece</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Brazil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71%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49%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4%</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Japan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67%</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29%</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5%</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Italy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66%</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4%</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31%</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a:t>
                      </a:r>
                    </a:p>
                  </a:txBody>
                  <a:tcPr marL="9525" marR="9525" marT="9525" marB="0" anchor="ctr">
                    <a:lnL w="3175" cap="flat" cmpd="sng" algn="ctr">
                      <a:solidFill>
                        <a:schemeClr val="bg1"/>
                      </a:solidFill>
                      <a:prstDash val="solid"/>
                      <a:round/>
                      <a:headEnd type="none" w="med" len="med"/>
                      <a:tailEnd type="none" w="med" len="med"/>
                    </a:lnL>
                  </a:tcPr>
                </a:tc>
              </a:tr>
              <a:tr h="182880">
                <a:tc>
                  <a:txBody>
                    <a:bodyPr/>
                    <a:lstStyle/>
                    <a:p>
                      <a:pPr marL="0" algn="l"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Korea  </a:t>
                      </a:r>
                    </a:p>
                  </a:txBody>
                  <a:tcPr marL="45720" marR="9525" marT="9525" marB="0" anchor="ctr">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65%</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62%</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33%</a:t>
                      </a:r>
                    </a:p>
                  </a:txBody>
                  <a:tcPr marL="9525" marR="9525" marT="9525"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marL="0" algn="ctr" defTabSz="514350" rtl="0" eaLnBrk="1" fontAlgn="b" latinLnBrk="0" hangingPunct="1">
                        <a:lnSpc>
                          <a:spcPct val="85000"/>
                        </a:lnSpc>
                      </a:pPr>
                      <a:r>
                        <a:rPr lang="en-US" sz="1200" b="0" i="0" u="none" strike="noStrike" kern="1200" dirty="0">
                          <a:solidFill>
                            <a:srgbClr val="000000"/>
                          </a:solidFill>
                          <a:effectLst/>
                          <a:latin typeface="+mj-lt"/>
                          <a:ea typeface="+mn-ea"/>
                          <a:cs typeface="+mn-cs"/>
                        </a:rPr>
                        <a:t>1%</a:t>
                      </a:r>
                    </a:p>
                  </a:txBody>
                  <a:tcPr marL="9525" marR="9525" marT="9525" marB="0" anchor="ctr">
                    <a:lnL w="3175"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775255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609600" y="1066800"/>
            <a:ext cx="8229600" cy="882293"/>
          </a:xfrm>
        </p:spPr>
        <p:txBody>
          <a:bodyPr>
            <a:spAutoFit/>
          </a:bodyPr>
          <a:lstStyle/>
          <a:p>
            <a:pPr>
              <a:spcBef>
                <a:spcPts val="200"/>
              </a:spcBef>
              <a:spcAft>
                <a:spcPts val="200"/>
              </a:spcAft>
              <a:buFont typeface="Arial" pitchFamily="34" charset="0"/>
              <a:buChar char="•"/>
            </a:pPr>
            <a:r>
              <a:rPr lang="en-US" sz="1200" dirty="0" smtClean="0"/>
              <a:t>Investors in South Africa feel that the importance of beating the market when it’s up and matching the performance of the market</a:t>
            </a:r>
            <a:r>
              <a:rPr lang="en-US" sz="1200" dirty="0"/>
              <a:t> </a:t>
            </a:r>
            <a:r>
              <a:rPr lang="en-US" sz="1200" dirty="0" smtClean="0"/>
              <a:t>are almost equal.</a:t>
            </a:r>
          </a:p>
          <a:p>
            <a:pPr>
              <a:spcBef>
                <a:spcPts val="200"/>
              </a:spcBef>
              <a:spcAft>
                <a:spcPts val="200"/>
              </a:spcAft>
              <a:buFont typeface="Arial" pitchFamily="34" charset="0"/>
              <a:buChar char="•"/>
            </a:pPr>
            <a:r>
              <a:rPr lang="en-US" sz="1200" dirty="0" smtClean="0"/>
              <a:t>Investors 25-34 are particularly interested in outperforming the market in good conditions, while older investors (45-64) are more concerned with matching the market’s performance</a:t>
            </a:r>
          </a:p>
        </p:txBody>
      </p:sp>
      <p:sp>
        <p:nvSpPr>
          <p:cNvPr id="19" name="Title 18"/>
          <p:cNvSpPr>
            <a:spLocks noGrp="1"/>
          </p:cNvSpPr>
          <p:nvPr>
            <p:ph type="title"/>
          </p:nvPr>
        </p:nvSpPr>
        <p:spPr/>
        <p:txBody>
          <a:bodyPr/>
          <a:lstStyle/>
          <a:p>
            <a:r>
              <a:rPr lang="en-US" dirty="0" smtClean="0"/>
              <a:t>Most Important to You</a:t>
            </a:r>
            <a:endParaRPr lang="en-US" dirty="0"/>
          </a:p>
        </p:txBody>
      </p:sp>
      <p:sp>
        <p:nvSpPr>
          <p:cNvPr id="22" name="Text Placeholder 21"/>
          <p:cNvSpPr>
            <a:spLocks noGrp="1"/>
          </p:cNvSpPr>
          <p:nvPr>
            <p:ph type="body" sz="quarter" idx="10"/>
          </p:nvPr>
        </p:nvSpPr>
        <p:spPr/>
        <p:txBody>
          <a:bodyPr/>
          <a:lstStyle/>
          <a:p>
            <a:pPr>
              <a:spcBef>
                <a:spcPts val="0"/>
              </a:spcBef>
            </a:pPr>
            <a:r>
              <a:rPr lang="en-US" dirty="0"/>
              <a:t>Q15: Which is most important to you? </a:t>
            </a:r>
          </a:p>
          <a:p>
            <a:pPr>
              <a:spcBef>
                <a:spcPts val="0"/>
              </a:spcBef>
            </a:pPr>
            <a:r>
              <a:rPr lang="en-US" dirty="0" smtClean="0"/>
              <a:t>Bases: </a:t>
            </a:r>
            <a:r>
              <a:rPr lang="en-US" dirty="0"/>
              <a:t>Total (</a:t>
            </a:r>
            <a:r>
              <a:rPr lang="en-US" dirty="0" smtClean="0"/>
              <a:t>n=517 and n=501)</a:t>
            </a:r>
          </a:p>
          <a:p>
            <a:pPr>
              <a:spcBef>
                <a:spcPts val="0"/>
              </a:spcBef>
            </a:pPr>
            <a:r>
              <a:rPr lang="en-US" dirty="0"/>
              <a:t>Significant differences at the 95% confidence level between 2014 and 2015 are indicated by up and down </a:t>
            </a:r>
            <a:r>
              <a:rPr lang="en-US" dirty="0" smtClean="0"/>
              <a:t>arrows</a:t>
            </a:r>
            <a:endParaRPr lang="en-US" dirty="0"/>
          </a:p>
        </p:txBody>
      </p:sp>
      <p:graphicFrame>
        <p:nvGraphicFramePr>
          <p:cNvPr id="23" name="Object 7"/>
          <p:cNvGraphicFramePr>
            <a:graphicFrameLocks noChangeAspect="1"/>
          </p:cNvGraphicFramePr>
          <p:nvPr>
            <p:extLst>
              <p:ext uri="{D42A27DB-BD31-4B8C-83A1-F6EECF244321}">
                <p14:modId xmlns:p14="http://schemas.microsoft.com/office/powerpoint/2010/main" val="605105384"/>
              </p:ext>
            </p:extLst>
          </p:nvPr>
        </p:nvGraphicFramePr>
        <p:xfrm>
          <a:off x="598467" y="2319049"/>
          <a:ext cx="7946136" cy="30054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Table 25"/>
          <p:cNvGraphicFramePr>
            <a:graphicFrameLocks noGrp="1"/>
          </p:cNvGraphicFramePr>
          <p:nvPr/>
        </p:nvGraphicFramePr>
        <p:xfrm>
          <a:off x="1922144" y="5521325"/>
          <a:ext cx="5852160" cy="384048"/>
        </p:xfrm>
        <a:graphic>
          <a:graphicData uri="http://schemas.openxmlformats.org/drawingml/2006/table">
            <a:tbl>
              <a:tblPr firstRow="1" bandRow="1">
                <a:tableStyleId>{2D5ABB26-0587-4C30-8999-92F81FD0307C}</a:tableStyleId>
              </a:tblPr>
              <a:tblGrid>
                <a:gridCol w="274320"/>
                <a:gridCol w="1600200"/>
                <a:gridCol w="274320"/>
                <a:gridCol w="1828800"/>
                <a:gridCol w="274320"/>
                <a:gridCol w="1600200"/>
              </a:tblGrid>
              <a:tr h="370840">
                <a:tc>
                  <a:txBody>
                    <a:bodyPr/>
                    <a:lstStyle/>
                    <a:p>
                      <a:pPr algn="ctr"/>
                      <a:r>
                        <a:rPr lang="en-US" sz="1600" dirty="0" smtClean="0">
                          <a:solidFill>
                            <a:srgbClr val="3E4782"/>
                          </a:solidFill>
                          <a:latin typeface="+mn-lt"/>
                          <a:cs typeface="Arial"/>
                        </a:rPr>
                        <a:t>■</a:t>
                      </a:r>
                      <a:endParaRPr lang="en-US" sz="1600" dirty="0">
                        <a:solidFill>
                          <a:srgbClr val="3E4782"/>
                        </a:solidFill>
                        <a:latin typeface="+mn-lt"/>
                      </a:endParaRPr>
                    </a:p>
                  </a:txBody>
                  <a:tcPr marL="9144" marR="9144" marT="9144" marB="9144" anchor="ctr"/>
                </a:tc>
                <a:tc>
                  <a:txBody>
                    <a:bodyPr/>
                    <a:lstStyle/>
                    <a:p>
                      <a:r>
                        <a:rPr lang="en-US" sz="1200" dirty="0" smtClean="0">
                          <a:latin typeface="+mn-lt"/>
                        </a:rPr>
                        <a:t>Matching performance </a:t>
                      </a:r>
                      <a:br>
                        <a:rPr lang="en-US" sz="1200" dirty="0" smtClean="0">
                          <a:latin typeface="+mn-lt"/>
                        </a:rPr>
                      </a:br>
                      <a:r>
                        <a:rPr lang="en-US" sz="1200" dirty="0" smtClean="0">
                          <a:latin typeface="+mn-lt"/>
                        </a:rPr>
                        <a:t>of the market</a:t>
                      </a:r>
                    </a:p>
                  </a:txBody>
                  <a:tcPr marL="9144" marR="9144" marT="9144" marB="9144" anchor="ctr"/>
                </a:tc>
                <a:tc>
                  <a:txBody>
                    <a:bodyPr/>
                    <a:lstStyle/>
                    <a:p>
                      <a:pPr algn="ctr"/>
                      <a:r>
                        <a:rPr lang="en-US" sz="1600" dirty="0" smtClean="0">
                          <a:solidFill>
                            <a:srgbClr val="5367AD"/>
                          </a:solidFill>
                          <a:latin typeface="+mn-lt"/>
                          <a:cs typeface="Arial"/>
                        </a:rPr>
                        <a:t>■</a:t>
                      </a:r>
                      <a:endParaRPr lang="en-US" sz="1600" dirty="0">
                        <a:solidFill>
                          <a:srgbClr val="5367AD"/>
                        </a:solidFill>
                        <a:latin typeface="+mn-lt"/>
                      </a:endParaRPr>
                    </a:p>
                  </a:txBody>
                  <a:tcPr marL="9144" marR="9144" marT="9144" marB="9144" anchor="ctr"/>
                </a:tc>
                <a:tc>
                  <a:txBody>
                    <a:bodyPr/>
                    <a:lstStyle/>
                    <a:p>
                      <a:r>
                        <a:rPr lang="en-US" sz="1200" dirty="0" smtClean="0">
                          <a:latin typeface="+mn-lt"/>
                        </a:rPr>
                        <a:t>Losing less than </a:t>
                      </a:r>
                      <a:br>
                        <a:rPr lang="en-US" sz="1200" dirty="0" smtClean="0">
                          <a:latin typeface="+mn-lt"/>
                        </a:rPr>
                      </a:br>
                      <a:r>
                        <a:rPr lang="en-US" sz="1200" dirty="0" smtClean="0">
                          <a:latin typeface="+mn-lt"/>
                        </a:rPr>
                        <a:t>the market when it's down</a:t>
                      </a:r>
                    </a:p>
                  </a:txBody>
                  <a:tcPr marL="9144" marR="9144" marT="9144" marB="9144" anchor="ctr"/>
                </a:tc>
                <a:tc>
                  <a:txBody>
                    <a:bodyPr/>
                    <a:lstStyle/>
                    <a:p>
                      <a:pPr algn="ctr"/>
                      <a:r>
                        <a:rPr lang="en-US" sz="1600" dirty="0" smtClean="0">
                          <a:solidFill>
                            <a:srgbClr val="A6A6A6"/>
                          </a:solidFill>
                          <a:latin typeface="+mn-lt"/>
                          <a:cs typeface="Arial"/>
                        </a:rPr>
                        <a:t>■</a:t>
                      </a:r>
                      <a:endParaRPr lang="en-US" sz="1600" dirty="0">
                        <a:solidFill>
                          <a:srgbClr val="A6A6A6"/>
                        </a:solidFill>
                        <a:latin typeface="+mn-lt"/>
                      </a:endParaRPr>
                    </a:p>
                  </a:txBody>
                  <a:tcPr marL="9144" marR="9144" marT="9144" marB="9144" anchor="ctr"/>
                </a:tc>
                <a:tc>
                  <a:txBody>
                    <a:bodyPr/>
                    <a:lstStyle/>
                    <a:p>
                      <a:r>
                        <a:rPr lang="en-US" sz="1200" dirty="0" smtClean="0">
                          <a:latin typeface="+mn-lt"/>
                        </a:rPr>
                        <a:t>Beating the market </a:t>
                      </a:r>
                      <a:br>
                        <a:rPr lang="en-US" sz="1200" dirty="0" smtClean="0">
                          <a:latin typeface="+mn-lt"/>
                        </a:rPr>
                      </a:br>
                      <a:r>
                        <a:rPr lang="en-US" sz="1200" dirty="0" smtClean="0">
                          <a:latin typeface="+mn-lt"/>
                        </a:rPr>
                        <a:t>when it's up</a:t>
                      </a:r>
                    </a:p>
                  </a:txBody>
                  <a:tcPr marL="9144" marR="9144" marT="9144" marB="9144" anchor="ctr"/>
                </a:tc>
              </a:tr>
            </a:tbl>
          </a:graphicData>
        </a:graphic>
      </p:graphicFrame>
      <p:graphicFrame>
        <p:nvGraphicFramePr>
          <p:cNvPr id="29" name="Table 28"/>
          <p:cNvGraphicFramePr>
            <a:graphicFrameLocks noGrp="1"/>
          </p:cNvGraphicFramePr>
          <p:nvPr/>
        </p:nvGraphicFramePr>
        <p:xfrm>
          <a:off x="1190623" y="5064125"/>
          <a:ext cx="7315202" cy="269875"/>
        </p:xfrm>
        <a:graphic>
          <a:graphicData uri="http://schemas.openxmlformats.org/drawingml/2006/table">
            <a:tbl>
              <a:tblPr firstRow="1" bandRow="1">
                <a:tableStyleId>{2D5ABB26-0587-4C30-8999-92F81FD0307C}</a:tableStyleId>
              </a:tblPr>
              <a:tblGrid>
                <a:gridCol w="3657601"/>
                <a:gridCol w="3657601"/>
              </a:tblGrid>
              <a:tr h="269875">
                <a:tc>
                  <a:txBody>
                    <a:bodyPr/>
                    <a:lstStyle/>
                    <a:p>
                      <a:pPr marL="0" algn="ctr" defTabSz="514350" rtl="0" eaLnBrk="1" fontAlgn="b" latinLnBrk="0" hangingPunct="1"/>
                      <a:r>
                        <a:rPr lang="en-US" sz="1200" u="none" kern="1200" dirty="0" smtClean="0">
                          <a:solidFill>
                            <a:schemeClr val="tx1"/>
                          </a:solidFill>
                          <a:latin typeface="+mn-lt"/>
                          <a:ea typeface="+mn-ea"/>
                          <a:cs typeface="+mn-cs"/>
                        </a:rPr>
                        <a:t>2014</a:t>
                      </a:r>
                    </a:p>
                  </a:txBody>
                  <a:tcPr marL="9525" marR="9525" marT="9525" marB="0" anchor="ctr"/>
                </a:tc>
                <a:tc>
                  <a:txBody>
                    <a:bodyPr/>
                    <a:lstStyle/>
                    <a:p>
                      <a:pPr marL="0" algn="ctr" defTabSz="514350" rtl="0" eaLnBrk="1" fontAlgn="b" latinLnBrk="0" hangingPunct="1"/>
                      <a:r>
                        <a:rPr lang="en-US" sz="1200" u="none" kern="1200" dirty="0" smtClean="0">
                          <a:solidFill>
                            <a:schemeClr val="tx1"/>
                          </a:solidFill>
                          <a:latin typeface="+mn-lt"/>
                          <a:ea typeface="+mn-ea"/>
                          <a:cs typeface="+mn-cs"/>
                        </a:rPr>
                        <a:t>2015</a:t>
                      </a:r>
                    </a:p>
                  </a:txBody>
                  <a:tcPr marL="9525" marR="9525" marT="9525" marB="0" anchor="ctr"/>
                </a:tc>
              </a:tr>
            </a:tbl>
          </a:graphicData>
        </a:graphic>
      </p:graphicFrame>
    </p:spTree>
    <p:extLst>
      <p:ext uri="{BB962C8B-B14F-4D97-AF65-F5344CB8AC3E}">
        <p14:creationId xmlns:p14="http://schemas.microsoft.com/office/powerpoint/2010/main" val="3661859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p:cNvSpPr>
            <a:spLocks noGrp="1"/>
          </p:cNvSpPr>
          <p:nvPr>
            <p:ph idx="1"/>
          </p:nvPr>
        </p:nvSpPr>
        <p:spPr>
          <a:xfrm>
            <a:off x="533400" y="870307"/>
            <a:ext cx="8229600" cy="882293"/>
          </a:xfrm>
        </p:spPr>
        <p:txBody>
          <a:bodyPr>
            <a:spAutoFit/>
          </a:bodyPr>
          <a:lstStyle/>
          <a:p>
            <a:pPr>
              <a:spcBef>
                <a:spcPts val="200"/>
              </a:spcBef>
              <a:spcAft>
                <a:spcPts val="200"/>
              </a:spcAft>
              <a:buFont typeface="Arial" pitchFamily="34" charset="0"/>
              <a:buChar char="•"/>
            </a:pPr>
            <a:r>
              <a:rPr lang="en-US" sz="1200" dirty="0" smtClean="0"/>
              <a:t>South African investors expect government securities to be considerably riskier than other asset classes in 2015 and over the next decade.</a:t>
            </a:r>
          </a:p>
          <a:p>
            <a:pPr>
              <a:spcBef>
                <a:spcPts val="200"/>
              </a:spcBef>
              <a:spcAft>
                <a:spcPts val="200"/>
              </a:spcAft>
              <a:buFont typeface="Arial" pitchFamily="34" charset="0"/>
              <a:buChar char="•"/>
            </a:pPr>
            <a:r>
              <a:rPr lang="en-US" sz="1200" dirty="0" smtClean="0"/>
              <a:t>While investors feel the risk of Government securities has increased, they feel stocks will be less risky in 2015 than they did in 2014. </a:t>
            </a:r>
          </a:p>
        </p:txBody>
      </p:sp>
      <p:sp>
        <p:nvSpPr>
          <p:cNvPr id="21" name="Title 20"/>
          <p:cNvSpPr>
            <a:spLocks noGrp="1"/>
          </p:cNvSpPr>
          <p:nvPr>
            <p:ph type="title"/>
          </p:nvPr>
        </p:nvSpPr>
        <p:spPr/>
        <p:txBody>
          <a:bodyPr/>
          <a:lstStyle/>
          <a:p>
            <a:r>
              <a:rPr lang="en-US" dirty="0" smtClean="0"/>
              <a:t>Top Asset Class Expected to be the Riskiest in 2015 and </a:t>
            </a:r>
            <a:br>
              <a:rPr lang="en-US" dirty="0" smtClean="0"/>
            </a:br>
            <a:r>
              <a:rPr lang="en-US" dirty="0" smtClean="0"/>
              <a:t>Next 10 Years</a:t>
            </a:r>
            <a:endParaRPr lang="en-US" dirty="0"/>
          </a:p>
        </p:txBody>
      </p:sp>
      <p:sp>
        <p:nvSpPr>
          <p:cNvPr id="26" name="Text Placeholder 25"/>
          <p:cNvSpPr>
            <a:spLocks noGrp="1"/>
          </p:cNvSpPr>
          <p:nvPr>
            <p:ph type="body" sz="quarter" idx="10"/>
          </p:nvPr>
        </p:nvSpPr>
        <p:spPr/>
        <p:txBody>
          <a:bodyPr/>
          <a:lstStyle/>
          <a:p>
            <a:pPr>
              <a:spcBef>
                <a:spcPts val="0"/>
              </a:spcBef>
            </a:pPr>
            <a:r>
              <a:rPr lang="en-US" dirty="0"/>
              <a:t>Q18: For each of the following, please select and rank the </a:t>
            </a:r>
            <a:r>
              <a:rPr lang="en-US" u="sng" dirty="0"/>
              <a:t>top three</a:t>
            </a:r>
            <a:r>
              <a:rPr lang="en-US" dirty="0"/>
              <a:t> asset classes you expect to be </a:t>
            </a:r>
            <a:r>
              <a:rPr lang="en-US" b="1" dirty="0"/>
              <a:t>the riskiest</a:t>
            </a:r>
            <a:r>
              <a:rPr lang="en-US" dirty="0"/>
              <a:t> in 2015 and over the </a:t>
            </a:r>
            <a:r>
              <a:rPr lang="en-US" u="sng" dirty="0"/>
              <a:t>next 10 </a:t>
            </a:r>
            <a:r>
              <a:rPr lang="en-US" u="sng" dirty="0" smtClean="0"/>
              <a:t>years</a:t>
            </a:r>
            <a:r>
              <a:rPr lang="en-US" dirty="0"/>
              <a:t>.</a:t>
            </a:r>
            <a:r>
              <a:rPr lang="en-US" dirty="0" smtClean="0"/>
              <a:t> </a:t>
            </a:r>
            <a:endParaRPr lang="en-US" dirty="0"/>
          </a:p>
          <a:p>
            <a:pPr>
              <a:spcBef>
                <a:spcPts val="0"/>
              </a:spcBef>
            </a:pPr>
            <a:r>
              <a:rPr lang="en-US" dirty="0"/>
              <a:t>Base: Total (</a:t>
            </a:r>
            <a:r>
              <a:rPr lang="en-US" dirty="0" smtClean="0"/>
              <a:t>n=517 and n=501)</a:t>
            </a:r>
            <a:endParaRPr lang="en-US" dirty="0"/>
          </a:p>
          <a:p>
            <a:pPr>
              <a:spcBef>
                <a:spcPts val="0"/>
              </a:spcBef>
            </a:pPr>
            <a:r>
              <a:rPr lang="en-US" dirty="0"/>
              <a:t>Significant differences at the 95% confidence level between 2014 and 2015 are indicated by up and down </a:t>
            </a:r>
            <a:r>
              <a:rPr lang="en-US" dirty="0" smtClean="0"/>
              <a:t>arrows</a:t>
            </a:r>
            <a:endParaRPr lang="en-US" dirty="0"/>
          </a:p>
        </p:txBody>
      </p:sp>
      <p:graphicFrame>
        <p:nvGraphicFramePr>
          <p:cNvPr id="48" name="Object 7"/>
          <p:cNvGraphicFramePr>
            <a:graphicFrameLocks noChangeAspect="1"/>
          </p:cNvGraphicFramePr>
          <p:nvPr>
            <p:extLst>
              <p:ext uri="{D42A27DB-BD31-4B8C-83A1-F6EECF244321}">
                <p14:modId xmlns:p14="http://schemas.microsoft.com/office/powerpoint/2010/main" val="2495753455"/>
              </p:ext>
            </p:extLst>
          </p:nvPr>
        </p:nvGraphicFramePr>
        <p:xfrm>
          <a:off x="3124200" y="2071128"/>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00240778"/>
              </p:ext>
            </p:extLst>
          </p:nvPr>
        </p:nvGraphicFramePr>
        <p:xfrm>
          <a:off x="132230" y="2139875"/>
          <a:ext cx="2981325" cy="3589984"/>
        </p:xfrm>
        <a:graphic>
          <a:graphicData uri="http://schemas.openxmlformats.org/drawingml/2006/table">
            <a:tbl>
              <a:tblPr firstRow="1" bandRow="1">
                <a:tableStyleId>{2D5ABB26-0587-4C30-8999-92F81FD0307C}</a:tableStyleId>
              </a:tblPr>
              <a:tblGrid>
                <a:gridCol w="2981325"/>
              </a:tblGrid>
              <a:tr h="31757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Government Securities</a:t>
                      </a:r>
                    </a:p>
                  </a:txBody>
                  <a:tcPr marL="9525" marR="9525" marT="9525" marB="0" anchor="ctr"/>
                </a:tc>
              </a:tr>
              <a:tr h="33337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U.S. Dollar</a:t>
                      </a:r>
                    </a:p>
                  </a:txBody>
                  <a:tcPr marL="9525" marR="9525" marT="9525" marB="0" anchor="ctr"/>
                </a:tc>
              </a:tr>
              <a:tr h="33337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Non-metal commodities</a:t>
                      </a:r>
                    </a:p>
                  </a:txBody>
                  <a:tcPr marL="9525" marR="9525" marT="9525" marB="0" anchor="ctr"/>
                </a:tc>
              </a:tr>
              <a:tr h="304800">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Other currencies</a:t>
                      </a:r>
                    </a:p>
                  </a:txBody>
                  <a:tcPr marL="9525" marR="9525" marT="9525" marB="0" anchor="ctr"/>
                </a:tc>
              </a:tr>
              <a:tr h="323850">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Precious metals, such as gold or silver</a:t>
                      </a:r>
                    </a:p>
                  </a:txBody>
                  <a:tcPr marL="9525" marR="9525" marT="9525" marB="0" anchor="ctr"/>
                </a:tc>
              </a:tr>
              <a:tr h="33337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Euro</a:t>
                      </a:r>
                    </a:p>
                  </a:txBody>
                  <a:tcPr marL="9525" marR="9525" marT="9525" marB="0" anchor="ctr"/>
                </a:tc>
              </a:tr>
              <a:tr h="308991">
                <a:tc>
                  <a:txBody>
                    <a:bodyPr/>
                    <a:lstStyle/>
                    <a:p>
                      <a:pPr marL="0" algn="r" defTabSz="514350" rtl="0" eaLnBrk="1" fontAlgn="ctr" latinLnBrk="0" hangingPunct="1">
                        <a:lnSpc>
                          <a:spcPct val="90000"/>
                        </a:lnSpc>
                      </a:pPr>
                      <a:r>
                        <a:rPr lang="en-US" sz="1200" b="0" i="0" u="none" strike="noStrike" kern="1200" dirty="0" smtClean="0">
                          <a:solidFill>
                            <a:schemeClr val="tx1"/>
                          </a:solidFill>
                          <a:latin typeface="Arial"/>
                          <a:ea typeface="+mn-ea"/>
                          <a:cs typeface="+mn-cs"/>
                        </a:rPr>
                        <a:t>Property</a:t>
                      </a:r>
                      <a:endParaRPr lang="en-US" sz="1200" b="0" i="0" u="none" strike="noStrike" kern="1200" dirty="0">
                        <a:solidFill>
                          <a:schemeClr val="tx1"/>
                        </a:solidFill>
                        <a:latin typeface="Arial"/>
                        <a:ea typeface="+mn-ea"/>
                        <a:cs typeface="+mn-cs"/>
                      </a:endParaRPr>
                    </a:p>
                  </a:txBody>
                  <a:tcPr marL="9525" marR="9525" marT="9525" marB="0" anchor="ctr"/>
                </a:tc>
              </a:tr>
              <a:tr h="338709">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Stocks</a:t>
                      </a:r>
                    </a:p>
                  </a:txBody>
                  <a:tcPr marL="9525" marR="9525" marT="9525" marB="0" anchor="ctr"/>
                </a:tc>
              </a:tr>
              <a:tr h="31432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Alternatives</a:t>
                      </a:r>
                    </a:p>
                  </a:txBody>
                  <a:tcPr marL="9525" marR="9525" marT="9525" marB="0" anchor="ctr"/>
                </a:tc>
              </a:tr>
              <a:tr h="342900">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Bank </a:t>
                      </a:r>
                      <a:r>
                        <a:rPr lang="en-US" sz="1200" b="0" i="0" u="none" strike="noStrike" kern="1200" dirty="0" smtClean="0">
                          <a:solidFill>
                            <a:schemeClr val="tx1"/>
                          </a:solidFill>
                          <a:latin typeface="Arial"/>
                          <a:ea typeface="+mn-ea"/>
                          <a:cs typeface="+mn-cs"/>
                        </a:rPr>
                        <a:t>savings/Fixed Deposits/ </a:t>
                      </a:r>
                      <a:br>
                        <a:rPr lang="en-US" sz="1200" b="0" i="0" u="none" strike="noStrike" kern="1200" dirty="0" smtClean="0">
                          <a:solidFill>
                            <a:schemeClr val="tx1"/>
                          </a:solidFill>
                          <a:latin typeface="Arial"/>
                          <a:ea typeface="+mn-ea"/>
                          <a:cs typeface="+mn-cs"/>
                        </a:rPr>
                      </a:br>
                      <a:r>
                        <a:rPr lang="en-US" sz="1200" b="0" i="0" u="none" strike="noStrike" kern="1200" dirty="0" smtClean="0">
                          <a:solidFill>
                            <a:schemeClr val="tx1"/>
                          </a:solidFill>
                          <a:latin typeface="Arial"/>
                          <a:ea typeface="+mn-ea"/>
                          <a:cs typeface="+mn-cs"/>
                        </a:rPr>
                        <a:t>Money </a:t>
                      </a:r>
                      <a:r>
                        <a:rPr lang="en-US" sz="1200" b="0" i="0" u="none" strike="noStrike" kern="1200" dirty="0">
                          <a:solidFill>
                            <a:schemeClr val="tx1"/>
                          </a:solidFill>
                          <a:latin typeface="Arial"/>
                          <a:ea typeface="+mn-ea"/>
                          <a:cs typeface="+mn-cs"/>
                        </a:rPr>
                        <a:t>Market Accounts</a:t>
                      </a:r>
                    </a:p>
                  </a:txBody>
                  <a:tcPr marL="9525" marR="9525" marT="9525" marB="0" anchor="ctr"/>
                </a:tc>
              </a:tr>
              <a:tr h="338709">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Corporate Bonds</a:t>
                      </a:r>
                    </a:p>
                  </a:txBody>
                  <a:tcPr marL="9525" marR="9525" marT="9525" marB="0" anchor="ctr"/>
                </a:tc>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41900195"/>
              </p:ext>
            </p:extLst>
          </p:nvPr>
        </p:nvGraphicFramePr>
        <p:xfrm>
          <a:off x="3057998" y="5778292"/>
          <a:ext cx="2580802" cy="201168"/>
        </p:xfrm>
        <a:graphic>
          <a:graphicData uri="http://schemas.openxmlformats.org/drawingml/2006/table">
            <a:tbl>
              <a:tblPr firstRow="1" bandRow="1">
                <a:tableStyleId>{2D5ABB26-0587-4C30-8999-92F81FD0307C}</a:tableStyleId>
              </a:tblPr>
              <a:tblGrid>
                <a:gridCol w="190298"/>
                <a:gridCol w="573967"/>
                <a:gridCol w="190298"/>
                <a:gridCol w="1626239"/>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chemeClr val="accent1">
                              <a:lumMod val="60000"/>
                              <a:lumOff val="40000"/>
                            </a:schemeClr>
                          </a:solidFill>
                          <a:sym typeface="Wingdings"/>
                        </a:rPr>
                        <a:t></a:t>
                      </a:r>
                      <a:endParaRPr lang="en-US" sz="1200" dirty="0">
                        <a:solidFill>
                          <a:schemeClr val="accent1">
                            <a:lumMod val="60000"/>
                            <a:lumOff val="40000"/>
                          </a:schemeClr>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813806034"/>
              </p:ext>
            </p:extLst>
          </p:nvPr>
        </p:nvGraphicFramePr>
        <p:xfrm>
          <a:off x="5838878" y="5778292"/>
          <a:ext cx="2543123" cy="201168"/>
        </p:xfrm>
        <a:graphic>
          <a:graphicData uri="http://schemas.openxmlformats.org/drawingml/2006/table">
            <a:tbl>
              <a:tblPr firstRow="1" bandRow="1">
                <a:tableStyleId>{2D5ABB26-0587-4C30-8999-92F81FD0307C}</a:tableStyleId>
              </a:tblPr>
              <a:tblGrid>
                <a:gridCol w="187520"/>
                <a:gridCol w="565587"/>
                <a:gridCol w="187520"/>
                <a:gridCol w="1602496"/>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55" name="Object 7"/>
          <p:cNvGraphicFramePr>
            <a:graphicFrameLocks noChangeAspect="1"/>
          </p:cNvGraphicFramePr>
          <p:nvPr>
            <p:extLst>
              <p:ext uri="{D42A27DB-BD31-4B8C-83A1-F6EECF244321}">
                <p14:modId xmlns:p14="http://schemas.microsoft.com/office/powerpoint/2010/main" val="2495753455"/>
              </p:ext>
            </p:extLst>
          </p:nvPr>
        </p:nvGraphicFramePr>
        <p:xfrm>
          <a:off x="5857875" y="2071128"/>
          <a:ext cx="2590800" cy="3643872"/>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859799" y="185047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22" name="TextBox 21"/>
          <p:cNvSpPr txBox="1"/>
          <p:nvPr/>
        </p:nvSpPr>
        <p:spPr>
          <a:xfrm>
            <a:off x="6615317" y="185047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16" name="TextBox 15"/>
          <p:cNvSpPr txBox="1"/>
          <p:nvPr/>
        </p:nvSpPr>
        <p:spPr>
          <a:xfrm>
            <a:off x="6206490" y="4324350"/>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19" name="TextBox 18"/>
          <p:cNvSpPr txBox="1"/>
          <p:nvPr/>
        </p:nvSpPr>
        <p:spPr>
          <a:xfrm flipV="1">
            <a:off x="6715125" y="2085975"/>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0" name="TextBox 19"/>
          <p:cNvSpPr txBox="1"/>
          <p:nvPr/>
        </p:nvSpPr>
        <p:spPr>
          <a:xfrm flipV="1">
            <a:off x="6696075" y="2257425"/>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3" name="TextBox 22"/>
          <p:cNvSpPr txBox="1"/>
          <p:nvPr/>
        </p:nvSpPr>
        <p:spPr>
          <a:xfrm>
            <a:off x="6155055" y="5146536"/>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8" name="TextBox 27"/>
          <p:cNvSpPr txBox="1"/>
          <p:nvPr/>
        </p:nvSpPr>
        <p:spPr>
          <a:xfrm>
            <a:off x="1515035" y="1538948"/>
            <a:ext cx="7252447" cy="307777"/>
          </a:xfrm>
          <a:prstGeom prst="rect">
            <a:avLst/>
          </a:prstGeom>
          <a:noFill/>
        </p:spPr>
        <p:txBody>
          <a:bodyPr wrap="square" rtlCol="0">
            <a:spAutoFit/>
          </a:bodyPr>
          <a:lstStyle/>
          <a:p>
            <a:pPr algn="ctr"/>
            <a:r>
              <a:rPr lang="en-US" sz="1400" u="sng" dirty="0" smtClean="0">
                <a:solidFill>
                  <a:prstClr val="black"/>
                </a:solidFill>
              </a:rPr>
              <a:t>Investment Ranked Number 1</a:t>
            </a:r>
          </a:p>
        </p:txBody>
      </p:sp>
    </p:spTree>
    <p:extLst>
      <p:ext uri="{BB962C8B-B14F-4D97-AF65-F5344CB8AC3E}">
        <p14:creationId xmlns:p14="http://schemas.microsoft.com/office/powerpoint/2010/main" val="2528192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32"/>
          <p:cNvSpPr>
            <a:spLocks noGrp="1"/>
          </p:cNvSpPr>
          <p:nvPr>
            <p:ph idx="1"/>
          </p:nvPr>
        </p:nvSpPr>
        <p:spPr>
          <a:xfrm>
            <a:off x="533400" y="902573"/>
            <a:ext cx="8229600" cy="882293"/>
          </a:xfrm>
        </p:spPr>
        <p:txBody>
          <a:bodyPr>
            <a:spAutoFit/>
          </a:bodyPr>
          <a:lstStyle/>
          <a:p>
            <a:pPr>
              <a:spcBef>
                <a:spcPts val="200"/>
              </a:spcBef>
              <a:spcAft>
                <a:spcPts val="200"/>
              </a:spcAft>
              <a:buFont typeface="Arial" pitchFamily="34" charset="0"/>
              <a:buChar char="•"/>
            </a:pPr>
            <a:r>
              <a:rPr lang="en-US" sz="1200" dirty="0" smtClean="0"/>
              <a:t>Similar to 2014, South African investors believe that government securities are the riskiest asset for the current year and in the long term.</a:t>
            </a:r>
          </a:p>
          <a:p>
            <a:pPr>
              <a:spcBef>
                <a:spcPts val="200"/>
              </a:spcBef>
              <a:spcAft>
                <a:spcPts val="200"/>
              </a:spcAft>
              <a:buFont typeface="Arial" pitchFamily="34" charset="0"/>
              <a:buChar char="•"/>
            </a:pPr>
            <a:r>
              <a:rPr lang="en-US" sz="1200" dirty="0" smtClean="0"/>
              <a:t>Investors feel non-metal commodities, stocks and other currencies than those which are listed will be the next riskiest assets in the long term.</a:t>
            </a:r>
          </a:p>
        </p:txBody>
      </p:sp>
      <p:sp>
        <p:nvSpPr>
          <p:cNvPr id="18" name="Title 17"/>
          <p:cNvSpPr>
            <a:spLocks noGrp="1"/>
          </p:cNvSpPr>
          <p:nvPr>
            <p:ph type="title"/>
          </p:nvPr>
        </p:nvSpPr>
        <p:spPr/>
        <p:txBody>
          <a:bodyPr/>
          <a:lstStyle/>
          <a:p>
            <a:r>
              <a:rPr lang="en-US" dirty="0" smtClean="0"/>
              <a:t>Top 3 Asset Classes Expected to be the Riskiest in 2015 and Next 10 Years</a:t>
            </a:r>
            <a:endParaRPr lang="en-US" dirty="0"/>
          </a:p>
        </p:txBody>
      </p:sp>
      <p:sp>
        <p:nvSpPr>
          <p:cNvPr id="21" name="Text Placeholder 20"/>
          <p:cNvSpPr>
            <a:spLocks noGrp="1"/>
          </p:cNvSpPr>
          <p:nvPr>
            <p:ph type="body" sz="quarter" idx="10"/>
          </p:nvPr>
        </p:nvSpPr>
        <p:spPr/>
        <p:txBody>
          <a:bodyPr/>
          <a:lstStyle/>
          <a:p>
            <a:pPr>
              <a:spcBef>
                <a:spcPts val="0"/>
              </a:spcBef>
            </a:pPr>
            <a:r>
              <a:rPr lang="en-US" dirty="0"/>
              <a:t>Q18: For each of the following, please select and rank the </a:t>
            </a:r>
            <a:r>
              <a:rPr lang="en-US" u="sng" dirty="0"/>
              <a:t>top three</a:t>
            </a:r>
            <a:r>
              <a:rPr lang="en-US" dirty="0"/>
              <a:t> asset classes you expect to be </a:t>
            </a:r>
            <a:r>
              <a:rPr lang="en-US" b="1" dirty="0"/>
              <a:t>the riskiest</a:t>
            </a:r>
            <a:r>
              <a:rPr lang="en-US" dirty="0"/>
              <a:t> in 2015 and over the </a:t>
            </a:r>
            <a:r>
              <a:rPr lang="en-US" u="sng" dirty="0"/>
              <a:t>next 10 </a:t>
            </a:r>
            <a:r>
              <a:rPr lang="en-US" u="sng" dirty="0" smtClean="0"/>
              <a:t>years</a:t>
            </a:r>
            <a:r>
              <a:rPr lang="en-US" dirty="0"/>
              <a:t>.</a:t>
            </a:r>
            <a:r>
              <a:rPr lang="en-US" dirty="0" smtClean="0"/>
              <a:t> </a:t>
            </a:r>
            <a:endParaRPr lang="en-US" dirty="0"/>
          </a:p>
          <a:p>
            <a:pPr>
              <a:spcBef>
                <a:spcPts val="0"/>
              </a:spcBef>
            </a:pPr>
            <a:r>
              <a:rPr lang="en-US" dirty="0"/>
              <a:t>Base: Total (</a:t>
            </a:r>
            <a:r>
              <a:rPr lang="en-US" dirty="0" smtClean="0"/>
              <a:t>n=517 and n=501)</a:t>
            </a:r>
            <a:endParaRPr lang="en-US" dirty="0"/>
          </a:p>
          <a:p>
            <a:pPr>
              <a:spcBef>
                <a:spcPts val="0"/>
              </a:spcBef>
            </a:pPr>
            <a:r>
              <a:rPr lang="en-US" dirty="0"/>
              <a:t>Significant differences at the 95% confidence level between 2014 and 2015 are indicated by up and down arrows</a:t>
            </a:r>
          </a:p>
        </p:txBody>
      </p:sp>
      <p:graphicFrame>
        <p:nvGraphicFramePr>
          <p:cNvPr id="22" name="Object 7"/>
          <p:cNvGraphicFramePr>
            <a:graphicFrameLocks noChangeAspect="1"/>
          </p:cNvGraphicFramePr>
          <p:nvPr>
            <p:extLst>
              <p:ext uri="{D42A27DB-BD31-4B8C-83A1-F6EECF244321}">
                <p14:modId xmlns:p14="http://schemas.microsoft.com/office/powerpoint/2010/main" val="2495753455"/>
              </p:ext>
            </p:extLst>
          </p:nvPr>
        </p:nvGraphicFramePr>
        <p:xfrm>
          <a:off x="3124200" y="2071128"/>
          <a:ext cx="2590800" cy="36438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419093651"/>
              </p:ext>
            </p:extLst>
          </p:nvPr>
        </p:nvGraphicFramePr>
        <p:xfrm>
          <a:off x="143995" y="2142116"/>
          <a:ext cx="2981325" cy="3528826"/>
        </p:xfrm>
        <a:graphic>
          <a:graphicData uri="http://schemas.openxmlformats.org/drawingml/2006/table">
            <a:tbl>
              <a:tblPr firstRow="1" bandRow="1">
                <a:tableStyleId>{2D5ABB26-0587-4C30-8999-92F81FD0307C}</a:tableStyleId>
              </a:tblPr>
              <a:tblGrid>
                <a:gridCol w="2981325"/>
              </a:tblGrid>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Government Securities</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Non-metal commodities</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Other currencies</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U.S. Dollar</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Stocks</a:t>
                      </a:r>
                    </a:p>
                  </a:txBody>
                  <a:tcPr marL="9525" marR="9525" marT="9525" marB="0" anchor="ctr"/>
                </a:tc>
              </a:tr>
              <a:tr h="30993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Precious metals, such as gold or silver</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Bank </a:t>
                      </a:r>
                      <a:r>
                        <a:rPr lang="en-US" sz="1200" b="0" i="0" u="none" strike="noStrike" kern="1200" dirty="0" smtClean="0">
                          <a:solidFill>
                            <a:schemeClr val="tx1"/>
                          </a:solidFill>
                          <a:latin typeface="Arial"/>
                          <a:ea typeface="+mn-ea"/>
                          <a:cs typeface="+mn-cs"/>
                        </a:rPr>
                        <a:t>savings/Fixed Deposits/</a:t>
                      </a:r>
                      <a:br>
                        <a:rPr lang="en-US" sz="1200" b="0" i="0" u="none" strike="noStrike" kern="1200" dirty="0" smtClean="0">
                          <a:solidFill>
                            <a:schemeClr val="tx1"/>
                          </a:solidFill>
                          <a:latin typeface="Arial"/>
                          <a:ea typeface="+mn-ea"/>
                          <a:cs typeface="+mn-cs"/>
                        </a:rPr>
                      </a:br>
                      <a:r>
                        <a:rPr lang="en-US" sz="1200" b="0" i="0" u="none" strike="noStrike" kern="1200" dirty="0" smtClean="0">
                          <a:solidFill>
                            <a:schemeClr val="tx1"/>
                          </a:solidFill>
                          <a:latin typeface="Arial"/>
                          <a:ea typeface="+mn-ea"/>
                          <a:cs typeface="+mn-cs"/>
                        </a:rPr>
                        <a:t>Money </a:t>
                      </a:r>
                      <a:r>
                        <a:rPr lang="en-US" sz="1200" b="0" i="0" u="none" strike="noStrike" kern="1200" dirty="0">
                          <a:solidFill>
                            <a:schemeClr val="tx1"/>
                          </a:solidFill>
                          <a:latin typeface="Arial"/>
                          <a:ea typeface="+mn-ea"/>
                          <a:cs typeface="+mn-cs"/>
                        </a:rPr>
                        <a:t>Market Accounts</a:t>
                      </a:r>
                    </a:p>
                  </a:txBody>
                  <a:tcPr marL="9525" marR="9525" marT="9525" marB="0" anchor="ctr"/>
                </a:tc>
              </a:tr>
              <a:tr h="302178">
                <a:tc>
                  <a:txBody>
                    <a:bodyPr/>
                    <a:lstStyle/>
                    <a:p>
                      <a:pPr marL="0" algn="r" defTabSz="514350" rtl="0" eaLnBrk="1" fontAlgn="ctr" latinLnBrk="0" hangingPunct="1">
                        <a:lnSpc>
                          <a:spcPct val="90000"/>
                        </a:lnSpc>
                      </a:pPr>
                      <a:r>
                        <a:rPr lang="en-US" sz="1200" b="0" i="0" u="none" strike="noStrike" kern="1200" dirty="0" smtClean="0">
                          <a:solidFill>
                            <a:schemeClr val="tx1"/>
                          </a:solidFill>
                          <a:latin typeface="Arial"/>
                          <a:ea typeface="+mn-ea"/>
                          <a:cs typeface="+mn-cs"/>
                        </a:rPr>
                        <a:t>Property</a:t>
                      </a:r>
                      <a:endParaRPr lang="en-US" sz="1200" b="0" i="0" u="none" strike="noStrike" kern="1200" dirty="0">
                        <a:solidFill>
                          <a:schemeClr val="tx1"/>
                        </a:solidFill>
                        <a:latin typeface="Arial"/>
                        <a:ea typeface="+mn-ea"/>
                        <a:cs typeface="+mn-cs"/>
                      </a:endParaRP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Euro</a:t>
                      </a:r>
                    </a:p>
                  </a:txBody>
                  <a:tcPr marL="9525" marR="9525" marT="9525" marB="0" anchor="ctr"/>
                </a:tc>
              </a:tr>
              <a:tr h="312909">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Alternatives</a:t>
                      </a:r>
                    </a:p>
                  </a:txBody>
                  <a:tcPr marL="9525" marR="9525" marT="9525" marB="0" anchor="ctr"/>
                </a:tc>
              </a:tr>
              <a:tr h="323585">
                <a:tc>
                  <a:txBody>
                    <a:bodyPr/>
                    <a:lstStyle/>
                    <a:p>
                      <a:pPr marL="0" algn="r" defTabSz="514350" rtl="0" eaLnBrk="1" fontAlgn="ctr" latinLnBrk="0" hangingPunct="1">
                        <a:lnSpc>
                          <a:spcPct val="90000"/>
                        </a:lnSpc>
                      </a:pPr>
                      <a:r>
                        <a:rPr lang="en-US" sz="1200" b="0" i="0" u="none" strike="noStrike" kern="1200" dirty="0">
                          <a:solidFill>
                            <a:schemeClr val="tx1"/>
                          </a:solidFill>
                          <a:latin typeface="Arial"/>
                          <a:ea typeface="+mn-ea"/>
                          <a:cs typeface="+mn-cs"/>
                        </a:rPr>
                        <a:t>Corporate Bonds</a:t>
                      </a:r>
                    </a:p>
                  </a:txBody>
                  <a:tcPr marL="9525" marR="9525" marT="9525" marB="0" anchor="ctr"/>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506466439"/>
              </p:ext>
            </p:extLst>
          </p:nvPr>
        </p:nvGraphicFramePr>
        <p:xfrm>
          <a:off x="3057998" y="5778292"/>
          <a:ext cx="2657003" cy="201168"/>
        </p:xfrm>
        <a:graphic>
          <a:graphicData uri="http://schemas.openxmlformats.org/drawingml/2006/table">
            <a:tbl>
              <a:tblPr firstRow="1" bandRow="1">
                <a:tableStyleId>{2D5ABB26-0587-4C30-8999-92F81FD0307C}</a:tableStyleId>
              </a:tblPr>
              <a:tblGrid>
                <a:gridCol w="195917"/>
                <a:gridCol w="590914"/>
                <a:gridCol w="195917"/>
                <a:gridCol w="1674255"/>
              </a:tblGrid>
              <a:tr h="134470">
                <a:tc>
                  <a:txBody>
                    <a:bodyPr/>
                    <a:lstStyle/>
                    <a:p>
                      <a:pPr algn="ctr"/>
                      <a:r>
                        <a:rPr lang="en-US" sz="1200" dirty="0" smtClean="0">
                          <a:solidFill>
                            <a:schemeClr val="accent1"/>
                          </a:solidFill>
                          <a:sym typeface="Wingdings"/>
                        </a:rPr>
                        <a:t></a:t>
                      </a:r>
                      <a:endParaRPr lang="en-US" sz="1200" dirty="0">
                        <a:solidFill>
                          <a:schemeClr val="accent1"/>
                        </a:solidFill>
                      </a:endParaRPr>
                    </a:p>
                  </a:txBody>
                  <a:tcPr marL="9144" marR="9144" marT="9144" marB="9144" anchor="ctr"/>
                </a:tc>
                <a:tc>
                  <a:txBody>
                    <a:bodyPr/>
                    <a:lstStyle/>
                    <a:p>
                      <a:pPr algn="l"/>
                      <a:r>
                        <a:rPr lang="en-US" sz="1200" dirty="0" smtClean="0"/>
                        <a:t>In 2014</a:t>
                      </a:r>
                      <a:endParaRPr lang="en-US" sz="1200" dirty="0"/>
                    </a:p>
                  </a:txBody>
                  <a:tcPr marL="9144" marR="9144" marT="9144" marB="9144" anchor="ctr"/>
                </a:tc>
                <a:tc>
                  <a:txBody>
                    <a:bodyPr/>
                    <a:lstStyle/>
                    <a:p>
                      <a:pPr algn="ctr"/>
                      <a:r>
                        <a:rPr lang="en-US" sz="1200" dirty="0" smtClean="0">
                          <a:solidFill>
                            <a:schemeClr val="accent1">
                              <a:lumMod val="60000"/>
                              <a:lumOff val="40000"/>
                            </a:schemeClr>
                          </a:solidFill>
                          <a:sym typeface="Wingdings"/>
                        </a:rPr>
                        <a:t></a:t>
                      </a:r>
                      <a:endParaRPr lang="en-US" sz="1200" dirty="0">
                        <a:solidFill>
                          <a:schemeClr val="accent1">
                            <a:lumMod val="60000"/>
                            <a:lumOff val="40000"/>
                          </a:schemeClr>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996780616"/>
              </p:ext>
            </p:extLst>
          </p:nvPr>
        </p:nvGraphicFramePr>
        <p:xfrm>
          <a:off x="5838878" y="5778292"/>
          <a:ext cx="2619322" cy="201168"/>
        </p:xfrm>
        <a:graphic>
          <a:graphicData uri="http://schemas.openxmlformats.org/drawingml/2006/table">
            <a:tbl>
              <a:tblPr firstRow="1" bandRow="1">
                <a:tableStyleId>{2D5ABB26-0587-4C30-8999-92F81FD0307C}</a:tableStyleId>
              </a:tblPr>
              <a:tblGrid>
                <a:gridCol w="193138"/>
                <a:gridCol w="582534"/>
                <a:gridCol w="193138"/>
                <a:gridCol w="1650512"/>
              </a:tblGrid>
              <a:tr h="134470">
                <a:tc>
                  <a:txBody>
                    <a:bodyPr/>
                    <a:lstStyle/>
                    <a:p>
                      <a:pPr algn="ctr"/>
                      <a:r>
                        <a:rPr lang="en-US" sz="1200" dirty="0" smtClean="0">
                          <a:solidFill>
                            <a:srgbClr val="00BEE6"/>
                          </a:solidFill>
                          <a:sym typeface="Wingdings"/>
                        </a:rPr>
                        <a:t></a:t>
                      </a:r>
                      <a:endParaRPr lang="en-US" sz="1200" dirty="0">
                        <a:solidFill>
                          <a:srgbClr val="00BEE6"/>
                        </a:solidFill>
                      </a:endParaRPr>
                    </a:p>
                  </a:txBody>
                  <a:tcPr marL="9144" marR="9144" marT="9144" marB="9144" anchor="ctr"/>
                </a:tc>
                <a:tc>
                  <a:txBody>
                    <a:bodyPr/>
                    <a:lstStyle/>
                    <a:p>
                      <a:pPr algn="l"/>
                      <a:r>
                        <a:rPr lang="en-US" sz="1200" dirty="0" smtClean="0"/>
                        <a:t>In 2015</a:t>
                      </a:r>
                      <a:endParaRPr lang="en-US" sz="1200" dirty="0"/>
                    </a:p>
                  </a:txBody>
                  <a:tcPr marL="9144" marR="9144" marT="9144" marB="9144" anchor="ctr"/>
                </a:tc>
                <a:tc>
                  <a:txBody>
                    <a:bodyPr/>
                    <a:lstStyle/>
                    <a:p>
                      <a:pPr algn="ctr"/>
                      <a:r>
                        <a:rPr lang="en-US" sz="1200" dirty="0" smtClean="0">
                          <a:solidFill>
                            <a:srgbClr val="57E2FF"/>
                          </a:solidFill>
                          <a:sym typeface="Wingdings"/>
                        </a:rPr>
                        <a:t></a:t>
                      </a:r>
                      <a:endParaRPr lang="en-US" sz="1200" dirty="0">
                        <a:solidFill>
                          <a:srgbClr val="57E2FF"/>
                        </a:solidFill>
                      </a:endParaRPr>
                    </a:p>
                  </a:txBody>
                  <a:tcPr marL="9144" marR="9144" marT="9144" marB="9144" anchor="ctr"/>
                </a:tc>
                <a:tc>
                  <a:txBody>
                    <a:bodyPr/>
                    <a:lstStyle/>
                    <a:p>
                      <a:pPr algn="l"/>
                      <a:r>
                        <a:rPr lang="en-US" sz="1200" dirty="0" smtClean="0"/>
                        <a:t>Over the Next 10 Years</a:t>
                      </a:r>
                      <a:endParaRPr lang="en-US" sz="1200" dirty="0"/>
                    </a:p>
                  </a:txBody>
                  <a:tcPr marL="9144" marR="9144" marT="9144" marB="9144" anchor="ctr"/>
                </a:tc>
              </a:tr>
            </a:tbl>
          </a:graphicData>
        </a:graphic>
      </p:graphicFrame>
      <p:graphicFrame>
        <p:nvGraphicFramePr>
          <p:cNvPr id="28" name="Object 7"/>
          <p:cNvGraphicFramePr>
            <a:graphicFrameLocks noChangeAspect="1"/>
          </p:cNvGraphicFramePr>
          <p:nvPr>
            <p:extLst>
              <p:ext uri="{D42A27DB-BD31-4B8C-83A1-F6EECF244321}">
                <p14:modId xmlns:p14="http://schemas.microsoft.com/office/powerpoint/2010/main" val="2495753455"/>
              </p:ext>
            </p:extLst>
          </p:nvPr>
        </p:nvGraphicFramePr>
        <p:xfrm>
          <a:off x="5857875" y="2071128"/>
          <a:ext cx="2590800" cy="3643872"/>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515035" y="1538948"/>
            <a:ext cx="7252447" cy="307777"/>
          </a:xfrm>
          <a:prstGeom prst="rect">
            <a:avLst/>
          </a:prstGeom>
          <a:noFill/>
        </p:spPr>
        <p:txBody>
          <a:bodyPr wrap="square" rtlCol="0">
            <a:spAutoFit/>
          </a:bodyPr>
          <a:lstStyle/>
          <a:p>
            <a:pPr algn="ctr"/>
            <a:r>
              <a:rPr lang="en-US" sz="1400" u="sng" dirty="0" smtClean="0">
                <a:solidFill>
                  <a:prstClr val="black"/>
                </a:solidFill>
              </a:rPr>
              <a:t>Investment Ranked Number 1, 2, or 3</a:t>
            </a:r>
          </a:p>
        </p:txBody>
      </p:sp>
      <p:sp>
        <p:nvSpPr>
          <p:cNvPr id="26" name="TextBox 25"/>
          <p:cNvSpPr txBox="1"/>
          <p:nvPr/>
        </p:nvSpPr>
        <p:spPr>
          <a:xfrm>
            <a:off x="3859799" y="185047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2014</a:t>
            </a:r>
          </a:p>
        </p:txBody>
      </p:sp>
      <p:sp>
        <p:nvSpPr>
          <p:cNvPr id="27" name="TextBox 26"/>
          <p:cNvSpPr txBox="1"/>
          <p:nvPr/>
        </p:nvSpPr>
        <p:spPr>
          <a:xfrm>
            <a:off x="6615317" y="1850478"/>
            <a:ext cx="582211" cy="275460"/>
          </a:xfrm>
          <a:prstGeom prst="rect">
            <a:avLst/>
          </a:prstGeom>
          <a:noFill/>
        </p:spPr>
        <p:txBody>
          <a:bodyPr wrap="none" rtlCol="0">
            <a:spAutoFit/>
          </a:bodyPr>
          <a:lstStyle/>
          <a:p>
            <a:pPr algn="ctr">
              <a:lnSpc>
                <a:spcPct val="85000"/>
              </a:lnSpc>
            </a:pPr>
            <a:r>
              <a:rPr lang="en-US" sz="1400" dirty="0" smtClean="0">
                <a:solidFill>
                  <a:prstClr val="black"/>
                </a:solidFill>
              </a:rPr>
              <a:t>2015</a:t>
            </a:r>
          </a:p>
        </p:txBody>
      </p:sp>
      <p:sp>
        <p:nvSpPr>
          <p:cNvPr id="29" name="TextBox 28"/>
          <p:cNvSpPr txBox="1"/>
          <p:nvPr/>
        </p:nvSpPr>
        <p:spPr>
          <a:xfrm flipV="1">
            <a:off x="7109585" y="2085975"/>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16" name="TextBox 15"/>
          <p:cNvSpPr txBox="1"/>
          <p:nvPr/>
        </p:nvSpPr>
        <p:spPr>
          <a:xfrm flipV="1">
            <a:off x="6859649" y="2396871"/>
            <a:ext cx="322524" cy="276999"/>
          </a:xfrm>
          <a:prstGeom prst="rect">
            <a:avLst/>
          </a:prstGeom>
          <a:noFill/>
        </p:spPr>
        <p:txBody>
          <a:bodyPr wrap="none" rtlCol="0">
            <a:spAutoFit/>
          </a:bodyPr>
          <a:lstStyle/>
          <a:p>
            <a:r>
              <a:rPr lang="en-US" sz="1200" b="1" dirty="0" smtClean="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Tree>
    <p:extLst>
      <p:ext uri="{BB962C8B-B14F-4D97-AF65-F5344CB8AC3E}">
        <p14:creationId xmlns:p14="http://schemas.microsoft.com/office/powerpoint/2010/main" val="151614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a:t>Importance of Risk Management Expertise</a:t>
            </a:r>
          </a:p>
        </p:txBody>
      </p:sp>
      <p:sp>
        <p:nvSpPr>
          <p:cNvPr id="16" name="Text Placeholder 15"/>
          <p:cNvSpPr>
            <a:spLocks noGrp="1"/>
          </p:cNvSpPr>
          <p:nvPr>
            <p:ph type="body" sz="quarter" idx="10"/>
          </p:nvPr>
        </p:nvSpPr>
        <p:spPr/>
        <p:txBody>
          <a:bodyPr vert="horz" lIns="9144" tIns="45720" rIns="45720" bIns="45720" rtlCol="0" anchor="b" anchorCtr="0">
            <a:noAutofit/>
          </a:bodyPr>
          <a:lstStyle/>
          <a:p>
            <a:pPr>
              <a:spcBef>
                <a:spcPts val="0"/>
              </a:spcBef>
            </a:pPr>
            <a:r>
              <a:rPr lang="en-US" dirty="0"/>
              <a:t>Q20: When selecting an investment manager, how important is risk management expertise?</a:t>
            </a:r>
          </a:p>
          <a:p>
            <a:pPr>
              <a:spcBef>
                <a:spcPts val="0"/>
              </a:spcBef>
            </a:pPr>
            <a:r>
              <a:rPr lang="en-US" dirty="0" smtClean="0"/>
              <a:t>Base: </a:t>
            </a:r>
            <a:r>
              <a:rPr lang="en-US" dirty="0"/>
              <a:t>Total (n= 501) 	Note: Question added in 2015</a:t>
            </a:r>
          </a:p>
        </p:txBody>
      </p:sp>
      <p:graphicFrame>
        <p:nvGraphicFramePr>
          <p:cNvPr id="22" name="Object 7"/>
          <p:cNvGraphicFramePr>
            <a:graphicFrameLocks noChangeAspect="1"/>
          </p:cNvGraphicFramePr>
          <p:nvPr>
            <p:extLst>
              <p:ext uri="{D42A27DB-BD31-4B8C-83A1-F6EECF244321}">
                <p14:modId xmlns:p14="http://schemas.microsoft.com/office/powerpoint/2010/main" val="605105384"/>
              </p:ext>
            </p:extLst>
          </p:nvPr>
        </p:nvGraphicFramePr>
        <p:xfrm>
          <a:off x="2367915" y="2343150"/>
          <a:ext cx="4267200" cy="2986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Table 22"/>
          <p:cNvGraphicFramePr>
            <a:graphicFrameLocks noGrp="1"/>
          </p:cNvGraphicFramePr>
          <p:nvPr/>
        </p:nvGraphicFramePr>
        <p:xfrm>
          <a:off x="1323975" y="5599557"/>
          <a:ext cx="6355080" cy="231648"/>
        </p:xfrm>
        <a:graphic>
          <a:graphicData uri="http://schemas.openxmlformats.org/drawingml/2006/table">
            <a:tbl>
              <a:tblPr firstRow="1" bandRow="1">
                <a:tableStyleId>{2D5ABB26-0587-4C30-8999-92F81FD0307C}</a:tableStyleId>
              </a:tblPr>
              <a:tblGrid>
                <a:gridCol w="228600"/>
                <a:gridCol w="1371600"/>
                <a:gridCol w="228600"/>
                <a:gridCol w="1371600"/>
                <a:gridCol w="228600"/>
                <a:gridCol w="1508760"/>
                <a:gridCol w="228600"/>
                <a:gridCol w="1188720"/>
              </a:tblGrid>
              <a:tr h="228600">
                <a:tc>
                  <a:txBody>
                    <a:bodyPr/>
                    <a:lstStyle/>
                    <a:p>
                      <a:pPr algn="ctr"/>
                      <a:r>
                        <a:rPr lang="en-US" sz="1400" dirty="0">
                          <a:solidFill>
                            <a:srgbClr val="3E4782"/>
                          </a:solidFill>
                          <a:latin typeface="+mn-lt"/>
                          <a:cs typeface="Arial"/>
                        </a:rPr>
                        <a:t>■</a:t>
                      </a:r>
                      <a:endParaRPr lang="en-US" sz="1400" dirty="0">
                        <a:solidFill>
                          <a:srgbClr val="3E4782"/>
                        </a:solidFill>
                        <a:latin typeface="+mn-lt"/>
                      </a:endParaRPr>
                    </a:p>
                  </a:txBody>
                  <a:tcPr marL="9144" marR="9144" marT="9144" marB="9144" anchor="ctr"/>
                </a:tc>
                <a:tc>
                  <a:txBody>
                    <a:bodyPr/>
                    <a:lstStyle/>
                    <a:p>
                      <a:r>
                        <a:rPr lang="en-US" sz="1200" dirty="0">
                          <a:latin typeface="+mn-lt"/>
                        </a:rPr>
                        <a:t> Not at all important</a:t>
                      </a:r>
                    </a:p>
                  </a:txBody>
                  <a:tcPr marL="9144" marR="9144" marT="9144" marB="9144" anchor="ctr"/>
                </a:tc>
                <a:tc>
                  <a:txBody>
                    <a:bodyPr/>
                    <a:lstStyle/>
                    <a:p>
                      <a:pPr algn="ctr"/>
                      <a:r>
                        <a:rPr lang="en-US" sz="1400" dirty="0">
                          <a:solidFill>
                            <a:srgbClr val="5367AD"/>
                          </a:solidFill>
                          <a:latin typeface="+mn-lt"/>
                          <a:cs typeface="Arial"/>
                        </a:rPr>
                        <a:t>■</a:t>
                      </a:r>
                      <a:endParaRPr lang="en-US" sz="1400" dirty="0">
                        <a:solidFill>
                          <a:srgbClr val="5367AD"/>
                        </a:solidFill>
                        <a:latin typeface="+mn-lt"/>
                      </a:endParaRPr>
                    </a:p>
                  </a:txBody>
                  <a:tcPr marL="9144" marR="9144" marT="9144" marB="9144" anchor="ctr"/>
                </a:tc>
                <a:tc>
                  <a:txBody>
                    <a:bodyPr/>
                    <a:lstStyle/>
                    <a:p>
                      <a:r>
                        <a:rPr lang="en-US" sz="1200" dirty="0">
                          <a:latin typeface="+mn-lt"/>
                        </a:rPr>
                        <a:t> Not very important</a:t>
                      </a:r>
                    </a:p>
                  </a:txBody>
                  <a:tcPr marL="9144" marR="9144" marT="9144" marB="9144" anchor="ctr"/>
                </a:tc>
                <a:tc>
                  <a:txBody>
                    <a:bodyPr/>
                    <a:lstStyle/>
                    <a:p>
                      <a:pPr algn="ctr"/>
                      <a:r>
                        <a:rPr lang="en-US" sz="1400" dirty="0">
                          <a:solidFill>
                            <a:srgbClr val="A6A6A6"/>
                          </a:solidFill>
                          <a:latin typeface="+mn-lt"/>
                          <a:cs typeface="Arial"/>
                        </a:rPr>
                        <a:t>■</a:t>
                      </a:r>
                      <a:endParaRPr lang="en-US" sz="1400" dirty="0">
                        <a:solidFill>
                          <a:srgbClr val="A6A6A6"/>
                        </a:solidFill>
                        <a:latin typeface="+mn-lt"/>
                      </a:endParaRPr>
                    </a:p>
                  </a:txBody>
                  <a:tcPr marL="9144" marR="9144" marT="9144" marB="9144" anchor="ctr"/>
                </a:tc>
                <a:tc>
                  <a:txBody>
                    <a:bodyPr/>
                    <a:lstStyle/>
                    <a:p>
                      <a:r>
                        <a:rPr lang="en-US" sz="1200" dirty="0">
                          <a:latin typeface="+mn-lt"/>
                        </a:rPr>
                        <a:t> Somewhat important</a:t>
                      </a:r>
                    </a:p>
                  </a:txBody>
                  <a:tcPr marL="9144" marR="9144" marT="9144" marB="9144" anchor="ctr"/>
                </a:tc>
                <a:tc>
                  <a:txBody>
                    <a:bodyPr/>
                    <a:lstStyle/>
                    <a:p>
                      <a:pPr algn="ctr"/>
                      <a:r>
                        <a:rPr lang="en-US" sz="1400" dirty="0">
                          <a:solidFill>
                            <a:srgbClr val="62EC72"/>
                          </a:solidFill>
                          <a:latin typeface="+mn-lt"/>
                          <a:cs typeface="Arial"/>
                        </a:rPr>
                        <a:t>■</a:t>
                      </a:r>
                      <a:endParaRPr lang="en-US" sz="1400" dirty="0">
                        <a:solidFill>
                          <a:srgbClr val="62EC72"/>
                        </a:solidFill>
                        <a:latin typeface="+mn-lt"/>
                      </a:endParaRPr>
                    </a:p>
                  </a:txBody>
                  <a:tcPr marL="9144" marR="9144" marT="9144" marB="9144" anchor="ctr"/>
                </a:tc>
                <a:tc>
                  <a:txBody>
                    <a:bodyPr/>
                    <a:lstStyle/>
                    <a:p>
                      <a:r>
                        <a:rPr lang="en-US" sz="1200" dirty="0">
                          <a:latin typeface="+mn-lt"/>
                        </a:rPr>
                        <a:t> Very important</a:t>
                      </a:r>
                    </a:p>
                  </a:txBody>
                  <a:tcPr marL="9144" marR="9144" marT="9144" marB="9144" anchor="ctr"/>
                </a:tc>
              </a:tr>
            </a:tbl>
          </a:graphicData>
        </a:graphic>
      </p:graphicFrame>
      <p:graphicFrame>
        <p:nvGraphicFramePr>
          <p:cNvPr id="24" name="Table 23"/>
          <p:cNvGraphicFramePr>
            <a:graphicFrameLocks noGrp="1"/>
          </p:cNvGraphicFramePr>
          <p:nvPr/>
        </p:nvGraphicFramePr>
        <p:xfrm>
          <a:off x="1219200" y="1990725"/>
          <a:ext cx="4596765" cy="420624"/>
        </p:xfrm>
        <a:graphic>
          <a:graphicData uri="http://schemas.openxmlformats.org/drawingml/2006/table">
            <a:tbl>
              <a:tblPr firstRow="1" bandRow="1">
                <a:tableStyleId>{2D5ABB26-0587-4C30-8999-92F81FD0307C}</a:tableStyleId>
              </a:tblPr>
              <a:tblGrid>
                <a:gridCol w="2352675"/>
                <a:gridCol w="2244090"/>
              </a:tblGrid>
              <a:tr h="210312">
                <a:tc>
                  <a:txBody>
                    <a:bodyPr/>
                    <a:lstStyle/>
                    <a:p>
                      <a:pPr marL="0" algn="l" defTabSz="514350" rtl="0" eaLnBrk="1" fontAlgn="b" latinLnBrk="0" hangingPunct="1">
                        <a:lnSpc>
                          <a:spcPct val="100000"/>
                        </a:lnSpc>
                      </a:pPr>
                      <a:r>
                        <a:rPr lang="en-US" sz="1200" b="1" i="1" kern="1200" dirty="0">
                          <a:solidFill>
                            <a:schemeClr val="tx1"/>
                          </a:solidFill>
                          <a:latin typeface="+mn-lt"/>
                          <a:ea typeface="+mn-ea"/>
                          <a:cs typeface="+mn-cs"/>
                        </a:rPr>
                        <a:t>Important (Net)</a:t>
                      </a:r>
                    </a:p>
                  </a:txBody>
                  <a:tcPr marL="9144" marR="9144" marT="9144" marB="9144" anchor="ctr"/>
                </a:tc>
                <a:tc>
                  <a:txBody>
                    <a:bodyPr/>
                    <a:lstStyle/>
                    <a:p>
                      <a:pPr marL="0" algn="ctr" defTabSz="514350" rtl="0" eaLnBrk="1" fontAlgn="b" latinLnBrk="0" hangingPunct="1">
                        <a:lnSpc>
                          <a:spcPct val="100000"/>
                        </a:lnSpc>
                      </a:pPr>
                      <a:r>
                        <a:rPr lang="en-US" sz="1200" b="1" i="1" kern="1200" dirty="0">
                          <a:solidFill>
                            <a:schemeClr val="tx1"/>
                          </a:solidFill>
                          <a:latin typeface="+mn-lt"/>
                          <a:ea typeface="+mn-ea"/>
                          <a:cs typeface="+mn-cs"/>
                        </a:rPr>
                        <a:t>98%</a:t>
                      </a:r>
                    </a:p>
                  </a:txBody>
                  <a:tcPr marL="9525" marR="9525" marT="9525" marB="0" anchor="ctr"/>
                </a:tc>
              </a:tr>
              <a:tr h="210312">
                <a:tc>
                  <a:txBody>
                    <a:bodyPr/>
                    <a:lstStyle/>
                    <a:p>
                      <a:pPr marL="0" algn="l" defTabSz="514350" rtl="0" eaLnBrk="1" fontAlgn="b" latinLnBrk="0" hangingPunct="1">
                        <a:lnSpc>
                          <a:spcPct val="100000"/>
                        </a:lnSpc>
                      </a:pPr>
                      <a:r>
                        <a:rPr lang="en-US" sz="1200" b="1" i="1" kern="1200" dirty="0">
                          <a:solidFill>
                            <a:schemeClr val="tx1"/>
                          </a:solidFill>
                          <a:latin typeface="+mn-lt"/>
                          <a:ea typeface="+mn-ea"/>
                          <a:cs typeface="+mn-cs"/>
                        </a:rPr>
                        <a:t>Not Important (Net)</a:t>
                      </a:r>
                    </a:p>
                  </a:txBody>
                  <a:tcPr marL="9144" marR="9144" marT="9144" marB="9144" anchor="ctr"/>
                </a:tc>
                <a:tc>
                  <a:txBody>
                    <a:bodyPr/>
                    <a:lstStyle/>
                    <a:p>
                      <a:pPr marL="0" algn="ctr" defTabSz="514350" rtl="0" eaLnBrk="1" fontAlgn="b" latinLnBrk="0" hangingPunct="1">
                        <a:lnSpc>
                          <a:spcPct val="100000"/>
                        </a:lnSpc>
                      </a:pPr>
                      <a:r>
                        <a:rPr lang="en-US" sz="1200" b="1" i="1" kern="1200" dirty="0">
                          <a:solidFill>
                            <a:schemeClr val="tx1"/>
                          </a:solidFill>
                          <a:latin typeface="+mn-lt"/>
                          <a:ea typeface="+mn-ea"/>
                          <a:cs typeface="+mn-cs"/>
                        </a:rPr>
                        <a:t>2%</a:t>
                      </a:r>
                    </a:p>
                  </a:txBody>
                  <a:tcPr marL="9525" marR="9525" marT="9525" marB="0" anchor="ctr"/>
                </a:tc>
              </a:tr>
            </a:tbl>
          </a:graphicData>
        </a:graphic>
      </p:graphicFrame>
      <p:graphicFrame>
        <p:nvGraphicFramePr>
          <p:cNvPr id="25" name="Table 24"/>
          <p:cNvGraphicFramePr>
            <a:graphicFrameLocks noGrp="1"/>
          </p:cNvGraphicFramePr>
          <p:nvPr/>
        </p:nvGraphicFramePr>
        <p:xfrm>
          <a:off x="2849093" y="5064125"/>
          <a:ext cx="3657601" cy="269875"/>
        </p:xfrm>
        <a:graphic>
          <a:graphicData uri="http://schemas.openxmlformats.org/drawingml/2006/table">
            <a:tbl>
              <a:tblPr firstRow="1" bandRow="1">
                <a:tableStyleId>{2D5ABB26-0587-4C30-8999-92F81FD0307C}</a:tableStyleId>
              </a:tblPr>
              <a:tblGrid>
                <a:gridCol w="3657601"/>
              </a:tblGrid>
              <a:tr h="269875">
                <a:tc>
                  <a:txBody>
                    <a:bodyPr/>
                    <a:lstStyle/>
                    <a:p>
                      <a:pPr marL="0" algn="ctr" defTabSz="514350" rtl="0" eaLnBrk="1" fontAlgn="b" latinLnBrk="0" hangingPunct="1"/>
                      <a:r>
                        <a:rPr lang="en-US" sz="1200" u="none" kern="1200" dirty="0">
                          <a:solidFill>
                            <a:schemeClr val="tx1"/>
                          </a:solidFill>
                          <a:latin typeface="+mn-lt"/>
                          <a:ea typeface="+mn-ea"/>
                          <a:cs typeface="+mn-cs"/>
                        </a:rPr>
                        <a:t>2015</a:t>
                      </a:r>
                    </a:p>
                  </a:txBody>
                  <a:tcPr marL="9525" marR="9525" marT="9525" marB="0" anchor="ctr"/>
                </a:tc>
              </a:tr>
            </a:tbl>
          </a:graphicData>
        </a:graphic>
      </p:graphicFrame>
      <p:sp>
        <p:nvSpPr>
          <p:cNvPr id="12" name="Content Placeholder 32"/>
          <p:cNvSpPr>
            <a:spLocks noGrp="1"/>
          </p:cNvSpPr>
          <p:nvPr>
            <p:ph idx="1"/>
          </p:nvPr>
        </p:nvSpPr>
        <p:spPr>
          <a:xfrm>
            <a:off x="533400" y="902573"/>
            <a:ext cx="8229600" cy="461665"/>
          </a:xfrm>
        </p:spPr>
        <p:txBody>
          <a:bodyPr>
            <a:spAutoFit/>
          </a:bodyPr>
          <a:lstStyle/>
          <a:p>
            <a:pPr>
              <a:spcBef>
                <a:spcPts val="200"/>
              </a:spcBef>
              <a:spcAft>
                <a:spcPts val="200"/>
              </a:spcAft>
              <a:buFont typeface="Arial" pitchFamily="34" charset="0"/>
              <a:buChar char="•"/>
            </a:pPr>
            <a:r>
              <a:rPr lang="en-US" sz="1200" dirty="0"/>
              <a:t>Almost all </a:t>
            </a:r>
            <a:r>
              <a:rPr lang="en-US" sz="1200" dirty="0" smtClean="0"/>
              <a:t>investors in South Africa feel </a:t>
            </a:r>
            <a:r>
              <a:rPr lang="en-US" sz="1200" dirty="0"/>
              <a:t>that risk management expertise is important when selecting an investment manager.  The top box score shows the </a:t>
            </a:r>
            <a:r>
              <a:rPr lang="en-US" sz="1200" dirty="0" smtClean="0"/>
              <a:t>vast majority </a:t>
            </a:r>
            <a:r>
              <a:rPr lang="en-US" sz="1200" dirty="0"/>
              <a:t>feel strongly that it is very important to possess this knowledge. </a:t>
            </a:r>
          </a:p>
        </p:txBody>
      </p:sp>
    </p:spTree>
    <p:extLst>
      <p:ext uri="{BB962C8B-B14F-4D97-AF65-F5344CB8AC3E}">
        <p14:creationId xmlns:p14="http://schemas.microsoft.com/office/powerpoint/2010/main" val="1407275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Change in Investment Allocation in Coming Year</a:t>
            </a:r>
          </a:p>
        </p:txBody>
      </p:sp>
      <p:sp>
        <p:nvSpPr>
          <p:cNvPr id="14" name="Text Placeholder 13"/>
          <p:cNvSpPr>
            <a:spLocks noGrp="1"/>
          </p:cNvSpPr>
          <p:nvPr>
            <p:ph type="body" sz="quarter" idx="10"/>
          </p:nvPr>
        </p:nvSpPr>
        <p:spPr/>
        <p:txBody>
          <a:bodyPr vert="horz" lIns="9144" tIns="45720" rIns="45720" bIns="45720" rtlCol="0" anchor="b" anchorCtr="0">
            <a:noAutofit/>
          </a:bodyPr>
          <a:lstStyle/>
          <a:p>
            <a:pPr>
              <a:spcBef>
                <a:spcPts val="0"/>
              </a:spcBef>
            </a:pPr>
            <a:r>
              <a:rPr lang="en-US" dirty="0"/>
              <a:t>Q21a: How will your investment allocations change in the coming year for each of the following items?</a:t>
            </a:r>
          </a:p>
          <a:p>
            <a:pPr>
              <a:spcBef>
                <a:spcPts val="0"/>
              </a:spcBef>
            </a:pPr>
            <a:r>
              <a:rPr lang="en-US" dirty="0" smtClean="0"/>
              <a:t>Base: </a:t>
            </a:r>
            <a:r>
              <a:rPr lang="en-US" dirty="0"/>
              <a:t>Total (n= 501) 	Note: Question added in 2015</a:t>
            </a:r>
          </a:p>
        </p:txBody>
      </p:sp>
      <p:graphicFrame>
        <p:nvGraphicFramePr>
          <p:cNvPr id="15" name="Table 14"/>
          <p:cNvGraphicFramePr>
            <a:graphicFrameLocks noGrp="1"/>
          </p:cNvGraphicFramePr>
          <p:nvPr>
            <p:extLst>
              <p:ext uri="{D42A27DB-BD31-4B8C-83A1-F6EECF244321}">
                <p14:modId xmlns:p14="http://schemas.microsoft.com/office/powerpoint/2010/main" val="838151497"/>
              </p:ext>
            </p:extLst>
          </p:nvPr>
        </p:nvGraphicFramePr>
        <p:xfrm>
          <a:off x="1055072" y="5599557"/>
          <a:ext cx="5532120" cy="231648"/>
        </p:xfrm>
        <a:graphic>
          <a:graphicData uri="http://schemas.openxmlformats.org/drawingml/2006/table">
            <a:tbl>
              <a:tblPr firstRow="1" bandRow="1">
                <a:tableStyleId>{2D5ABB26-0587-4C30-8999-92F81FD0307C}</a:tableStyleId>
              </a:tblPr>
              <a:tblGrid>
                <a:gridCol w="228600"/>
                <a:gridCol w="1645920"/>
                <a:gridCol w="228600"/>
                <a:gridCol w="1143000"/>
                <a:gridCol w="228600"/>
                <a:gridCol w="914400"/>
                <a:gridCol w="228600"/>
                <a:gridCol w="914400"/>
              </a:tblGrid>
              <a:tr h="228600">
                <a:tc>
                  <a:txBody>
                    <a:bodyPr/>
                    <a:lstStyle/>
                    <a:p>
                      <a:pPr algn="ctr"/>
                      <a:r>
                        <a:rPr lang="en-US" sz="1400" dirty="0">
                          <a:solidFill>
                            <a:srgbClr val="3E4782"/>
                          </a:solidFill>
                          <a:latin typeface="+mn-lt"/>
                          <a:cs typeface="Arial"/>
                        </a:rPr>
                        <a:t>■</a:t>
                      </a:r>
                      <a:endParaRPr lang="en-US" sz="1400" dirty="0">
                        <a:solidFill>
                          <a:srgbClr val="3E4782"/>
                        </a:solidFill>
                        <a:latin typeface="+mn-lt"/>
                      </a:endParaRPr>
                    </a:p>
                  </a:txBody>
                  <a:tcPr marL="9144" marR="9144" marT="9144" marB="9144" anchor="ctr"/>
                </a:tc>
                <a:tc>
                  <a:txBody>
                    <a:bodyPr/>
                    <a:lstStyle/>
                    <a:p>
                      <a:r>
                        <a:rPr lang="en-US" sz="1200" dirty="0">
                          <a:latin typeface="+mn-lt"/>
                        </a:rPr>
                        <a:t> Do Not Currently Own</a:t>
                      </a:r>
                    </a:p>
                  </a:txBody>
                  <a:tcPr marL="9144" marR="9144" marT="9144" marB="9144" anchor="ctr"/>
                </a:tc>
                <a:tc>
                  <a:txBody>
                    <a:bodyPr/>
                    <a:lstStyle/>
                    <a:p>
                      <a:pPr algn="ctr"/>
                      <a:r>
                        <a:rPr lang="en-US" sz="1400" dirty="0">
                          <a:solidFill>
                            <a:srgbClr val="5367AD"/>
                          </a:solidFill>
                          <a:latin typeface="+mn-lt"/>
                          <a:cs typeface="Arial"/>
                        </a:rPr>
                        <a:t>■</a:t>
                      </a:r>
                      <a:endParaRPr lang="en-US" sz="1400" dirty="0">
                        <a:solidFill>
                          <a:srgbClr val="5367AD"/>
                        </a:solidFill>
                        <a:latin typeface="+mn-lt"/>
                      </a:endParaRPr>
                    </a:p>
                  </a:txBody>
                  <a:tcPr marL="9144" marR="9144" marT="9144" marB="9144" anchor="ctr"/>
                </a:tc>
                <a:tc>
                  <a:txBody>
                    <a:bodyPr/>
                    <a:lstStyle/>
                    <a:p>
                      <a:r>
                        <a:rPr lang="en-US" sz="1200" dirty="0">
                          <a:latin typeface="+mn-lt"/>
                        </a:rPr>
                        <a:t> Stay the Same</a:t>
                      </a:r>
                    </a:p>
                  </a:txBody>
                  <a:tcPr marL="9144" marR="9144" marT="9144" marB="9144" anchor="ctr"/>
                </a:tc>
                <a:tc>
                  <a:txBody>
                    <a:bodyPr/>
                    <a:lstStyle/>
                    <a:p>
                      <a:pPr algn="ctr"/>
                      <a:r>
                        <a:rPr lang="en-US" sz="1400" dirty="0">
                          <a:solidFill>
                            <a:srgbClr val="A6A6A6"/>
                          </a:solidFill>
                          <a:latin typeface="+mn-lt"/>
                          <a:cs typeface="Arial"/>
                        </a:rPr>
                        <a:t>■</a:t>
                      </a:r>
                      <a:endParaRPr lang="en-US" sz="1400" dirty="0">
                        <a:solidFill>
                          <a:srgbClr val="A6A6A6"/>
                        </a:solidFill>
                        <a:latin typeface="+mn-lt"/>
                      </a:endParaRPr>
                    </a:p>
                  </a:txBody>
                  <a:tcPr marL="9144" marR="9144" marT="9144" marB="9144" anchor="ctr"/>
                </a:tc>
                <a:tc>
                  <a:txBody>
                    <a:bodyPr/>
                    <a:lstStyle/>
                    <a:p>
                      <a:r>
                        <a:rPr lang="en-US" sz="1200" dirty="0">
                          <a:latin typeface="+mn-lt"/>
                        </a:rPr>
                        <a:t> Decrease</a:t>
                      </a:r>
                    </a:p>
                  </a:txBody>
                  <a:tcPr marL="9144" marR="9144" marT="9144" marB="9144" anchor="ctr"/>
                </a:tc>
                <a:tc>
                  <a:txBody>
                    <a:bodyPr/>
                    <a:lstStyle/>
                    <a:p>
                      <a:pPr algn="ctr"/>
                      <a:r>
                        <a:rPr lang="en-US" sz="1400" dirty="0">
                          <a:solidFill>
                            <a:srgbClr val="62EC72"/>
                          </a:solidFill>
                          <a:latin typeface="+mn-lt"/>
                          <a:cs typeface="Arial"/>
                        </a:rPr>
                        <a:t>■</a:t>
                      </a:r>
                      <a:endParaRPr lang="en-US" sz="1400" dirty="0">
                        <a:solidFill>
                          <a:srgbClr val="62EC72"/>
                        </a:solidFill>
                        <a:latin typeface="+mn-lt"/>
                      </a:endParaRPr>
                    </a:p>
                  </a:txBody>
                  <a:tcPr marL="9144" marR="9144" marT="9144" marB="9144" anchor="ctr"/>
                </a:tc>
                <a:tc>
                  <a:txBody>
                    <a:bodyPr/>
                    <a:lstStyle/>
                    <a:p>
                      <a:r>
                        <a:rPr lang="en-US" sz="1200" dirty="0">
                          <a:latin typeface="+mn-lt"/>
                        </a:rPr>
                        <a:t> Increase</a:t>
                      </a:r>
                    </a:p>
                  </a:txBody>
                  <a:tcPr marL="9144" marR="9144" marT="9144" marB="9144" anchor="ctr"/>
                </a:tc>
              </a:tr>
            </a:tbl>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627622928"/>
              </p:ext>
            </p:extLst>
          </p:nvPr>
        </p:nvGraphicFramePr>
        <p:xfrm>
          <a:off x="-152400" y="2343150"/>
          <a:ext cx="7947065" cy="2986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60484034"/>
              </p:ext>
            </p:extLst>
          </p:nvPr>
        </p:nvGraphicFramePr>
        <p:xfrm>
          <a:off x="450888" y="5078701"/>
          <a:ext cx="7315204" cy="269875"/>
        </p:xfrm>
        <a:graphic>
          <a:graphicData uri="http://schemas.openxmlformats.org/drawingml/2006/table">
            <a:tbl>
              <a:tblPr firstRow="1" bandRow="1">
                <a:tableStyleId>{2D5ABB26-0587-4C30-8999-92F81FD0307C}</a:tableStyleId>
              </a:tblPr>
              <a:tblGrid>
                <a:gridCol w="1828801"/>
                <a:gridCol w="1828801"/>
                <a:gridCol w="1828801"/>
                <a:gridCol w="1828801"/>
              </a:tblGrid>
              <a:tr h="269875">
                <a:tc>
                  <a:txBody>
                    <a:bodyPr/>
                    <a:lstStyle/>
                    <a:p>
                      <a:pPr marL="0" algn="ctr" defTabSz="514350" rtl="0" eaLnBrk="1" fontAlgn="b" latinLnBrk="0" hangingPunct="1"/>
                      <a:r>
                        <a:rPr lang="en-US" sz="1200" u="none" kern="1200" dirty="0">
                          <a:solidFill>
                            <a:schemeClr val="tx1"/>
                          </a:solidFill>
                          <a:latin typeface="+mn-lt"/>
                          <a:ea typeface="+mn-ea"/>
                          <a:cs typeface="+mn-cs"/>
                        </a:rPr>
                        <a:t>Equities</a:t>
                      </a:r>
                    </a:p>
                  </a:txBody>
                  <a:tcPr marL="9525" marR="9525" marT="9525" marB="9144" anchor="ctr"/>
                </a:tc>
                <a:tc>
                  <a:txBody>
                    <a:bodyPr/>
                    <a:lstStyle/>
                    <a:p>
                      <a:pPr marL="0" algn="ctr" defTabSz="514350" rtl="0" eaLnBrk="1" fontAlgn="b" latinLnBrk="0" hangingPunct="1"/>
                      <a:r>
                        <a:rPr lang="en-US" sz="1200" u="none" kern="1200" dirty="0">
                          <a:solidFill>
                            <a:schemeClr val="tx1"/>
                          </a:solidFill>
                          <a:latin typeface="+mn-lt"/>
                          <a:ea typeface="+mn-ea"/>
                          <a:cs typeface="+mn-cs"/>
                        </a:rPr>
                        <a:t>Fixed income</a:t>
                      </a:r>
                    </a:p>
                  </a:txBody>
                  <a:tcPr marL="9525" marR="9525" marT="9525" marB="9144" anchor="ctr"/>
                </a:tc>
                <a:tc>
                  <a:txBody>
                    <a:bodyPr/>
                    <a:lstStyle/>
                    <a:p>
                      <a:pPr marL="0" algn="ctr" defTabSz="514350" rtl="0" eaLnBrk="1" fontAlgn="b" latinLnBrk="0" hangingPunct="1"/>
                      <a:r>
                        <a:rPr lang="en-US" sz="1200" u="none" kern="1200" dirty="0">
                          <a:solidFill>
                            <a:schemeClr val="tx1"/>
                          </a:solidFill>
                          <a:latin typeface="+mn-lt"/>
                          <a:ea typeface="+mn-ea"/>
                          <a:cs typeface="+mn-cs"/>
                        </a:rPr>
                        <a:t>Cash</a:t>
                      </a:r>
                    </a:p>
                  </a:txBody>
                  <a:tcPr marL="9525" marR="9525" marT="9525" marB="9144" anchor="ctr"/>
                </a:tc>
                <a:tc>
                  <a:txBody>
                    <a:bodyPr/>
                    <a:lstStyle/>
                    <a:p>
                      <a:pPr marL="0" algn="ctr" defTabSz="514350" rtl="0" eaLnBrk="1" fontAlgn="b" latinLnBrk="0" hangingPunct="1"/>
                      <a:r>
                        <a:rPr lang="en-US" sz="1200" u="none" kern="1200" dirty="0">
                          <a:solidFill>
                            <a:schemeClr val="tx1"/>
                          </a:solidFill>
                          <a:latin typeface="+mn-lt"/>
                          <a:ea typeface="+mn-ea"/>
                          <a:cs typeface="+mn-cs"/>
                        </a:rPr>
                        <a:t>Alternatives</a:t>
                      </a:r>
                    </a:p>
                  </a:txBody>
                  <a:tcPr marL="9525" marR="9525" marT="9525" marB="9144" anchor="ctr"/>
                </a:tc>
              </a:tr>
            </a:tbl>
          </a:graphicData>
        </a:graphic>
      </p:graphicFrame>
      <p:sp>
        <p:nvSpPr>
          <p:cNvPr id="9" name="Content Placeholder 32"/>
          <p:cNvSpPr>
            <a:spLocks noGrp="1"/>
          </p:cNvSpPr>
          <p:nvPr>
            <p:ph idx="1"/>
          </p:nvPr>
        </p:nvSpPr>
        <p:spPr>
          <a:xfrm>
            <a:off x="533400" y="902573"/>
            <a:ext cx="8229600" cy="697627"/>
          </a:xfrm>
        </p:spPr>
        <p:txBody>
          <a:bodyPr>
            <a:spAutoFit/>
          </a:bodyPr>
          <a:lstStyle/>
          <a:p>
            <a:pPr>
              <a:spcBef>
                <a:spcPts val="200"/>
              </a:spcBef>
              <a:spcAft>
                <a:spcPts val="200"/>
              </a:spcAft>
              <a:buFont typeface="Arial" pitchFamily="34" charset="0"/>
              <a:buChar char="•"/>
            </a:pPr>
            <a:r>
              <a:rPr lang="en-US" sz="1200" dirty="0" smtClean="0"/>
              <a:t>South African investors </a:t>
            </a:r>
            <a:r>
              <a:rPr lang="en-US" sz="1200" dirty="0"/>
              <a:t>expect to increase their fund allocation </a:t>
            </a:r>
            <a:r>
              <a:rPr lang="en-US" sz="1200" dirty="0" smtClean="0"/>
              <a:t>in fixed income and cash most </a:t>
            </a:r>
            <a:r>
              <a:rPr lang="en-US" sz="1200" dirty="0"/>
              <a:t>over the coming </a:t>
            </a:r>
            <a:r>
              <a:rPr lang="en-US" sz="1200" dirty="0" smtClean="0"/>
              <a:t>year.</a:t>
            </a:r>
            <a:endParaRPr lang="en-US" sz="1200" dirty="0"/>
          </a:p>
          <a:p>
            <a:pPr>
              <a:spcBef>
                <a:spcPts val="200"/>
              </a:spcBef>
              <a:spcAft>
                <a:spcPts val="200"/>
              </a:spcAft>
              <a:buFont typeface="Arial" pitchFamily="34" charset="0"/>
              <a:buChar char="•"/>
            </a:pPr>
            <a:r>
              <a:rPr lang="en-US" sz="1200" dirty="0" smtClean="0"/>
              <a:t>While roughly one-third of investors plan to increase their allocation in equities, a larger proportion expect to remain the same in this area for 2015.  Also, almost half of investors expect their investment in alternatives to remain as is.  </a:t>
            </a:r>
            <a:endParaRPr lang="en-US" sz="1200" dirty="0"/>
          </a:p>
        </p:txBody>
      </p:sp>
      <p:sp>
        <p:nvSpPr>
          <p:cNvPr id="13" name="Rectangle 12"/>
          <p:cNvSpPr/>
          <p:nvPr/>
        </p:nvSpPr>
        <p:spPr>
          <a:xfrm>
            <a:off x="7772400" y="2286000"/>
            <a:ext cx="1066800" cy="262054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smtClean="0">
                <a:solidFill>
                  <a:schemeClr val="tx1"/>
                </a:solidFill>
              </a:rPr>
              <a:t>Increased prevalence in </a:t>
            </a:r>
            <a:r>
              <a:rPr lang="en-US" sz="1000" i="1" dirty="0" err="1" smtClean="0">
                <a:solidFill>
                  <a:schemeClr val="tx1"/>
                </a:solidFill>
              </a:rPr>
              <a:t>stokvel</a:t>
            </a:r>
            <a:r>
              <a:rPr lang="en-US" sz="1000" i="1" dirty="0" smtClean="0">
                <a:solidFill>
                  <a:schemeClr val="tx1"/>
                </a:solidFill>
              </a:rPr>
              <a:t> investment retention has informed the large percentage of investors in South Africa who say that their alternatives investments will stay the same. </a:t>
            </a:r>
            <a:endParaRPr lang="en-US" sz="1000" i="1" dirty="0">
              <a:solidFill>
                <a:schemeClr val="tx1"/>
              </a:solidFill>
            </a:endParaRPr>
          </a:p>
        </p:txBody>
      </p:sp>
    </p:spTree>
    <p:extLst>
      <p:ext uri="{BB962C8B-B14F-4D97-AF65-F5344CB8AC3E}">
        <p14:creationId xmlns:p14="http://schemas.microsoft.com/office/powerpoint/2010/main" val="825274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US" dirty="0"/>
              <a:t>Expected Change in Investment Allocation in Coming Year</a:t>
            </a:r>
          </a:p>
        </p:txBody>
      </p:sp>
      <p:sp>
        <p:nvSpPr>
          <p:cNvPr id="33" name="Text Placeholder 32"/>
          <p:cNvSpPr>
            <a:spLocks noGrp="1"/>
          </p:cNvSpPr>
          <p:nvPr>
            <p:ph type="body" sz="quarter" idx="10"/>
          </p:nvPr>
        </p:nvSpPr>
        <p:spPr/>
        <p:txBody>
          <a:bodyPr/>
          <a:lstStyle/>
          <a:p>
            <a:r>
              <a:rPr lang="en-US" dirty="0"/>
              <a:t>Q21b. You previously indicated that you expect your allocation to increase for the following item(s). By what percent do you expect your allocation to increase for each item?;  Q21c. You previously indicated that you expect your allocation to </a:t>
            </a:r>
            <a:r>
              <a:rPr lang="en-US" dirty="0" smtClean="0"/>
              <a:t>decrease </a:t>
            </a:r>
            <a:r>
              <a:rPr lang="en-US" dirty="0"/>
              <a:t>for the following item(s). By what percent do you expect your allocation to decrease for each item?	</a:t>
            </a:r>
            <a:br>
              <a:rPr lang="en-US" dirty="0"/>
            </a:br>
            <a:r>
              <a:rPr lang="en-US" dirty="0"/>
              <a:t>Bases:  </a:t>
            </a:r>
            <a:r>
              <a:rPr lang="pt-BR" dirty="0" smtClean="0"/>
              <a:t>Equities </a:t>
            </a:r>
            <a:r>
              <a:rPr lang="pt-BR" dirty="0"/>
              <a:t>(n=154, 39*); Fixed income (n=211, 65*); Cash (n=204, 86*); Alternatives (n=86*, 45*)</a:t>
            </a:r>
            <a:r>
              <a:rPr lang="en-US" dirty="0"/>
              <a:t/>
            </a:r>
            <a:br>
              <a:rPr lang="en-US" dirty="0"/>
            </a:br>
            <a:r>
              <a:rPr lang="en-US" dirty="0"/>
              <a:t>Caution: *Small base </a:t>
            </a:r>
            <a:r>
              <a:rPr lang="en-US" dirty="0" smtClean="0"/>
              <a:t>size</a:t>
            </a:r>
            <a:r>
              <a:rPr lang="en-US" dirty="0"/>
              <a:t>	Note: Question added in </a:t>
            </a:r>
            <a:r>
              <a:rPr lang="en-US" dirty="0" smtClean="0"/>
              <a:t>2015 </a:t>
            </a:r>
            <a:endParaRPr lang="en-US" dirty="0"/>
          </a:p>
        </p:txBody>
      </p:sp>
      <p:graphicFrame>
        <p:nvGraphicFramePr>
          <p:cNvPr id="34" name="Table 33"/>
          <p:cNvGraphicFramePr>
            <a:graphicFrameLocks noGrp="1"/>
          </p:cNvGraphicFramePr>
          <p:nvPr>
            <p:extLst>
              <p:ext uri="{D42A27DB-BD31-4B8C-83A1-F6EECF244321}">
                <p14:modId xmlns:p14="http://schemas.microsoft.com/office/powerpoint/2010/main" val="1391471544"/>
              </p:ext>
            </p:extLst>
          </p:nvPr>
        </p:nvGraphicFramePr>
        <p:xfrm>
          <a:off x="471488" y="2144007"/>
          <a:ext cx="8229602" cy="3473485"/>
        </p:xfrm>
        <a:graphic>
          <a:graphicData uri="http://schemas.openxmlformats.org/drawingml/2006/table">
            <a:tbl>
              <a:tblPr firstRow="1" bandRow="1"/>
              <a:tblGrid>
                <a:gridCol w="2820352"/>
                <a:gridCol w="837248"/>
                <a:gridCol w="914400"/>
                <a:gridCol w="2962592"/>
                <a:gridCol w="695010"/>
              </a:tblGrid>
              <a:tr h="670313">
                <a:tc gridSpan="2">
                  <a:txBody>
                    <a:bodyPr/>
                    <a:lstStyle>
                      <a:defPPr>
                        <a:defRPr lang="en-US"/>
                      </a:defPPr>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spcBef>
                          <a:spcPts val="0"/>
                        </a:spcBef>
                        <a:spcAft>
                          <a:spcPts val="0"/>
                        </a:spcAft>
                      </a:pPr>
                      <a:r>
                        <a:rPr lang="en-US" sz="1400" dirty="0"/>
                        <a:t>Investors</a:t>
                      </a:r>
                      <a:r>
                        <a:rPr lang="en-US" sz="1400" baseline="0" dirty="0"/>
                        <a:t> who Expect to </a:t>
                      </a:r>
                      <a:br>
                        <a:rPr lang="en-US" sz="1400" baseline="0" dirty="0"/>
                      </a:br>
                      <a:r>
                        <a:rPr lang="en-US" sz="1400" u="sng" baseline="0" dirty="0"/>
                        <a:t>Increase </a:t>
                      </a:r>
                      <a:r>
                        <a:rPr lang="en-US" sz="1400" u="none" baseline="0" dirty="0"/>
                        <a:t>Allocation</a:t>
                      </a:r>
                      <a:endParaRPr lang="en-US" sz="1400" u="sng"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endParaRPr lang="en-US"/>
                    </a:p>
                  </a:txBody>
                  <a:tcPr/>
                </a:tc>
                <a:tc>
                  <a:txBody>
                    <a:bodyPr/>
                    <a:lstStyle>
                      <a:defPPr>
                        <a:defRPr lang="en-US"/>
                      </a:defPPr>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spcBef>
                          <a:spcPts val="0"/>
                        </a:spcBef>
                        <a:spcAft>
                          <a:spcPts val="0"/>
                        </a:spcAft>
                      </a:pPr>
                      <a:endParaRPr lang="en-US" sz="1400"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defPPr>
                        <a:defRPr lang="en-US"/>
                      </a:defPPr>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spcBef>
                          <a:spcPts val="0"/>
                        </a:spcBef>
                        <a:spcAft>
                          <a:spcPts val="0"/>
                        </a:spcAft>
                      </a:pPr>
                      <a:r>
                        <a:rPr lang="en-US" sz="1400" dirty="0"/>
                        <a:t>Investors</a:t>
                      </a:r>
                      <a:r>
                        <a:rPr lang="en-US" sz="1400" baseline="0" dirty="0"/>
                        <a:t> who Expect to </a:t>
                      </a:r>
                      <a:br>
                        <a:rPr lang="en-US" sz="1400" baseline="0" dirty="0"/>
                      </a:br>
                      <a:r>
                        <a:rPr lang="en-US" sz="1400" u="sng" baseline="0" dirty="0"/>
                        <a:t>Decrease</a:t>
                      </a:r>
                      <a:r>
                        <a:rPr lang="en-US" sz="1400" u="none" baseline="0" dirty="0"/>
                        <a:t> Allocation</a:t>
                      </a:r>
                      <a:endParaRPr lang="en-US" sz="1400" u="sng" dirty="0"/>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en-US"/>
                    </a:p>
                  </a:txBody>
                  <a:tcPr/>
                </a:tc>
              </a:tr>
              <a:tr h="700793">
                <a:tc>
                  <a:txBody>
                    <a:bodyPr/>
                    <a:lstStyle/>
                    <a:p>
                      <a:pPr algn="l" fontAlgn="b"/>
                      <a:r>
                        <a:rPr lang="en-US" sz="1400" kern="1200" baseline="0" dirty="0">
                          <a:solidFill>
                            <a:schemeClr val="tx1"/>
                          </a:solidFill>
                          <a:latin typeface="+mj-lt"/>
                          <a:ea typeface="+mn-ea"/>
                          <a:cs typeface="+mn-cs"/>
                        </a:rPr>
                        <a:t>Alternatives</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lgn="ctr" fontAlgn="b"/>
                      <a:r>
                        <a:rPr lang="en-US" sz="1400" kern="1200" baseline="0" dirty="0">
                          <a:solidFill>
                            <a:schemeClr val="tx1"/>
                          </a:solidFill>
                          <a:latin typeface="+mj-lt"/>
                          <a:ea typeface="+mn-ea"/>
                          <a:cs typeface="+mn-cs"/>
                        </a:rPr>
                        <a:t>+21%</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defPPr>
                        <a:defRPr lang="en-US"/>
                      </a:defPPr>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spcBef>
                          <a:spcPts val="0"/>
                        </a:spcBef>
                        <a:spcAft>
                          <a:spcPts val="0"/>
                        </a:spcAft>
                      </a:pPr>
                      <a:endParaRPr lang="en-US" sz="1400" b="0" dirty="0">
                        <a:solidFill>
                          <a:schemeClr val="tx1"/>
                        </a:solidFill>
                        <a:latin typeface="+mj-lt"/>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kern="1200" baseline="0" dirty="0">
                          <a:solidFill>
                            <a:schemeClr val="tx1"/>
                          </a:solidFill>
                          <a:latin typeface="+mj-lt"/>
                          <a:ea typeface="+mn-ea"/>
                          <a:cs typeface="+mn-cs"/>
                        </a:rPr>
                        <a:t>Cash</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c>
                  <a:txBody>
                    <a:bodyPr/>
                    <a:lstStyle/>
                    <a:p>
                      <a:pPr algn="ctr" fontAlgn="b"/>
                      <a:r>
                        <a:rPr lang="en-US" sz="1400" kern="1200" baseline="0" dirty="0">
                          <a:solidFill>
                            <a:schemeClr val="tx1"/>
                          </a:solidFill>
                          <a:latin typeface="+mj-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r>
              <a:tr h="700793">
                <a:tc>
                  <a:txBody>
                    <a:bodyPr/>
                    <a:lstStyle/>
                    <a:p>
                      <a:pPr algn="l" fontAlgn="b"/>
                      <a:r>
                        <a:rPr lang="en-US" sz="1400" kern="1200" baseline="0" dirty="0">
                          <a:solidFill>
                            <a:schemeClr val="tx1"/>
                          </a:solidFill>
                          <a:latin typeface="+mj-lt"/>
                          <a:ea typeface="+mn-ea"/>
                          <a:cs typeface="+mn-cs"/>
                        </a:rPr>
                        <a:t>Cash</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lgn="ctr" fontAlgn="b"/>
                      <a:r>
                        <a:rPr lang="en-US" sz="1400" kern="1200" baseline="0" dirty="0">
                          <a:solidFill>
                            <a:schemeClr val="tx1"/>
                          </a:solidFill>
                          <a:latin typeface="+mj-lt"/>
                          <a:ea typeface="+mn-ea"/>
                          <a:cs typeface="+mn-cs"/>
                        </a:rPr>
                        <a:t>+20%</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spcBef>
                          <a:spcPts val="0"/>
                        </a:spcBef>
                        <a:spcAft>
                          <a:spcPts val="0"/>
                        </a:spcAft>
                      </a:pPr>
                      <a:endParaRPr lang="en-US" sz="1400" dirty="0">
                        <a:latin typeface="+mj-lt"/>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kern="1200" baseline="0" dirty="0">
                          <a:solidFill>
                            <a:schemeClr val="tx1"/>
                          </a:solidFill>
                          <a:latin typeface="+mj-lt"/>
                          <a:ea typeface="+mn-ea"/>
                          <a:cs typeface="+mn-cs"/>
                        </a:rPr>
                        <a:t>Alternatives</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c>
                  <a:txBody>
                    <a:bodyPr/>
                    <a:lstStyle/>
                    <a:p>
                      <a:pPr algn="ctr" fontAlgn="b"/>
                      <a:r>
                        <a:rPr lang="en-US" sz="1400" kern="1200" baseline="0" dirty="0">
                          <a:solidFill>
                            <a:schemeClr val="tx1"/>
                          </a:solidFill>
                          <a:latin typeface="+mj-lt"/>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r>
              <a:tr h="700793">
                <a:tc>
                  <a:txBody>
                    <a:bodyPr/>
                    <a:lstStyle/>
                    <a:p>
                      <a:pPr algn="l" fontAlgn="b"/>
                      <a:r>
                        <a:rPr lang="en-US" sz="1400" kern="1200" baseline="0" dirty="0">
                          <a:solidFill>
                            <a:schemeClr val="tx1"/>
                          </a:solidFill>
                          <a:latin typeface="+mj-lt"/>
                          <a:ea typeface="+mn-ea"/>
                          <a:cs typeface="+mn-cs"/>
                        </a:rPr>
                        <a:t>Equities</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lgn="ctr" fontAlgn="b"/>
                      <a:r>
                        <a:rPr lang="en-US" sz="1400" kern="1200" baseline="0" dirty="0">
                          <a:solidFill>
                            <a:schemeClr val="tx1"/>
                          </a:solidFill>
                          <a:latin typeface="+mj-lt"/>
                          <a:ea typeface="+mn-ea"/>
                          <a:cs typeface="+mn-cs"/>
                        </a:rPr>
                        <a:t>+18%</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spcBef>
                          <a:spcPts val="0"/>
                        </a:spcBef>
                        <a:spcAft>
                          <a:spcPts val="0"/>
                        </a:spcAft>
                      </a:pPr>
                      <a:endParaRPr lang="en-US" sz="1400" dirty="0">
                        <a:latin typeface="+mj-lt"/>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kern="1200" baseline="0" dirty="0">
                          <a:solidFill>
                            <a:schemeClr val="tx1"/>
                          </a:solidFill>
                          <a:latin typeface="+mj-lt"/>
                          <a:ea typeface="+mn-ea"/>
                          <a:cs typeface="+mn-cs"/>
                        </a:rPr>
                        <a:t>Equities</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c>
                  <a:txBody>
                    <a:bodyPr/>
                    <a:lstStyle/>
                    <a:p>
                      <a:pPr algn="ctr" fontAlgn="b"/>
                      <a:r>
                        <a:rPr lang="en-US" sz="1400" kern="1200" baseline="0" dirty="0">
                          <a:solidFill>
                            <a:schemeClr val="tx1"/>
                          </a:solidFill>
                          <a:latin typeface="+mj-lt"/>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r>
              <a:tr h="700793">
                <a:tc>
                  <a:txBody>
                    <a:bodyPr/>
                    <a:lstStyle/>
                    <a:p>
                      <a:pPr algn="l" fontAlgn="b"/>
                      <a:r>
                        <a:rPr lang="en-US" sz="1400" kern="1200" baseline="0" dirty="0">
                          <a:solidFill>
                            <a:schemeClr val="tx1"/>
                          </a:solidFill>
                          <a:latin typeface="+mj-lt"/>
                          <a:ea typeface="+mn-ea"/>
                          <a:cs typeface="+mn-cs"/>
                        </a:rPr>
                        <a:t>Fixed income</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lgn="ctr" fontAlgn="b"/>
                      <a:r>
                        <a:rPr lang="en-US" sz="1400" kern="1200" baseline="0" dirty="0">
                          <a:solidFill>
                            <a:schemeClr val="tx1"/>
                          </a:solidFill>
                          <a:latin typeface="+mj-lt"/>
                          <a:ea typeface="+mn-ea"/>
                          <a:cs typeface="+mn-cs"/>
                        </a:rPr>
                        <a:t>+17%</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1F8EC"/>
                    </a:solidFill>
                  </a:tcPr>
                </a:tc>
                <a:tc>
                  <a:txBody>
                    <a:bodyPr/>
                    <a:lstStyle/>
                    <a:p>
                      <a:pPr>
                        <a:spcBef>
                          <a:spcPts val="0"/>
                        </a:spcBef>
                        <a:spcAft>
                          <a:spcPts val="0"/>
                        </a:spcAft>
                      </a:pPr>
                      <a:endParaRPr lang="en-US" sz="1400" dirty="0">
                        <a:latin typeface="+mj-lt"/>
                      </a:endParaRPr>
                    </a:p>
                  </a:txBody>
                  <a:tcPr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kern="1200" baseline="0" dirty="0">
                          <a:solidFill>
                            <a:schemeClr val="tx1"/>
                          </a:solidFill>
                          <a:latin typeface="+mj-lt"/>
                          <a:ea typeface="+mn-ea"/>
                          <a:cs typeface="+mn-cs"/>
                        </a:rPr>
                        <a:t>Fixed income</a:t>
                      </a:r>
                    </a:p>
                  </a:txBody>
                  <a:tcPr marR="9525" marT="9525" marB="0" anchor="ctr">
                    <a:lnL w="381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c>
                  <a:txBody>
                    <a:bodyPr/>
                    <a:lstStyle/>
                    <a:p>
                      <a:pPr algn="ctr" fontAlgn="b"/>
                      <a:r>
                        <a:rPr lang="en-US" sz="1400" kern="1200" baseline="0" dirty="0">
                          <a:solidFill>
                            <a:schemeClr val="tx1"/>
                          </a:solidFill>
                          <a:latin typeface="+mj-lt"/>
                          <a:ea typeface="+mn-ea"/>
                          <a:cs typeface="+mn-cs"/>
                        </a:rPr>
                        <a:t>-15%</a:t>
                      </a:r>
                    </a:p>
                  </a:txBody>
                  <a:tcPr marL="9525" marR="9525" marT="9525" marB="0" anchor="ctr">
                    <a:lnL w="12700" cap="flat" cmpd="sng" algn="ctr">
                      <a:solidFill>
                        <a:schemeClr val="bg1"/>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DE7E8"/>
                    </a:solidFill>
                  </a:tcPr>
                </a:tc>
              </a:tr>
            </a:tbl>
          </a:graphicData>
        </a:graphic>
      </p:graphicFrame>
      <p:grpSp>
        <p:nvGrpSpPr>
          <p:cNvPr id="2" name="Group 18"/>
          <p:cNvGrpSpPr/>
          <p:nvPr/>
        </p:nvGrpSpPr>
        <p:grpSpPr>
          <a:xfrm>
            <a:off x="206375" y="1864854"/>
            <a:ext cx="503238" cy="503238"/>
            <a:chOff x="1044575" y="835816"/>
            <a:chExt cx="503238" cy="503238"/>
          </a:xfrm>
        </p:grpSpPr>
        <p:sp>
          <p:nvSpPr>
            <p:cNvPr id="36" name="Oval 59"/>
            <p:cNvSpPr>
              <a:spLocks noChangeArrowheads="1"/>
            </p:cNvSpPr>
            <p:nvPr/>
          </p:nvSpPr>
          <p:spPr bwMode="auto">
            <a:xfrm>
              <a:off x="1044575" y="835816"/>
              <a:ext cx="503238" cy="503238"/>
            </a:xfrm>
            <a:prstGeom prst="ellipse">
              <a:avLst/>
            </a:prstGeom>
            <a:solidFill>
              <a:srgbClr val="00B050"/>
            </a:solidFill>
            <a:ln w="38100" algn="ctr">
              <a:solidFill>
                <a:srgbClr val="FFFFFF"/>
              </a:solidFill>
              <a:round/>
              <a:headEnd/>
              <a:tailEnd/>
            </a:ln>
          </p:spPr>
          <p:txBody>
            <a:bodyPr wrap="none" lIns="90000" tIns="46800" rIns="90000" bIns="46800" anchor="ctr"/>
            <a:lstStyle/>
            <a:p>
              <a:pPr>
                <a:defRPr/>
              </a:pPr>
              <a:endParaRPr lang="en-US" kern="0" dirty="0">
                <a:solidFill>
                  <a:sysClr val="windowText" lastClr="000000"/>
                </a:solidFill>
              </a:endParaRPr>
            </a:p>
          </p:txBody>
        </p:sp>
        <p:grpSp>
          <p:nvGrpSpPr>
            <p:cNvPr id="3" name="Group 10"/>
            <p:cNvGrpSpPr/>
            <p:nvPr/>
          </p:nvGrpSpPr>
          <p:grpSpPr>
            <a:xfrm>
              <a:off x="1135062" y="926303"/>
              <a:ext cx="322263" cy="322263"/>
              <a:chOff x="360363" y="1318417"/>
              <a:chExt cx="322263" cy="322263"/>
            </a:xfrm>
          </p:grpSpPr>
          <p:sp>
            <p:nvSpPr>
              <p:cNvPr id="38" name="Rectangle 60"/>
              <p:cNvSpPr>
                <a:spLocks noChangeArrowheads="1"/>
              </p:cNvSpPr>
              <p:nvPr/>
            </p:nvSpPr>
            <p:spPr bwMode="auto">
              <a:xfrm>
                <a:off x="360363" y="1443037"/>
                <a:ext cx="322263" cy="69850"/>
              </a:xfrm>
              <a:prstGeom prst="rect">
                <a:avLst/>
              </a:prstGeom>
              <a:solidFill>
                <a:srgbClr val="FFFFFF"/>
              </a:solidFill>
              <a:ln w="9525" algn="ctr">
                <a:noFill/>
                <a:miter lim="800000"/>
                <a:headEnd/>
                <a:tailEnd/>
              </a:ln>
            </p:spPr>
            <p:txBody>
              <a:bodyPr wrap="none" lIns="90000" tIns="46800" rIns="90000" bIns="46800" anchor="ctr"/>
              <a:lstStyle/>
              <a:p>
                <a:pPr>
                  <a:defRPr/>
                </a:pPr>
                <a:endParaRPr lang="en-US" kern="0" dirty="0">
                  <a:solidFill>
                    <a:srgbClr val="FFFFFF"/>
                  </a:solidFill>
                </a:endParaRPr>
              </a:p>
            </p:txBody>
          </p:sp>
          <p:sp>
            <p:nvSpPr>
              <p:cNvPr id="39" name="Rectangle 61"/>
              <p:cNvSpPr>
                <a:spLocks noChangeArrowheads="1"/>
              </p:cNvSpPr>
              <p:nvPr/>
            </p:nvSpPr>
            <p:spPr bwMode="auto">
              <a:xfrm rot="5400000">
                <a:off x="360363" y="1444624"/>
                <a:ext cx="322263" cy="69850"/>
              </a:xfrm>
              <a:prstGeom prst="rect">
                <a:avLst/>
              </a:prstGeom>
              <a:solidFill>
                <a:srgbClr val="FFFFFF"/>
              </a:solidFill>
              <a:ln w="9525" algn="ctr">
                <a:noFill/>
                <a:miter lim="800000"/>
                <a:headEnd/>
                <a:tailEnd/>
              </a:ln>
            </p:spPr>
            <p:txBody>
              <a:bodyPr wrap="none" lIns="90000" tIns="46800" rIns="90000" bIns="46800" anchor="ctr"/>
              <a:lstStyle/>
              <a:p>
                <a:pPr>
                  <a:defRPr/>
                </a:pPr>
                <a:endParaRPr lang="en-US" kern="0" dirty="0">
                  <a:solidFill>
                    <a:srgbClr val="FFFFFF"/>
                  </a:solidFill>
                </a:endParaRPr>
              </a:p>
            </p:txBody>
          </p:sp>
        </p:grpSp>
      </p:grpSp>
      <p:grpSp>
        <p:nvGrpSpPr>
          <p:cNvPr id="4" name="Group 55"/>
          <p:cNvGrpSpPr>
            <a:grpSpLocks/>
          </p:cNvGrpSpPr>
          <p:nvPr/>
        </p:nvGrpSpPr>
        <p:grpSpPr bwMode="auto">
          <a:xfrm>
            <a:off x="8431213" y="1864854"/>
            <a:ext cx="503237" cy="503238"/>
            <a:chOff x="663" y="818"/>
            <a:chExt cx="317" cy="317"/>
          </a:xfrm>
        </p:grpSpPr>
        <p:sp>
          <p:nvSpPr>
            <p:cNvPr id="41" name="Oval 56"/>
            <p:cNvSpPr>
              <a:spLocks noChangeArrowheads="1"/>
            </p:cNvSpPr>
            <p:nvPr/>
          </p:nvSpPr>
          <p:spPr bwMode="auto">
            <a:xfrm>
              <a:off x="663" y="818"/>
              <a:ext cx="317" cy="317"/>
            </a:xfrm>
            <a:prstGeom prst="ellipse">
              <a:avLst/>
            </a:prstGeom>
            <a:solidFill>
              <a:schemeClr val="accent6"/>
            </a:solidFill>
            <a:ln w="38100" algn="ctr">
              <a:solidFill>
                <a:srgbClr val="FFFFFF"/>
              </a:solidFill>
              <a:round/>
              <a:headEnd/>
              <a:tailEnd/>
            </a:ln>
          </p:spPr>
          <p:txBody>
            <a:bodyPr wrap="none" lIns="90000" tIns="46800" rIns="90000" bIns="46800" anchor="ctr"/>
            <a:lstStyle/>
            <a:p>
              <a:pPr>
                <a:defRPr/>
              </a:pPr>
              <a:endParaRPr lang="en-US" kern="0" dirty="0">
                <a:solidFill>
                  <a:sysClr val="windowText" lastClr="000000"/>
                </a:solidFill>
              </a:endParaRPr>
            </a:p>
          </p:txBody>
        </p:sp>
        <p:sp>
          <p:nvSpPr>
            <p:cNvPr id="42" name="Rectangle 57"/>
            <p:cNvSpPr>
              <a:spLocks noChangeArrowheads="1"/>
            </p:cNvSpPr>
            <p:nvPr/>
          </p:nvSpPr>
          <p:spPr bwMode="auto">
            <a:xfrm>
              <a:off x="720" y="955"/>
              <a:ext cx="203" cy="44"/>
            </a:xfrm>
            <a:prstGeom prst="rect">
              <a:avLst/>
            </a:prstGeom>
            <a:solidFill>
              <a:srgbClr val="FFFFFF"/>
            </a:solidFill>
            <a:ln w="9525" algn="ctr">
              <a:noFill/>
              <a:miter lim="800000"/>
              <a:headEnd/>
              <a:tailEnd/>
            </a:ln>
          </p:spPr>
          <p:txBody>
            <a:bodyPr wrap="none" lIns="90000" tIns="46800" rIns="90000" bIns="46800" anchor="ctr"/>
            <a:lstStyle/>
            <a:p>
              <a:pPr>
                <a:defRPr/>
              </a:pPr>
              <a:endParaRPr lang="en-US" kern="0" dirty="0">
                <a:solidFill>
                  <a:sysClr val="windowText" lastClr="000000"/>
                </a:solidFill>
              </a:endParaRPr>
            </a:p>
          </p:txBody>
        </p:sp>
      </p:grpSp>
      <p:sp>
        <p:nvSpPr>
          <p:cNvPr id="19" name="Content Placeholder 14"/>
          <p:cNvSpPr>
            <a:spLocks noGrp="1"/>
          </p:cNvSpPr>
          <p:nvPr>
            <p:ph idx="1"/>
          </p:nvPr>
        </p:nvSpPr>
        <p:spPr>
          <a:xfrm>
            <a:off x="609600" y="784580"/>
            <a:ext cx="8229600" cy="4953000"/>
          </a:xfrm>
        </p:spPr>
        <p:txBody>
          <a:bodyPr lIns="45720" rIns="45720"/>
          <a:lstStyle/>
          <a:p>
            <a:pPr>
              <a:spcBef>
                <a:spcPts val="200"/>
              </a:spcBef>
              <a:spcAft>
                <a:spcPts val="200"/>
              </a:spcAft>
              <a:buFont typeface="Arial" pitchFamily="34" charset="0"/>
              <a:buChar char="•"/>
            </a:pPr>
            <a:r>
              <a:rPr lang="en-US" sz="1200" dirty="0" smtClean="0"/>
              <a:t>Alternatives and cash are </a:t>
            </a:r>
            <a:r>
              <a:rPr lang="en-US" sz="1200" dirty="0"/>
              <a:t>expected to see the greatest change in </a:t>
            </a:r>
            <a:r>
              <a:rPr lang="en-US" sz="1200" dirty="0" smtClean="0"/>
              <a:t>allocation </a:t>
            </a:r>
            <a:r>
              <a:rPr lang="en-US" sz="1200" dirty="0"/>
              <a:t>amongst </a:t>
            </a:r>
            <a:r>
              <a:rPr lang="en-US" sz="1200" dirty="0" smtClean="0"/>
              <a:t>South African investors </a:t>
            </a:r>
            <a:r>
              <a:rPr lang="en-US" sz="1200" dirty="0"/>
              <a:t>who plan to increase allocation in 2015.  </a:t>
            </a:r>
          </a:p>
          <a:p>
            <a:pPr>
              <a:spcBef>
                <a:spcPts val="200"/>
              </a:spcBef>
              <a:spcAft>
                <a:spcPts val="200"/>
              </a:spcAft>
              <a:buFont typeface="Arial" pitchFamily="34" charset="0"/>
              <a:buChar char="•"/>
            </a:pPr>
            <a:r>
              <a:rPr lang="en-US" sz="1200" dirty="0" smtClean="0"/>
              <a:t>For </a:t>
            </a:r>
            <a:r>
              <a:rPr lang="en-US" sz="1200" dirty="0"/>
              <a:t>investors who plan to decrease their allocation this </a:t>
            </a:r>
            <a:r>
              <a:rPr lang="en-US" sz="1200" dirty="0" smtClean="0"/>
              <a:t>year, cash and alternatives are also expected </a:t>
            </a:r>
            <a:r>
              <a:rPr lang="en-US" sz="1200" dirty="0"/>
              <a:t>to see the greatest </a:t>
            </a:r>
            <a:r>
              <a:rPr lang="en-US" sz="1200" dirty="0" smtClean="0"/>
              <a:t>change.</a:t>
            </a:r>
            <a:endParaRPr lang="en-US" sz="1200" dirty="0"/>
          </a:p>
          <a:p>
            <a:pPr marL="0" indent="0">
              <a:buNone/>
            </a:pPr>
            <a:endParaRPr lang="en-US" sz="1400" dirty="0"/>
          </a:p>
        </p:txBody>
      </p:sp>
      <p:sp>
        <p:nvSpPr>
          <p:cNvPr id="5" name="TextBox 4"/>
          <p:cNvSpPr txBox="1"/>
          <p:nvPr/>
        </p:nvSpPr>
        <p:spPr>
          <a:xfrm>
            <a:off x="2964059" y="1625793"/>
            <a:ext cx="3406382" cy="307777"/>
          </a:xfrm>
          <a:prstGeom prst="rect">
            <a:avLst/>
          </a:prstGeom>
          <a:noFill/>
        </p:spPr>
        <p:txBody>
          <a:bodyPr wrap="none" rtlCol="0">
            <a:spAutoFit/>
          </a:bodyPr>
          <a:lstStyle/>
          <a:p>
            <a:r>
              <a:rPr lang="en-US" sz="1400" u="sng" dirty="0" smtClean="0"/>
              <a:t>Average Increase/Decrease in Allocation</a:t>
            </a:r>
          </a:p>
        </p:txBody>
      </p:sp>
    </p:spTree>
    <p:extLst>
      <p:ext uri="{BB962C8B-B14F-4D97-AF65-F5344CB8AC3E}">
        <p14:creationId xmlns:p14="http://schemas.microsoft.com/office/powerpoint/2010/main" val="17601988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Timeframe to Evaluate Success of Investment</a:t>
            </a:r>
          </a:p>
        </p:txBody>
      </p:sp>
      <p:sp>
        <p:nvSpPr>
          <p:cNvPr id="20" name="Text Placeholder 19"/>
          <p:cNvSpPr>
            <a:spLocks noGrp="1"/>
          </p:cNvSpPr>
          <p:nvPr>
            <p:ph type="body" sz="quarter" idx="10"/>
          </p:nvPr>
        </p:nvSpPr>
        <p:spPr/>
        <p:txBody>
          <a:bodyPr vert="horz" lIns="9144" tIns="45720" rIns="45720" bIns="45720" rtlCol="0" anchor="b" anchorCtr="0">
            <a:noAutofit/>
          </a:bodyPr>
          <a:lstStyle/>
          <a:p>
            <a:pPr>
              <a:spcBef>
                <a:spcPts val="0"/>
              </a:spcBef>
            </a:pPr>
            <a:r>
              <a:rPr lang="en-US" dirty="0"/>
              <a:t>Q22. In general, over what timeframe do you evaluate the success of an investment?</a:t>
            </a:r>
          </a:p>
          <a:p>
            <a:pPr>
              <a:spcBef>
                <a:spcPts val="0"/>
              </a:spcBef>
            </a:pPr>
            <a:r>
              <a:rPr lang="en-US" dirty="0" smtClean="0"/>
              <a:t>Base: </a:t>
            </a:r>
            <a:r>
              <a:rPr lang="en-US" dirty="0"/>
              <a:t>Total (n=501</a:t>
            </a:r>
            <a:r>
              <a:rPr lang="en-US" dirty="0" smtClean="0"/>
              <a:t>)</a:t>
            </a:r>
            <a:r>
              <a:rPr lang="en-US" dirty="0"/>
              <a:t>	Note: Question added in </a:t>
            </a:r>
            <a:r>
              <a:rPr lang="en-US" dirty="0" smtClean="0"/>
              <a:t>2015</a:t>
            </a:r>
            <a:endParaRPr lang="en-US" dirty="0"/>
          </a:p>
        </p:txBody>
      </p:sp>
      <p:graphicFrame>
        <p:nvGraphicFramePr>
          <p:cNvPr id="21" name="Chart 20"/>
          <p:cNvGraphicFramePr/>
          <p:nvPr>
            <p:extLst>
              <p:ext uri="{D42A27DB-BD31-4B8C-83A1-F6EECF244321}">
                <p14:modId xmlns:p14="http://schemas.microsoft.com/office/powerpoint/2010/main" val="3411890238"/>
              </p:ext>
            </p:extLst>
          </p:nvPr>
        </p:nvGraphicFramePr>
        <p:xfrm>
          <a:off x="91440" y="1397000"/>
          <a:ext cx="9144000" cy="406400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20"/>
          <p:cNvGrpSpPr/>
          <p:nvPr/>
        </p:nvGrpSpPr>
        <p:grpSpPr>
          <a:xfrm>
            <a:off x="315906" y="4686300"/>
            <a:ext cx="8695068" cy="1005840"/>
            <a:chOff x="220332" y="4686300"/>
            <a:chExt cx="8695068" cy="1005840"/>
          </a:xfrm>
        </p:grpSpPr>
        <p:sp>
          <p:nvSpPr>
            <p:cNvPr id="23" name="Right Arrow 22"/>
            <p:cNvSpPr/>
            <p:nvPr/>
          </p:nvSpPr>
          <p:spPr>
            <a:xfrm>
              <a:off x="228600" y="4686300"/>
              <a:ext cx="8686800" cy="1005840"/>
            </a:xfrm>
            <a:prstGeom prst="rightArrow">
              <a:avLst/>
            </a:prstGeom>
            <a:solidFill>
              <a:srgbClr val="5A5A5A">
                <a:lumMod val="20000"/>
                <a:lumOff val="80000"/>
              </a:srgbClr>
            </a:solidFill>
            <a:ln w="9525" cap="flat" cmpd="sng" algn="ctr">
              <a:noFill/>
              <a:prstDash val="solid"/>
            </a:ln>
            <a:effectLst/>
          </p:spPr>
          <p:txBody>
            <a:bodyPr rtlCol="0" anchor="ctr"/>
            <a:lstStyle/>
            <a:p>
              <a:pPr algn="ctr" defTabSz="457200">
                <a:defRPr/>
              </a:pPr>
              <a:endParaRPr lang="en-US" sz="1200" kern="0" dirty="0">
                <a:solidFill>
                  <a:prstClr val="white"/>
                </a:solidFill>
              </a:endParaRPr>
            </a:p>
          </p:txBody>
        </p:sp>
        <p:sp>
          <p:nvSpPr>
            <p:cNvPr id="24" name="TextBox 23"/>
            <p:cNvSpPr txBox="1"/>
            <p:nvPr/>
          </p:nvSpPr>
          <p:spPr>
            <a:xfrm>
              <a:off x="220332" y="4927610"/>
              <a:ext cx="1594076" cy="523220"/>
            </a:xfrm>
            <a:prstGeom prst="rect">
              <a:avLst/>
            </a:prstGeom>
            <a:noFill/>
          </p:spPr>
          <p:txBody>
            <a:bodyPr wrap="square" rtlCol="0">
              <a:spAutoFit/>
            </a:bodyPr>
            <a:lstStyle/>
            <a:p>
              <a:pPr defTabSz="457200">
                <a:defRPr/>
              </a:pPr>
              <a:r>
                <a:rPr lang="en-US" sz="1400" i="1" kern="0" dirty="0">
                  <a:solidFill>
                    <a:prstClr val="black"/>
                  </a:solidFill>
                </a:rPr>
                <a:t>Shorter Timeframe</a:t>
              </a:r>
            </a:p>
          </p:txBody>
        </p:sp>
        <p:sp>
          <p:nvSpPr>
            <p:cNvPr id="25" name="TextBox 24"/>
            <p:cNvSpPr txBox="1"/>
            <p:nvPr/>
          </p:nvSpPr>
          <p:spPr>
            <a:xfrm>
              <a:off x="6940249" y="4927610"/>
              <a:ext cx="1495758" cy="523220"/>
            </a:xfrm>
            <a:prstGeom prst="rect">
              <a:avLst/>
            </a:prstGeom>
            <a:noFill/>
          </p:spPr>
          <p:txBody>
            <a:bodyPr wrap="square" rtlCol="0">
              <a:spAutoFit/>
            </a:bodyPr>
            <a:lstStyle/>
            <a:p>
              <a:pPr algn="r" defTabSz="457200">
                <a:defRPr/>
              </a:pPr>
              <a:r>
                <a:rPr lang="en-US" sz="1400" i="1" kern="0" dirty="0">
                  <a:solidFill>
                    <a:prstClr val="black"/>
                  </a:solidFill>
                </a:rPr>
                <a:t>Longer Timeframe</a:t>
              </a:r>
            </a:p>
          </p:txBody>
        </p:sp>
      </p:grpSp>
      <p:graphicFrame>
        <p:nvGraphicFramePr>
          <p:cNvPr id="26" name="Table 25"/>
          <p:cNvGraphicFramePr>
            <a:graphicFrameLocks noGrp="1"/>
          </p:cNvGraphicFramePr>
          <p:nvPr>
            <p:extLst>
              <p:ext uri="{D42A27DB-BD31-4B8C-83A1-F6EECF244321}">
                <p14:modId xmlns:p14="http://schemas.microsoft.com/office/powerpoint/2010/main" val="3047377188"/>
              </p:ext>
            </p:extLst>
          </p:nvPr>
        </p:nvGraphicFramePr>
        <p:xfrm>
          <a:off x="216911" y="2133600"/>
          <a:ext cx="8914830" cy="457200"/>
        </p:xfrm>
        <a:graphic>
          <a:graphicData uri="http://schemas.openxmlformats.org/drawingml/2006/table">
            <a:tbl>
              <a:tblPr firstRow="1" bandRow="1">
                <a:effectLst/>
              </a:tblPr>
              <a:tblGrid>
                <a:gridCol w="1485805"/>
                <a:gridCol w="1485805"/>
                <a:gridCol w="1485805"/>
                <a:gridCol w="1485805"/>
                <a:gridCol w="1485805"/>
                <a:gridCol w="1485805"/>
              </a:tblGrid>
              <a:tr h="457200">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i="0" u="none" strike="noStrike" dirty="0">
                          <a:solidFill>
                            <a:srgbClr val="000000"/>
                          </a:solidFill>
                          <a:latin typeface="+mj-lt"/>
                        </a:rPr>
                        <a:t>Less than 6 months</a:t>
                      </a:r>
                      <a:endParaRPr lang="en-US" sz="1200" b="1"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i="0" u="none" strike="noStrike" dirty="0">
                          <a:solidFill>
                            <a:srgbClr val="000000"/>
                          </a:solidFill>
                          <a:latin typeface="+mj-lt"/>
                        </a:rPr>
                        <a:t>6 months to 11 months</a:t>
                      </a:r>
                      <a:endParaRPr lang="en-US" sz="12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i="0" u="none" strike="noStrike" dirty="0" smtClean="0">
                          <a:solidFill>
                            <a:srgbClr val="000000"/>
                          </a:solidFill>
                          <a:latin typeface="+mj-lt"/>
                        </a:rPr>
                        <a:t>1-2 </a:t>
                      </a:r>
                      <a:r>
                        <a:rPr lang="en-US" sz="1200" b="0" i="0" u="none" strike="noStrike" dirty="0">
                          <a:solidFill>
                            <a:srgbClr val="000000"/>
                          </a:solidFill>
                          <a:latin typeface="+mj-lt"/>
                        </a:rPr>
                        <a:t>years</a:t>
                      </a:r>
                      <a:endParaRPr lang="en-US" sz="12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i="0" u="none" strike="noStrike" dirty="0" smtClean="0">
                          <a:solidFill>
                            <a:srgbClr val="000000"/>
                          </a:solidFill>
                          <a:latin typeface="+mj-lt"/>
                        </a:rPr>
                        <a:t>3-5 </a:t>
                      </a:r>
                      <a:r>
                        <a:rPr lang="en-US" sz="1200" b="0" i="0" u="none" strike="noStrike" dirty="0">
                          <a:solidFill>
                            <a:srgbClr val="000000"/>
                          </a:solidFill>
                          <a:latin typeface="+mj-lt"/>
                        </a:rPr>
                        <a:t>years</a:t>
                      </a:r>
                      <a:endParaRPr lang="en-US" sz="1200" b="1"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i="0" u="none" strike="noStrike" dirty="0" smtClean="0">
                          <a:solidFill>
                            <a:srgbClr val="000000"/>
                          </a:solidFill>
                          <a:latin typeface="+mj-lt"/>
                        </a:rPr>
                        <a:t>6-10 </a:t>
                      </a:r>
                      <a:r>
                        <a:rPr lang="en-US" sz="1200" b="0" i="0" u="none" strike="noStrike" dirty="0">
                          <a:solidFill>
                            <a:srgbClr val="000000"/>
                          </a:solidFill>
                          <a:latin typeface="+mj-lt"/>
                        </a:rPr>
                        <a:t>years</a:t>
                      </a:r>
                      <a:endParaRPr lang="en-US" sz="1200" b="0" dirty="0">
                        <a:solidFill>
                          <a:srgbClr val="000000"/>
                        </a:solidFill>
                        <a:latin typeface="+mj-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514350" rtl="0" eaLnBrk="1" latinLnBrk="0" hangingPunct="1">
                        <a:defRPr sz="1013" b="1" kern="1200">
                          <a:solidFill>
                            <a:schemeClr val="lt1"/>
                          </a:solidFill>
                          <a:latin typeface="Arial"/>
                        </a:defRPr>
                      </a:lvl1pPr>
                      <a:lvl2pPr marL="257175" algn="l" defTabSz="514350" rtl="0" eaLnBrk="1" latinLnBrk="0" hangingPunct="1">
                        <a:defRPr sz="1013" b="1" kern="1200">
                          <a:solidFill>
                            <a:schemeClr val="lt1"/>
                          </a:solidFill>
                          <a:latin typeface="Arial"/>
                        </a:defRPr>
                      </a:lvl2pPr>
                      <a:lvl3pPr marL="514350" algn="l" defTabSz="514350" rtl="0" eaLnBrk="1" latinLnBrk="0" hangingPunct="1">
                        <a:defRPr sz="1013" b="1" kern="1200">
                          <a:solidFill>
                            <a:schemeClr val="lt1"/>
                          </a:solidFill>
                          <a:latin typeface="Arial"/>
                        </a:defRPr>
                      </a:lvl3pPr>
                      <a:lvl4pPr marL="771525" algn="l" defTabSz="514350" rtl="0" eaLnBrk="1" latinLnBrk="0" hangingPunct="1">
                        <a:defRPr sz="1013" b="1" kern="1200">
                          <a:solidFill>
                            <a:schemeClr val="lt1"/>
                          </a:solidFill>
                          <a:latin typeface="Arial"/>
                        </a:defRPr>
                      </a:lvl4pPr>
                      <a:lvl5pPr marL="1028700" algn="l" defTabSz="514350" rtl="0" eaLnBrk="1" latinLnBrk="0" hangingPunct="1">
                        <a:defRPr sz="1013" b="1" kern="1200">
                          <a:solidFill>
                            <a:schemeClr val="lt1"/>
                          </a:solidFill>
                          <a:latin typeface="Arial"/>
                        </a:defRPr>
                      </a:lvl5pPr>
                      <a:lvl6pPr marL="1285875" algn="l" defTabSz="514350" rtl="0" eaLnBrk="1" latinLnBrk="0" hangingPunct="1">
                        <a:defRPr sz="1013" b="1" kern="1200">
                          <a:solidFill>
                            <a:schemeClr val="lt1"/>
                          </a:solidFill>
                          <a:latin typeface="Arial"/>
                        </a:defRPr>
                      </a:lvl6pPr>
                      <a:lvl7pPr marL="1543050" algn="l" defTabSz="514350" rtl="0" eaLnBrk="1" latinLnBrk="0" hangingPunct="1">
                        <a:defRPr sz="1013" b="1" kern="1200">
                          <a:solidFill>
                            <a:schemeClr val="lt1"/>
                          </a:solidFill>
                          <a:latin typeface="Arial"/>
                        </a:defRPr>
                      </a:lvl7pPr>
                      <a:lvl8pPr marL="1800225" algn="l" defTabSz="514350" rtl="0" eaLnBrk="1" latinLnBrk="0" hangingPunct="1">
                        <a:defRPr sz="1013" b="1" kern="1200">
                          <a:solidFill>
                            <a:schemeClr val="lt1"/>
                          </a:solidFill>
                          <a:latin typeface="Arial"/>
                        </a:defRPr>
                      </a:lvl8pPr>
                      <a:lvl9pPr marL="2057400" algn="l" defTabSz="514350" rtl="0" eaLnBrk="1" latinLnBrk="0" hangingPunct="1">
                        <a:defRPr sz="1013" b="1" kern="1200">
                          <a:solidFill>
                            <a:schemeClr val="lt1"/>
                          </a:solidFill>
                          <a:latin typeface="Arial"/>
                        </a:defRPr>
                      </a:lvl9pPr>
                    </a:lstStyle>
                    <a:p>
                      <a:pPr algn="ctr"/>
                      <a:r>
                        <a:rPr lang="en-US" sz="1200" b="0" dirty="0">
                          <a:solidFill>
                            <a:srgbClr val="000000"/>
                          </a:solidFill>
                          <a:latin typeface="+mj-lt"/>
                        </a:rPr>
                        <a:t>More than 10 years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
        <p:nvSpPr>
          <p:cNvPr id="13" name="Content Placeholder 14"/>
          <p:cNvSpPr>
            <a:spLocks noGrp="1"/>
          </p:cNvSpPr>
          <p:nvPr>
            <p:ph idx="1"/>
          </p:nvPr>
        </p:nvSpPr>
        <p:spPr>
          <a:xfrm>
            <a:off x="609600" y="1066800"/>
            <a:ext cx="8382000" cy="590550"/>
          </a:xfrm>
        </p:spPr>
        <p:txBody>
          <a:bodyPr lIns="45720" rIns="45720"/>
          <a:lstStyle/>
          <a:p>
            <a:pPr>
              <a:lnSpc>
                <a:spcPct val="90000"/>
              </a:lnSpc>
              <a:spcBef>
                <a:spcPts val="200"/>
              </a:spcBef>
              <a:spcAft>
                <a:spcPts val="200"/>
              </a:spcAft>
              <a:buFont typeface="Arial" pitchFamily="34" charset="0"/>
              <a:buChar char="•"/>
            </a:pPr>
            <a:r>
              <a:rPr lang="en-US" sz="1200" dirty="0"/>
              <a:t>I</a:t>
            </a:r>
            <a:r>
              <a:rPr lang="en-US" sz="1200" dirty="0" smtClean="0"/>
              <a:t>nvestors in South Africa most </a:t>
            </a:r>
            <a:r>
              <a:rPr lang="en-US" sz="1200" dirty="0"/>
              <a:t>often evaluate the success of an investment between 3 and 5 </a:t>
            </a:r>
            <a:r>
              <a:rPr lang="en-US" sz="1200" dirty="0" smtClean="0"/>
              <a:t>years, and roughly </a:t>
            </a:r>
            <a:r>
              <a:rPr lang="en-US" sz="1200" dirty="0"/>
              <a:t>one-quarter judge an investment on a </a:t>
            </a:r>
            <a:r>
              <a:rPr lang="en-US" sz="1200" dirty="0" smtClean="0"/>
              <a:t>1-2-year </a:t>
            </a:r>
            <a:r>
              <a:rPr lang="en-US" sz="1200" dirty="0"/>
              <a:t>timeframe. </a:t>
            </a:r>
          </a:p>
          <a:p>
            <a:endParaRPr lang="en-US" sz="1400" dirty="0"/>
          </a:p>
        </p:txBody>
      </p:sp>
    </p:spTree>
    <p:extLst>
      <p:ext uri="{BB962C8B-B14F-4D97-AF65-F5344CB8AC3E}">
        <p14:creationId xmlns:p14="http://schemas.microsoft.com/office/powerpoint/2010/main" val="89728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9360"/>
            <a:ext cx="9144000" cy="148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560" rtlCol="0" anchor="ctr"/>
          <a:lstStyle/>
          <a:p>
            <a:r>
              <a:rPr lang="en-US" sz="3600" dirty="0" smtClean="0"/>
              <a:t>Methodology</a:t>
            </a:r>
            <a:endParaRPr lang="en-US" sz="3600" dirty="0"/>
          </a:p>
        </p:txBody>
      </p:sp>
      <p:pic>
        <p:nvPicPr>
          <p:cNvPr id="4" name="Picture 22" descr="http://intranet/MAR/Templates/Graphics%20Library/Generic%20Graphics/_w/Thought%20Leadership_jp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9" r="14041" b="400"/>
          <a:stretch/>
        </p:blipFill>
        <p:spPr bwMode="auto">
          <a:xfrm>
            <a:off x="1" y="2499360"/>
            <a:ext cx="1920240" cy="14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56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Top Investment Goals for 2015</a:t>
            </a:r>
          </a:p>
        </p:txBody>
      </p:sp>
      <p:sp>
        <p:nvSpPr>
          <p:cNvPr id="14" name="Text Placeholder 13"/>
          <p:cNvSpPr>
            <a:spLocks noGrp="1"/>
          </p:cNvSpPr>
          <p:nvPr>
            <p:ph type="body" sz="quarter" idx="10"/>
          </p:nvPr>
        </p:nvSpPr>
        <p:spPr/>
        <p:txBody>
          <a:bodyPr vert="horz" lIns="9144" tIns="45720" rIns="45720" bIns="45720" rtlCol="0" anchor="b" anchorCtr="0">
            <a:noAutofit/>
          </a:bodyPr>
          <a:lstStyle/>
          <a:p>
            <a:pPr>
              <a:spcBef>
                <a:spcPts val="0"/>
              </a:spcBef>
            </a:pPr>
            <a:r>
              <a:rPr lang="en-US" dirty="0"/>
              <a:t>Q23. Please select and rank your </a:t>
            </a:r>
            <a:r>
              <a:rPr lang="en-US" u="sng" dirty="0"/>
              <a:t>top three</a:t>
            </a:r>
            <a:r>
              <a:rPr lang="en-US" dirty="0"/>
              <a:t> investment goal(s) for 2015.</a:t>
            </a:r>
          </a:p>
          <a:p>
            <a:pPr>
              <a:spcBef>
                <a:spcPts val="0"/>
              </a:spcBef>
            </a:pPr>
            <a:r>
              <a:rPr lang="en-US" dirty="0" smtClean="0"/>
              <a:t>Base: </a:t>
            </a:r>
            <a:r>
              <a:rPr lang="en-US" dirty="0"/>
              <a:t>Total (n=501</a:t>
            </a:r>
            <a:r>
              <a:rPr lang="en-US" dirty="0" smtClean="0"/>
              <a:t>)</a:t>
            </a:r>
            <a:r>
              <a:rPr lang="en-US" dirty="0"/>
              <a:t>	Note: Question added in </a:t>
            </a:r>
            <a:r>
              <a:rPr lang="en-US" dirty="0" smtClean="0"/>
              <a:t>2015</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94098545"/>
              </p:ext>
            </p:extLst>
          </p:nvPr>
        </p:nvGraphicFramePr>
        <p:xfrm>
          <a:off x="1257300" y="1695450"/>
          <a:ext cx="6629401" cy="3495636"/>
        </p:xfrm>
        <a:graphic>
          <a:graphicData uri="http://schemas.openxmlformats.org/drawingml/2006/table">
            <a:tbl>
              <a:tblPr firstRow="1" bandRow="1">
                <a:tableStyleId>{5C22544A-7EE6-4342-B048-85BDC9FD1C3A}</a:tableStyleId>
              </a:tblPr>
              <a:tblGrid>
                <a:gridCol w="2800335"/>
                <a:gridCol w="1914533"/>
                <a:gridCol w="1914533"/>
              </a:tblGrid>
              <a:tr h="365760">
                <a:tc>
                  <a:txBody>
                    <a:bodyPr/>
                    <a:lstStyle/>
                    <a:p>
                      <a:pPr marL="0" algn="l" defTabSz="514350" rtl="0" eaLnBrk="1" latinLnBrk="0" hangingPunct="1"/>
                      <a:endParaRPr lang="en-US" sz="14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400" b="1" kern="1200" dirty="0">
                          <a:solidFill>
                            <a:schemeClr val="lt1"/>
                          </a:solidFill>
                          <a:latin typeface="+mn-lt"/>
                          <a:ea typeface="+mn-ea"/>
                          <a:cs typeface="Arial" pitchFamily="34" charset="0"/>
                        </a:rPr>
                        <a:t>Top Goal</a:t>
                      </a:r>
                    </a:p>
                  </a:txBody>
                  <a:tcPr anchor="b"/>
                </a:tc>
                <a:tc>
                  <a:txBody>
                    <a:bodyPr/>
                    <a:lstStyle/>
                    <a:p>
                      <a:pPr marL="0" algn="ctr" defTabSz="514350" rtl="0" eaLnBrk="1" latinLnBrk="0" hangingPunct="1"/>
                      <a:r>
                        <a:rPr lang="en-US" sz="1400" kern="1200" dirty="0"/>
                        <a:t>Top 3 Goals</a:t>
                      </a:r>
                      <a:endParaRPr lang="en-US" sz="1400" b="1" kern="1200" dirty="0">
                        <a:solidFill>
                          <a:schemeClr val="lt1"/>
                        </a:solidFill>
                        <a:latin typeface="+mn-lt"/>
                        <a:ea typeface="+mn-ea"/>
                        <a:cs typeface="Arial" pitchFamily="34" charset="0"/>
                      </a:endParaRPr>
                    </a:p>
                  </a:txBody>
                  <a:tcPr anchor="b"/>
                </a:tc>
              </a:tr>
              <a:tr h="260823">
                <a:tc>
                  <a:txBody>
                    <a:bodyPr/>
                    <a:lstStyle/>
                    <a:p>
                      <a:pPr algn="l" fontAlgn="b"/>
                      <a:r>
                        <a:rPr lang="en-US" sz="1200" b="0" i="0" u="none" strike="noStrike" kern="1200" dirty="0">
                          <a:solidFill>
                            <a:srgbClr val="000000"/>
                          </a:solidFill>
                          <a:latin typeface="Arial"/>
                          <a:ea typeface="+mn-ea"/>
                          <a:cs typeface="+mn-cs"/>
                        </a:rPr>
                        <a:t>Retirement</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31%</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61%</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Purchase a new home</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17%</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37%</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Investing in/starting a business</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14%</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33%</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School/university fees</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13%</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33%</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Major renovation</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6%</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18%</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Emergencies</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5%</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34%</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Planning a vacation</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5%</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30%</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Inheritance for my family</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4%</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17%</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Wedding</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2%</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6%</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Luxury purchases</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1%</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7%</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Philanthropy</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1%</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2%</a:t>
                      </a:r>
                    </a:p>
                  </a:txBody>
                  <a:tcPr marL="9525" marR="9525" marT="9525" marB="0" anchor="ctr"/>
                </a:tc>
              </a:tr>
              <a:tr h="260823">
                <a:tc>
                  <a:txBody>
                    <a:bodyPr/>
                    <a:lstStyle/>
                    <a:p>
                      <a:pPr algn="l" fontAlgn="b"/>
                      <a:r>
                        <a:rPr lang="en-US" sz="1200" b="0" i="0" u="none" strike="noStrike" kern="1200" dirty="0">
                          <a:solidFill>
                            <a:srgbClr val="000000"/>
                          </a:solidFill>
                          <a:latin typeface="Arial"/>
                          <a:ea typeface="+mn-ea"/>
                          <a:cs typeface="+mn-cs"/>
                        </a:rPr>
                        <a:t>Other investment goals</a:t>
                      </a:r>
                    </a:p>
                  </a:txBody>
                  <a:tcPr marR="9525" marT="9525" marB="0" anchor="ctr"/>
                </a:tc>
                <a:tc>
                  <a:txBody>
                    <a:bodyPr/>
                    <a:lstStyle/>
                    <a:p>
                      <a:pPr algn="ctr" fontAlgn="b"/>
                      <a:r>
                        <a:rPr lang="en-US" sz="1200" b="0" i="0" u="none" strike="noStrike" kern="1200" dirty="0">
                          <a:solidFill>
                            <a:srgbClr val="000000"/>
                          </a:solidFill>
                          <a:latin typeface="Arial"/>
                          <a:ea typeface="+mn-ea"/>
                          <a:cs typeface="+mn-cs"/>
                        </a:rPr>
                        <a:t>2%</a:t>
                      </a:r>
                    </a:p>
                  </a:txBody>
                  <a:tcPr marL="9525" marR="9525" marT="9525" marB="0" anchor="ctr"/>
                </a:tc>
                <a:tc>
                  <a:txBody>
                    <a:bodyPr/>
                    <a:lstStyle/>
                    <a:p>
                      <a:pPr algn="ctr" fontAlgn="b"/>
                      <a:r>
                        <a:rPr lang="en-US" sz="1200" b="0" i="0" u="none" strike="noStrike" kern="1200" dirty="0">
                          <a:solidFill>
                            <a:srgbClr val="000000"/>
                          </a:solidFill>
                          <a:latin typeface="Arial"/>
                          <a:ea typeface="+mn-ea"/>
                          <a:cs typeface="+mn-cs"/>
                        </a:rPr>
                        <a:t>22%</a:t>
                      </a:r>
                    </a:p>
                  </a:txBody>
                  <a:tcPr marL="9525" marR="9525" marT="9525" marB="0" anchor="ctr"/>
                </a:tc>
              </a:tr>
            </a:tbl>
          </a:graphicData>
        </a:graphic>
      </p:graphicFrame>
      <p:sp>
        <p:nvSpPr>
          <p:cNvPr id="7" name="Content Placeholder 14"/>
          <p:cNvSpPr>
            <a:spLocks noGrp="1"/>
          </p:cNvSpPr>
          <p:nvPr>
            <p:ph idx="1"/>
          </p:nvPr>
        </p:nvSpPr>
        <p:spPr>
          <a:xfrm>
            <a:off x="609600" y="762000"/>
            <a:ext cx="8229600" cy="4953000"/>
          </a:xfrm>
        </p:spPr>
        <p:txBody>
          <a:bodyPr lIns="45720" rIns="45720"/>
          <a:lstStyle/>
          <a:p>
            <a:pPr>
              <a:lnSpc>
                <a:spcPct val="90000"/>
              </a:lnSpc>
              <a:spcBef>
                <a:spcPts val="200"/>
              </a:spcBef>
              <a:spcAft>
                <a:spcPts val="200"/>
              </a:spcAft>
              <a:buFont typeface="Arial" pitchFamily="34" charset="0"/>
              <a:buChar char="•"/>
            </a:pPr>
            <a:r>
              <a:rPr lang="en-US" sz="1200" dirty="0"/>
              <a:t>Retirement is </a:t>
            </a:r>
            <a:r>
              <a:rPr lang="en-US" sz="1200" dirty="0" smtClean="0"/>
              <a:t>the clearly defined top </a:t>
            </a:r>
            <a:r>
              <a:rPr lang="en-US" sz="1200" dirty="0"/>
              <a:t>goal </a:t>
            </a:r>
            <a:r>
              <a:rPr lang="en-US" sz="1200" dirty="0" smtClean="0"/>
              <a:t>for South African </a:t>
            </a:r>
            <a:r>
              <a:rPr lang="en-US" sz="1200" dirty="0"/>
              <a:t>investors in 2015.</a:t>
            </a:r>
          </a:p>
          <a:p>
            <a:pPr>
              <a:lnSpc>
                <a:spcPct val="90000"/>
              </a:lnSpc>
              <a:spcBef>
                <a:spcPts val="200"/>
              </a:spcBef>
              <a:spcAft>
                <a:spcPts val="200"/>
              </a:spcAft>
              <a:buFont typeface="Arial" pitchFamily="34" charset="0"/>
              <a:buChar char="•"/>
            </a:pPr>
            <a:r>
              <a:rPr lang="en-US" sz="1200" dirty="0"/>
              <a:t>Following retirement, </a:t>
            </a:r>
            <a:r>
              <a:rPr lang="en-US" sz="1200" dirty="0" smtClean="0"/>
              <a:t>investors feel that purchasing a new home, investing in a business and school fees </a:t>
            </a:r>
            <a:r>
              <a:rPr lang="en-US" sz="1200" dirty="0"/>
              <a:t>are </a:t>
            </a:r>
            <a:r>
              <a:rPr lang="en-US" sz="1200" dirty="0" smtClean="0"/>
              <a:t>their top investment </a:t>
            </a:r>
            <a:r>
              <a:rPr lang="en-US" sz="1200" dirty="0"/>
              <a:t>goals for the coming year.</a:t>
            </a:r>
          </a:p>
          <a:p>
            <a:endParaRPr lang="en-US" sz="1400" dirty="0"/>
          </a:p>
        </p:txBody>
      </p:sp>
    </p:spTree>
    <p:extLst>
      <p:ext uri="{BB962C8B-B14F-4D97-AF65-F5344CB8AC3E}">
        <p14:creationId xmlns:p14="http://schemas.microsoft.com/office/powerpoint/2010/main" val="1734690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6"/>
          <p:cNvGraphicFramePr>
            <a:graphicFrameLocks noGrp="1"/>
          </p:cNvGraphicFramePr>
          <p:nvPr>
            <p:extLst>
              <p:ext uri="{D42A27DB-BD31-4B8C-83A1-F6EECF244321}">
                <p14:modId xmlns:p14="http://schemas.microsoft.com/office/powerpoint/2010/main" val="1909887670"/>
              </p:ext>
            </p:extLst>
          </p:nvPr>
        </p:nvGraphicFramePr>
        <p:xfrm>
          <a:off x="4097680" y="1693759"/>
          <a:ext cx="3711922" cy="4320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84045526"/>
              </p:ext>
            </p:extLst>
          </p:nvPr>
        </p:nvGraphicFramePr>
        <p:xfrm>
          <a:off x="772096" y="1850519"/>
          <a:ext cx="3348606" cy="4047696"/>
        </p:xfrm>
        <a:graphic>
          <a:graphicData uri="http://schemas.openxmlformats.org/drawingml/2006/table">
            <a:tbl>
              <a:tblPr>
                <a:tableStyleId>{073A0DAA-6AF3-43AB-8588-CEC1D06C72B9}</a:tableStyleId>
              </a:tblPr>
              <a:tblGrid>
                <a:gridCol w="3348606"/>
              </a:tblGrid>
              <a:tr h="337308">
                <a:tc>
                  <a:txBody>
                    <a:bodyPr/>
                    <a:lstStyle/>
                    <a:p>
                      <a:pPr algn="r" fontAlgn="b"/>
                      <a:r>
                        <a:rPr lang="en-US" sz="1200" u="none" strike="noStrike" kern="1200" dirty="0">
                          <a:solidFill>
                            <a:schemeClr val="tx1"/>
                          </a:solidFill>
                          <a:effectLst/>
                          <a:latin typeface="+mn-lt"/>
                          <a:ea typeface="+mn-ea"/>
                          <a:cs typeface="+mn-cs"/>
                        </a:rPr>
                        <a:t>The state of the local economy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Unemployment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Inflation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Government fiscal policy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The state of the global economy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Rising interest rates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General market volatility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Falling oil prices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Eurozone debt crisis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Deflation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Slowing growth in China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37308">
                <a:tc>
                  <a:txBody>
                    <a:bodyPr/>
                    <a:lstStyle/>
                    <a:p>
                      <a:pPr algn="r" fontAlgn="b"/>
                      <a:r>
                        <a:rPr lang="en-US" sz="1200" u="none" strike="noStrike" kern="1200" dirty="0">
                          <a:solidFill>
                            <a:schemeClr val="tx1"/>
                          </a:solidFill>
                          <a:effectLst/>
                          <a:latin typeface="+mn-lt"/>
                          <a:ea typeface="+mn-ea"/>
                          <a:cs typeface="+mn-cs"/>
                        </a:rPr>
                        <a:t>None of the above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10" name="Title 9"/>
          <p:cNvSpPr>
            <a:spLocks noGrp="1"/>
          </p:cNvSpPr>
          <p:nvPr>
            <p:ph type="title"/>
          </p:nvPr>
        </p:nvSpPr>
        <p:spPr/>
        <p:txBody>
          <a:bodyPr/>
          <a:lstStyle/>
          <a:p>
            <a:r>
              <a:rPr lang="en-US" dirty="0"/>
              <a:t>Investment Concerns in 2015</a:t>
            </a:r>
          </a:p>
        </p:txBody>
      </p:sp>
      <p:sp>
        <p:nvSpPr>
          <p:cNvPr id="12" name="Text Placeholder 11"/>
          <p:cNvSpPr>
            <a:spLocks noGrp="1"/>
          </p:cNvSpPr>
          <p:nvPr>
            <p:ph type="body" sz="quarter" idx="10"/>
          </p:nvPr>
        </p:nvSpPr>
        <p:spPr/>
        <p:txBody>
          <a:bodyPr/>
          <a:lstStyle/>
          <a:p>
            <a:r>
              <a:rPr lang="en-US" dirty="0"/>
              <a:t>Q24:  Which of the following items concerns you most about investing in 2015? </a:t>
            </a:r>
            <a:br>
              <a:rPr lang="en-US" dirty="0"/>
            </a:br>
            <a:r>
              <a:rPr lang="en-US" dirty="0" smtClean="0"/>
              <a:t>Base: </a:t>
            </a:r>
            <a:r>
              <a:rPr lang="en-US" dirty="0"/>
              <a:t>Total (n=501</a:t>
            </a:r>
            <a:r>
              <a:rPr lang="en-US" dirty="0" smtClean="0"/>
              <a:t>)</a:t>
            </a:r>
            <a:r>
              <a:rPr lang="en-US" dirty="0"/>
              <a:t>	Note: Question added in 2015</a:t>
            </a:r>
          </a:p>
        </p:txBody>
      </p:sp>
      <p:sp>
        <p:nvSpPr>
          <p:cNvPr id="13" name="Content Placeholder 14"/>
          <p:cNvSpPr>
            <a:spLocks noGrp="1"/>
          </p:cNvSpPr>
          <p:nvPr>
            <p:ph idx="1"/>
          </p:nvPr>
        </p:nvSpPr>
        <p:spPr>
          <a:xfrm>
            <a:off x="609600" y="762000"/>
            <a:ext cx="8229600" cy="4953000"/>
          </a:xfrm>
        </p:spPr>
        <p:txBody>
          <a:bodyPr lIns="45720" rIns="45720"/>
          <a:lstStyle/>
          <a:p>
            <a:pPr>
              <a:lnSpc>
                <a:spcPct val="90000"/>
              </a:lnSpc>
              <a:spcBef>
                <a:spcPts val="200"/>
              </a:spcBef>
              <a:spcAft>
                <a:spcPts val="200"/>
              </a:spcAft>
              <a:buFont typeface="Arial" pitchFamily="34" charset="0"/>
              <a:buChar char="•"/>
            </a:pPr>
            <a:r>
              <a:rPr lang="en-US" sz="1200" dirty="0" smtClean="0"/>
              <a:t>The state of the local economy and unemployment are the most concerning items for South African </a:t>
            </a:r>
            <a:r>
              <a:rPr lang="en-US" sz="1200" dirty="0"/>
              <a:t>investors in 2015.</a:t>
            </a:r>
          </a:p>
          <a:p>
            <a:pPr>
              <a:lnSpc>
                <a:spcPct val="90000"/>
              </a:lnSpc>
              <a:spcBef>
                <a:spcPts val="200"/>
              </a:spcBef>
              <a:spcAft>
                <a:spcPts val="200"/>
              </a:spcAft>
              <a:buFont typeface="Arial" pitchFamily="34" charset="0"/>
              <a:buChar char="•"/>
            </a:pPr>
            <a:r>
              <a:rPr lang="en-US" sz="1200" dirty="0" smtClean="0"/>
              <a:t>Inflation, the </a:t>
            </a:r>
            <a:r>
              <a:rPr lang="en-US" sz="1200" dirty="0"/>
              <a:t>government’s fiscal </a:t>
            </a:r>
            <a:r>
              <a:rPr lang="en-US" sz="1200" dirty="0" smtClean="0"/>
              <a:t>policy and </a:t>
            </a:r>
            <a:r>
              <a:rPr lang="en-US" sz="1200" dirty="0"/>
              <a:t>the </a:t>
            </a:r>
            <a:r>
              <a:rPr lang="en-US" sz="1200" dirty="0" smtClean="0"/>
              <a:t>state of the global economy round out the top five </a:t>
            </a:r>
            <a:r>
              <a:rPr lang="en-US" sz="1200" dirty="0"/>
              <a:t>concerns for </a:t>
            </a:r>
            <a:r>
              <a:rPr lang="en-US" sz="1200" dirty="0" smtClean="0"/>
              <a:t>these investors </a:t>
            </a:r>
            <a:r>
              <a:rPr lang="en-US" sz="1200" dirty="0"/>
              <a:t>in the coming year.</a:t>
            </a:r>
          </a:p>
          <a:p>
            <a:endParaRPr lang="en-US" sz="1400" dirty="0"/>
          </a:p>
        </p:txBody>
      </p:sp>
      <p:sp>
        <p:nvSpPr>
          <p:cNvPr id="15" name="Rectangle 14"/>
          <p:cNvSpPr/>
          <p:nvPr/>
        </p:nvSpPr>
        <p:spPr>
          <a:xfrm>
            <a:off x="6477000" y="2514600"/>
            <a:ext cx="1066800" cy="18288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dirty="0" smtClean="0">
                <a:solidFill>
                  <a:schemeClr val="tx1"/>
                </a:solidFill>
              </a:rPr>
              <a:t>Sustained weakness of the rand has caused continued inflationary concerns for 2015 amongst investors in South Africa. </a:t>
            </a:r>
            <a:endParaRPr lang="en-US" sz="1000" i="1" dirty="0">
              <a:solidFill>
                <a:schemeClr val="tx1"/>
              </a:solidFill>
            </a:endParaRPr>
          </a:p>
        </p:txBody>
      </p:sp>
      <p:cxnSp>
        <p:nvCxnSpPr>
          <p:cNvPr id="16" name="Straight Connector 15"/>
          <p:cNvCxnSpPr/>
          <p:nvPr/>
        </p:nvCxnSpPr>
        <p:spPr>
          <a:xfrm>
            <a:off x="6019800" y="2685856"/>
            <a:ext cx="365760"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62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066800"/>
            <a:ext cx="8229600" cy="457200"/>
          </a:xfrm>
        </p:spPr>
        <p:txBody>
          <a:bodyPr/>
          <a:lstStyle/>
          <a:p>
            <a:pPr>
              <a:buFont typeface="Arial" pitchFamily="34" charset="0"/>
              <a:buChar char="•"/>
            </a:pPr>
            <a:r>
              <a:rPr lang="en-US" sz="1200" dirty="0" smtClean="0"/>
              <a:t>Investors in South Africa are more likely to say they will invest more in global equities than equities in their home country this year.</a:t>
            </a:r>
          </a:p>
          <a:p>
            <a:pPr>
              <a:buFont typeface="Arial" pitchFamily="34" charset="0"/>
              <a:buChar char="•"/>
            </a:pPr>
            <a:r>
              <a:rPr lang="en-US" sz="1200" dirty="0" smtClean="0"/>
              <a:t>Compared to 2014, an increased percentage of investors do not plan to invest more in equities or bonds in 2015.  </a:t>
            </a:r>
          </a:p>
        </p:txBody>
      </p:sp>
      <p:sp>
        <p:nvSpPr>
          <p:cNvPr id="70660" name="Rectangle 6"/>
          <p:cNvSpPr>
            <a:spLocks noGrp="1"/>
          </p:cNvSpPr>
          <p:nvPr>
            <p:ph type="title"/>
          </p:nvPr>
        </p:nvSpPr>
        <p:spPr/>
        <p:txBody>
          <a:bodyPr/>
          <a:lstStyle/>
          <a:p>
            <a:pPr eaLnBrk="1" hangingPunct="1"/>
            <a:r>
              <a:rPr lang="en-US" dirty="0" smtClean="0"/>
              <a:t>Intentions for Investing More in Equities and Bonds in 2015</a:t>
            </a:r>
          </a:p>
        </p:txBody>
      </p:sp>
      <p:sp>
        <p:nvSpPr>
          <p:cNvPr id="8" name="Text Placeholder 7"/>
          <p:cNvSpPr>
            <a:spLocks noGrp="1"/>
          </p:cNvSpPr>
          <p:nvPr>
            <p:ph type="body" sz="quarter" idx="10"/>
          </p:nvPr>
        </p:nvSpPr>
        <p:spPr/>
        <p:txBody>
          <a:bodyPr/>
          <a:lstStyle/>
          <a:p>
            <a:pPr>
              <a:spcBef>
                <a:spcPts val="0"/>
              </a:spcBef>
            </a:pPr>
            <a:r>
              <a:rPr lang="en-US" dirty="0"/>
              <a:t>QSA1:  If you plan to invest more in equities or bonds in </a:t>
            </a:r>
            <a:r>
              <a:rPr lang="en-US" dirty="0" smtClean="0"/>
              <a:t>2015, </a:t>
            </a:r>
            <a:r>
              <a:rPr lang="en-US" dirty="0"/>
              <a:t>which of the following most closely describes your intentions?</a:t>
            </a:r>
          </a:p>
          <a:p>
            <a:pPr>
              <a:spcBef>
                <a:spcPts val="0"/>
              </a:spcBef>
            </a:pPr>
            <a:r>
              <a:rPr lang="en-US" dirty="0"/>
              <a:t>Bases: Total (</a:t>
            </a:r>
            <a:r>
              <a:rPr lang="en-US" dirty="0" smtClean="0"/>
              <a:t>n=517 and n=501)</a:t>
            </a:r>
          </a:p>
          <a:p>
            <a:pPr>
              <a:spcBef>
                <a:spcPts val="0"/>
              </a:spcBef>
            </a:pPr>
            <a:r>
              <a:rPr lang="en-US" dirty="0"/>
              <a:t>Significant differences at the 95% confidence level between 2014 and 2015 are indicated by up and down arrows</a:t>
            </a:r>
          </a:p>
        </p:txBody>
      </p:sp>
      <p:graphicFrame>
        <p:nvGraphicFramePr>
          <p:cNvPr id="11" name="Object 7"/>
          <p:cNvGraphicFramePr>
            <a:graphicFrameLocks noChangeAspect="1"/>
          </p:cNvGraphicFramePr>
          <p:nvPr>
            <p:extLst>
              <p:ext uri="{D42A27DB-BD31-4B8C-83A1-F6EECF244321}">
                <p14:modId xmlns:p14="http://schemas.microsoft.com/office/powerpoint/2010/main" val="1558470876"/>
              </p:ext>
            </p:extLst>
          </p:nvPr>
        </p:nvGraphicFramePr>
        <p:xfrm>
          <a:off x="228600" y="2438400"/>
          <a:ext cx="8762999"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p:cNvGraphicFramePr>
            <a:graphicFrameLocks noGrp="1"/>
          </p:cNvGraphicFramePr>
          <p:nvPr/>
        </p:nvGraphicFramePr>
        <p:xfrm>
          <a:off x="576504" y="5102225"/>
          <a:ext cx="8153495" cy="503301"/>
        </p:xfrm>
        <a:graphic>
          <a:graphicData uri="http://schemas.openxmlformats.org/drawingml/2006/table">
            <a:tbl>
              <a:tblPr firstRow="1" bandRow="1">
                <a:tableStyleId>{2D5ABB26-0587-4C30-8999-92F81FD0307C}</a:tableStyleId>
              </a:tblPr>
              <a:tblGrid>
                <a:gridCol w="1630699"/>
                <a:gridCol w="1630699"/>
                <a:gridCol w="1630699"/>
                <a:gridCol w="1630699"/>
                <a:gridCol w="1630699"/>
              </a:tblGrid>
              <a:tr h="269875">
                <a:tc>
                  <a:txBody>
                    <a:bodyPr/>
                    <a:lstStyle/>
                    <a:p>
                      <a:pPr marL="0" algn="ctr" defTabSz="514350" rtl="0" eaLnBrk="1" fontAlgn="b" latinLnBrk="0" hangingPunct="1">
                        <a:lnSpc>
                          <a:spcPct val="90000"/>
                        </a:lnSpc>
                      </a:pPr>
                      <a:r>
                        <a:rPr lang="en-US" sz="1200" u="none" kern="1200" dirty="0" smtClean="0">
                          <a:solidFill>
                            <a:schemeClr val="tx1"/>
                          </a:solidFill>
                          <a:latin typeface="+mn-lt"/>
                          <a:ea typeface="+mn-ea"/>
                          <a:cs typeface="+mn-cs"/>
                        </a:rPr>
                        <a:t>I will invest more in global equities</a:t>
                      </a:r>
                    </a:p>
                  </a:txBody>
                  <a:tcPr marL="9525" marR="9525" marT="9525" marB="0"/>
                </a:tc>
                <a:tc>
                  <a:txBody>
                    <a:bodyPr/>
                    <a:lstStyle/>
                    <a:p>
                      <a:pPr marL="0" algn="ctr" defTabSz="514350" rtl="0" eaLnBrk="1" fontAlgn="b" latinLnBrk="0" hangingPunct="1">
                        <a:lnSpc>
                          <a:spcPct val="90000"/>
                        </a:lnSpc>
                      </a:pPr>
                      <a:r>
                        <a:rPr lang="en-US" sz="1200" u="none" kern="1200" dirty="0" smtClean="0">
                          <a:solidFill>
                            <a:schemeClr val="tx1"/>
                          </a:solidFill>
                          <a:latin typeface="+mn-lt"/>
                          <a:ea typeface="+mn-ea"/>
                          <a:cs typeface="+mn-cs"/>
                        </a:rPr>
                        <a:t>I will invest more in South African equities</a:t>
                      </a:r>
                    </a:p>
                  </a:txBody>
                  <a:tcPr marL="9525" marR="9525" marT="9525" marB="0"/>
                </a:tc>
                <a:tc>
                  <a:txBody>
                    <a:bodyPr/>
                    <a:lstStyle/>
                    <a:p>
                      <a:pPr marL="0" algn="ctr" defTabSz="514350" rtl="0" eaLnBrk="1" fontAlgn="b" latinLnBrk="0" hangingPunct="1">
                        <a:lnSpc>
                          <a:spcPct val="90000"/>
                        </a:lnSpc>
                      </a:pPr>
                      <a:r>
                        <a:rPr lang="en-US" sz="1200" u="none" kern="1200" dirty="0" smtClean="0">
                          <a:solidFill>
                            <a:schemeClr val="tx1"/>
                          </a:solidFill>
                          <a:latin typeface="+mn-lt"/>
                          <a:ea typeface="+mn-ea"/>
                          <a:cs typeface="+mn-cs"/>
                        </a:rPr>
                        <a:t>I will invest more in global bonds</a:t>
                      </a:r>
                    </a:p>
                  </a:txBody>
                  <a:tcPr marL="9525" marR="9525" marT="9525" marB="0"/>
                </a:tc>
                <a:tc>
                  <a:txBody>
                    <a:bodyPr/>
                    <a:lstStyle/>
                    <a:p>
                      <a:pPr marL="0" algn="ctr" defTabSz="514350" rtl="0" eaLnBrk="1" fontAlgn="b" latinLnBrk="0" hangingPunct="1">
                        <a:lnSpc>
                          <a:spcPct val="90000"/>
                        </a:lnSpc>
                      </a:pPr>
                      <a:r>
                        <a:rPr lang="en-US" sz="1200" u="none" kern="1200" dirty="0" smtClean="0">
                          <a:solidFill>
                            <a:schemeClr val="tx1"/>
                          </a:solidFill>
                          <a:latin typeface="+mn-lt"/>
                          <a:ea typeface="+mn-ea"/>
                          <a:cs typeface="+mn-cs"/>
                        </a:rPr>
                        <a:t>I will invest more in South African bonds</a:t>
                      </a:r>
                    </a:p>
                  </a:txBody>
                  <a:tcPr marL="9525" marR="9525" marT="9525" marB="0"/>
                </a:tc>
                <a:tc>
                  <a:txBody>
                    <a:bodyPr/>
                    <a:lstStyle/>
                    <a:p>
                      <a:pPr marL="0" algn="ctr" defTabSz="514350" rtl="0" eaLnBrk="1" fontAlgn="b" latinLnBrk="0" hangingPunct="1">
                        <a:lnSpc>
                          <a:spcPct val="90000"/>
                        </a:lnSpc>
                      </a:pPr>
                      <a:r>
                        <a:rPr lang="en-US" sz="1200" u="none" kern="1200" dirty="0" smtClean="0">
                          <a:solidFill>
                            <a:schemeClr val="tx1"/>
                          </a:solidFill>
                          <a:latin typeface="+mn-lt"/>
                          <a:ea typeface="+mn-ea"/>
                          <a:cs typeface="+mn-cs"/>
                        </a:rPr>
                        <a:t>I do not plan to invest more in equities or bonds in 2015</a:t>
                      </a:r>
                    </a:p>
                  </a:txBody>
                  <a:tcPr marL="9525" marR="9525" marT="9525" marB="0"/>
                </a:tc>
              </a:tr>
            </a:tbl>
          </a:graphicData>
        </a:graphic>
      </p:graphicFrame>
      <p:graphicFrame>
        <p:nvGraphicFramePr>
          <p:cNvPr id="17" name="Table 16"/>
          <p:cNvGraphicFramePr>
            <a:graphicFrameLocks noGrp="1"/>
          </p:cNvGraphicFramePr>
          <p:nvPr/>
        </p:nvGraphicFramePr>
        <p:xfrm>
          <a:off x="3803892" y="5599557"/>
          <a:ext cx="2215908" cy="201168"/>
        </p:xfrm>
        <a:graphic>
          <a:graphicData uri="http://schemas.openxmlformats.org/drawingml/2006/table">
            <a:tbl>
              <a:tblPr firstRow="1" bandRow="1">
                <a:tableStyleId>{2D5ABB26-0587-4C30-8999-92F81FD0307C}</a:tableStyleId>
              </a:tblPr>
              <a:tblGrid>
                <a:gridCol w="193554"/>
                <a:gridCol w="914400"/>
                <a:gridCol w="193554"/>
                <a:gridCol w="914400"/>
              </a:tblGrid>
              <a:tr h="158005">
                <a:tc>
                  <a:txBody>
                    <a:bodyPr/>
                    <a:lstStyle/>
                    <a:p>
                      <a:pPr algn="ctr"/>
                      <a:r>
                        <a:rPr lang="en-US" sz="1200" dirty="0" smtClean="0">
                          <a:solidFill>
                            <a:srgbClr val="98A4CE"/>
                          </a:solidFill>
                          <a:latin typeface="+mn-lt"/>
                          <a:cs typeface="Arial"/>
                          <a:sym typeface="Wingdings"/>
                        </a:rPr>
                        <a:t></a:t>
                      </a:r>
                      <a:endParaRPr lang="en-US" sz="1200" dirty="0">
                        <a:solidFill>
                          <a:srgbClr val="98A4CE"/>
                        </a:solidFill>
                        <a:latin typeface="+mn-lt"/>
                      </a:endParaRPr>
                    </a:p>
                  </a:txBody>
                  <a:tcPr marL="9144" marR="9144" marT="9144" marB="9144" anchor="ctr"/>
                </a:tc>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2014</a:t>
                      </a:r>
                      <a:endParaRPr lang="en-US" sz="1200" kern="1200" dirty="0">
                        <a:solidFill>
                          <a:schemeClr val="tx1"/>
                        </a:solidFill>
                        <a:latin typeface="+mn-lt"/>
                        <a:ea typeface="+mn-ea"/>
                        <a:cs typeface="+mn-cs"/>
                      </a:endParaRPr>
                    </a:p>
                  </a:txBody>
                  <a:tcPr marL="9144" marR="9144" marT="9144" marB="9144" anchor="ctr"/>
                </a:tc>
                <a:tc>
                  <a:txBody>
                    <a:bodyPr/>
                    <a:lstStyle/>
                    <a:p>
                      <a:pPr algn="ctr"/>
                      <a:r>
                        <a:rPr lang="en-US" sz="1200" kern="1200" dirty="0">
                          <a:solidFill>
                            <a:schemeClr val="accent1"/>
                          </a:solidFill>
                          <a:latin typeface="+mn-lt"/>
                          <a:ea typeface="+mn-ea"/>
                          <a:cs typeface="Arial"/>
                          <a:sym typeface="Wingdings"/>
                        </a:rPr>
                        <a:t></a:t>
                      </a:r>
                      <a:endParaRPr lang="en-US" sz="1200" dirty="0">
                        <a:solidFill>
                          <a:schemeClr val="accent1"/>
                        </a:solidFill>
                        <a:latin typeface="+mn-lt"/>
                      </a:endParaRPr>
                    </a:p>
                  </a:txBody>
                  <a:tcPr marL="9144" marR="9144" marT="9144" marB="9144" anchor="ctr"/>
                </a:tc>
                <a:tc>
                  <a:txBody>
                    <a:bodyPr/>
                    <a:lstStyle/>
                    <a:p>
                      <a:pPr algn="l" fontAlgn="b"/>
                      <a:r>
                        <a:rPr lang="en-US" sz="1200" kern="1200" dirty="0" smtClean="0">
                          <a:solidFill>
                            <a:schemeClr val="tx1"/>
                          </a:solidFill>
                          <a:latin typeface="+mn-lt"/>
                          <a:ea typeface="+mn-ea"/>
                          <a:cs typeface="+mn-cs"/>
                        </a:rPr>
                        <a:t>2015</a:t>
                      </a:r>
                      <a:endParaRPr lang="en-US" sz="1200" kern="1200" dirty="0">
                        <a:solidFill>
                          <a:schemeClr val="tx1"/>
                        </a:solidFill>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1885695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066800"/>
            <a:ext cx="8229600" cy="428625"/>
          </a:xfrm>
        </p:spPr>
        <p:txBody>
          <a:bodyPr/>
          <a:lstStyle/>
          <a:p>
            <a:pPr>
              <a:buFont typeface="Arial" pitchFamily="34" charset="0"/>
              <a:buChar char="•"/>
            </a:pPr>
            <a:r>
              <a:rPr lang="en-US" sz="1200" dirty="0" smtClean="0"/>
              <a:t>Investors in South Africa who hold offshore investments most often take advice from professional advisers when deciding on their allocation of these investments. </a:t>
            </a:r>
          </a:p>
        </p:txBody>
      </p:sp>
      <p:sp>
        <p:nvSpPr>
          <p:cNvPr id="70660" name="Rectangle 6"/>
          <p:cNvSpPr>
            <a:spLocks noGrp="1"/>
          </p:cNvSpPr>
          <p:nvPr>
            <p:ph type="title"/>
          </p:nvPr>
        </p:nvSpPr>
        <p:spPr/>
        <p:txBody>
          <a:bodyPr/>
          <a:lstStyle/>
          <a:p>
            <a:pPr eaLnBrk="1" hangingPunct="1"/>
            <a:r>
              <a:rPr lang="en-US" dirty="0" smtClean="0"/>
              <a:t>Making Offshore Allocation Decisions in 2015</a:t>
            </a:r>
          </a:p>
        </p:txBody>
      </p:sp>
      <p:sp>
        <p:nvSpPr>
          <p:cNvPr id="8" name="Text Placeholder 7"/>
          <p:cNvSpPr>
            <a:spLocks noGrp="1"/>
          </p:cNvSpPr>
          <p:nvPr>
            <p:ph type="body" sz="quarter" idx="10"/>
          </p:nvPr>
        </p:nvSpPr>
        <p:spPr/>
        <p:txBody>
          <a:bodyPr/>
          <a:lstStyle/>
          <a:p>
            <a:r>
              <a:rPr lang="en-US" dirty="0"/>
              <a:t>QSA6:  If you have offshore investments, how do you decide your offshore allocation?</a:t>
            </a:r>
          </a:p>
          <a:p>
            <a:r>
              <a:rPr lang="en-US" dirty="0" smtClean="0"/>
              <a:t>Base: </a:t>
            </a:r>
            <a:r>
              <a:rPr lang="en-US" dirty="0"/>
              <a:t>Total (</a:t>
            </a:r>
            <a:r>
              <a:rPr lang="en-US" dirty="0" smtClean="0"/>
              <a:t>n=501)</a:t>
            </a:r>
            <a:endParaRPr lang="en-US" dirty="0"/>
          </a:p>
        </p:txBody>
      </p:sp>
      <p:graphicFrame>
        <p:nvGraphicFramePr>
          <p:cNvPr id="10" name="Object 7"/>
          <p:cNvGraphicFramePr>
            <a:graphicFrameLocks noChangeAspect="1"/>
          </p:cNvGraphicFramePr>
          <p:nvPr>
            <p:extLst>
              <p:ext uri="{D42A27DB-BD31-4B8C-83A1-F6EECF244321}">
                <p14:modId xmlns:p14="http://schemas.microsoft.com/office/powerpoint/2010/main" val="1558470876"/>
              </p:ext>
            </p:extLst>
          </p:nvPr>
        </p:nvGraphicFramePr>
        <p:xfrm>
          <a:off x="228600" y="2438400"/>
          <a:ext cx="8762999"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576504" y="5102225"/>
          <a:ext cx="8153495" cy="558165"/>
        </p:xfrm>
        <a:graphic>
          <a:graphicData uri="http://schemas.openxmlformats.org/drawingml/2006/table">
            <a:tbl>
              <a:tblPr firstRow="1" bandRow="1">
                <a:tableStyleId>{2D5ABB26-0587-4C30-8999-92F81FD0307C}</a:tableStyleId>
              </a:tblPr>
              <a:tblGrid>
                <a:gridCol w="1630699"/>
                <a:gridCol w="1630699"/>
                <a:gridCol w="1630699"/>
                <a:gridCol w="1630699"/>
                <a:gridCol w="1630699"/>
              </a:tblGrid>
              <a:tr h="269875">
                <a:tc>
                  <a:txBody>
                    <a:bodyPr/>
                    <a:lstStyle/>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I take advice from professional advisers</a:t>
                      </a:r>
                    </a:p>
                  </a:txBody>
                  <a:tcPr marL="9525" marR="9525" marT="9525" marB="0"/>
                </a:tc>
                <a:tc>
                  <a:txBody>
                    <a:bodyPr/>
                    <a:lstStyle/>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I keep it at a certain percentage</a:t>
                      </a:r>
                    </a:p>
                  </a:txBody>
                  <a:tcPr marL="9525" marR="9525" marT="9525" marB="0"/>
                </a:tc>
                <a:tc>
                  <a:txBody>
                    <a:bodyPr/>
                    <a:lstStyle/>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It depends on </a:t>
                      </a:r>
                      <a:br>
                        <a:rPr lang="en-US" sz="1200" u="none" kern="1200" dirty="0" smtClean="0">
                          <a:solidFill>
                            <a:schemeClr val="tx1"/>
                          </a:solidFill>
                          <a:latin typeface="+mn-lt"/>
                          <a:ea typeface="+mn-ea"/>
                          <a:cs typeface="+mn-cs"/>
                        </a:rPr>
                      </a:br>
                      <a:r>
                        <a:rPr lang="en-US" sz="1200" u="none" kern="1200" dirty="0" smtClean="0">
                          <a:solidFill>
                            <a:schemeClr val="tx1"/>
                          </a:solidFill>
                          <a:latin typeface="+mn-lt"/>
                          <a:ea typeface="+mn-ea"/>
                          <a:cs typeface="+mn-cs"/>
                        </a:rPr>
                        <a:t>domestic </a:t>
                      </a:r>
                      <a:r>
                        <a:rPr lang="en-US" sz="1200" u="none" kern="1200" dirty="0" err="1" smtClean="0">
                          <a:solidFill>
                            <a:schemeClr val="tx1"/>
                          </a:solidFill>
                          <a:latin typeface="+mn-lt"/>
                          <a:ea typeface="+mn-ea"/>
                          <a:cs typeface="+mn-cs"/>
                        </a:rPr>
                        <a:t>vs</a:t>
                      </a:r>
                      <a:r>
                        <a:rPr lang="en-US" sz="1200" u="none" kern="1200" dirty="0" smtClean="0">
                          <a:solidFill>
                            <a:schemeClr val="tx1"/>
                          </a:solidFill>
                          <a:latin typeface="+mn-lt"/>
                          <a:ea typeface="+mn-ea"/>
                          <a:cs typeface="+mn-cs"/>
                        </a:rPr>
                        <a:t> </a:t>
                      </a:r>
                      <a:br>
                        <a:rPr lang="en-US" sz="1200" u="none" kern="1200" dirty="0" smtClean="0">
                          <a:solidFill>
                            <a:schemeClr val="tx1"/>
                          </a:solidFill>
                          <a:latin typeface="+mn-lt"/>
                          <a:ea typeface="+mn-ea"/>
                          <a:cs typeface="+mn-cs"/>
                        </a:rPr>
                      </a:br>
                      <a:r>
                        <a:rPr lang="en-US" sz="1200" u="none" kern="1200" dirty="0" smtClean="0">
                          <a:solidFill>
                            <a:schemeClr val="tx1"/>
                          </a:solidFill>
                          <a:latin typeface="+mn-lt"/>
                          <a:ea typeface="+mn-ea"/>
                          <a:cs typeface="+mn-cs"/>
                        </a:rPr>
                        <a:t>offshore valuations</a:t>
                      </a:r>
                    </a:p>
                  </a:txBody>
                  <a:tcPr marL="9525" marR="9525" marT="9525" marB="0"/>
                </a:tc>
                <a:tc>
                  <a:txBody>
                    <a:bodyPr/>
                    <a:lstStyle/>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I remain invested at </a:t>
                      </a:r>
                    </a:p>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the maximum </a:t>
                      </a:r>
                    </a:p>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level allowed</a:t>
                      </a:r>
                    </a:p>
                  </a:txBody>
                  <a:tcPr marL="9525" marR="9525" marT="9525" marB="0"/>
                </a:tc>
                <a:tc>
                  <a:txBody>
                    <a:bodyPr/>
                    <a:lstStyle/>
                    <a:p>
                      <a:pPr marL="0" algn="ctr" defTabSz="514350" rtl="0" eaLnBrk="1" fontAlgn="b" latinLnBrk="0" hangingPunct="1">
                        <a:lnSpc>
                          <a:spcPct val="100000"/>
                        </a:lnSpc>
                      </a:pPr>
                      <a:r>
                        <a:rPr lang="en-US" sz="1200" u="none" kern="1200" dirty="0" smtClean="0">
                          <a:solidFill>
                            <a:schemeClr val="tx1"/>
                          </a:solidFill>
                          <a:latin typeface="+mn-lt"/>
                          <a:ea typeface="+mn-ea"/>
                          <a:cs typeface="+mn-cs"/>
                        </a:rPr>
                        <a:t>I have no offshore investments</a:t>
                      </a:r>
                    </a:p>
                  </a:txBody>
                  <a:tcPr marL="9525" marR="9525" marT="9525" marB="0"/>
                </a:tc>
              </a:tr>
            </a:tbl>
          </a:graphicData>
        </a:graphic>
      </p:graphicFrame>
    </p:spTree>
    <p:extLst>
      <p:ext uri="{BB962C8B-B14F-4D97-AF65-F5344CB8AC3E}">
        <p14:creationId xmlns:p14="http://schemas.microsoft.com/office/powerpoint/2010/main" val="35166410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990600"/>
            <a:ext cx="8229600" cy="533400"/>
          </a:xfrm>
        </p:spPr>
        <p:txBody>
          <a:bodyPr/>
          <a:lstStyle/>
          <a:p>
            <a:pPr>
              <a:buFont typeface="Arial" pitchFamily="34" charset="0"/>
              <a:buChar char="•"/>
            </a:pPr>
            <a:r>
              <a:rPr lang="en-US" sz="1200" dirty="0" smtClean="0"/>
              <a:t>Investors in South Africa consider past performance the most influential factor when selecting a unit trust.  </a:t>
            </a:r>
          </a:p>
          <a:p>
            <a:pPr>
              <a:buFont typeface="Arial" pitchFamily="34" charset="0"/>
              <a:buChar char="•"/>
            </a:pPr>
            <a:r>
              <a:rPr lang="en-US" sz="1200" dirty="0" smtClean="0"/>
              <a:t>However, it should be noted that this result has declined significantly from 2014, while the track record of the trust’s asset manager and the suggestion of a professional advisor are considered more influential in 2015.</a:t>
            </a:r>
          </a:p>
        </p:txBody>
      </p:sp>
      <p:sp>
        <p:nvSpPr>
          <p:cNvPr id="70660" name="Rectangle 6"/>
          <p:cNvSpPr>
            <a:spLocks noGrp="1"/>
          </p:cNvSpPr>
          <p:nvPr>
            <p:ph type="title"/>
          </p:nvPr>
        </p:nvSpPr>
        <p:spPr/>
        <p:txBody>
          <a:bodyPr/>
          <a:lstStyle/>
          <a:p>
            <a:pPr eaLnBrk="1" hangingPunct="1"/>
            <a:r>
              <a:rPr lang="en-US" dirty="0" smtClean="0"/>
              <a:t>Most Influential Factor When Selecting a Unit Trust</a:t>
            </a:r>
          </a:p>
        </p:txBody>
      </p:sp>
      <p:sp>
        <p:nvSpPr>
          <p:cNvPr id="10" name="Text Placeholder 9"/>
          <p:cNvSpPr>
            <a:spLocks noGrp="1"/>
          </p:cNvSpPr>
          <p:nvPr>
            <p:ph type="body" sz="quarter" idx="10"/>
          </p:nvPr>
        </p:nvSpPr>
        <p:spPr/>
        <p:txBody>
          <a:bodyPr/>
          <a:lstStyle/>
          <a:p>
            <a:r>
              <a:rPr lang="en-US" dirty="0" smtClean="0"/>
              <a:t>QSA3</a:t>
            </a:r>
            <a:r>
              <a:rPr lang="en-US" dirty="0"/>
              <a:t>:  What do you consider to be the most influential factor when selecting unit trusts</a:t>
            </a:r>
            <a:r>
              <a:rPr lang="en-US" dirty="0" smtClean="0"/>
              <a:t>?</a:t>
            </a:r>
            <a:endParaRPr lang="en-US" dirty="0"/>
          </a:p>
          <a:p>
            <a:r>
              <a:rPr lang="en-US" dirty="0"/>
              <a:t>Bases: Total (</a:t>
            </a:r>
            <a:r>
              <a:rPr lang="en-US" dirty="0" smtClean="0"/>
              <a:t>n=249 and n=205)</a:t>
            </a:r>
            <a:r>
              <a:rPr lang="en-US" dirty="0"/>
              <a:t> </a:t>
            </a:r>
            <a:br>
              <a:rPr lang="en-US" dirty="0"/>
            </a:br>
            <a:r>
              <a:rPr lang="en-US" dirty="0"/>
              <a:t>Significant differences at the 95% confidence level between 2014 and 2015 are indicated by up and down arrows</a:t>
            </a:r>
          </a:p>
        </p:txBody>
      </p:sp>
      <p:graphicFrame>
        <p:nvGraphicFramePr>
          <p:cNvPr id="14" name="Content Placeholder 9"/>
          <p:cNvGraphicFramePr>
            <a:graphicFrameLocks/>
          </p:cNvGraphicFramePr>
          <p:nvPr>
            <p:extLst/>
          </p:nvPr>
        </p:nvGraphicFramePr>
        <p:xfrm>
          <a:off x="762000" y="2514600"/>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Table 14"/>
          <p:cNvGraphicFramePr>
            <a:graphicFrameLocks noGrp="1"/>
          </p:cNvGraphicFramePr>
          <p:nvPr/>
        </p:nvGraphicFramePr>
        <p:xfrm>
          <a:off x="466725" y="2215899"/>
          <a:ext cx="6400800" cy="269875"/>
        </p:xfrm>
        <a:graphic>
          <a:graphicData uri="http://schemas.openxmlformats.org/drawingml/2006/table">
            <a:tbl>
              <a:tblPr firstRow="1" bandRow="1">
                <a:tableStyleId>{2D5ABB26-0587-4C30-8999-92F81FD0307C}</a:tableStyleId>
              </a:tblPr>
              <a:tblGrid>
                <a:gridCol w="3200400"/>
                <a:gridCol w="3200400"/>
              </a:tblGrid>
              <a:tr h="269875">
                <a:tc>
                  <a:txBody>
                    <a:bodyPr/>
                    <a:lstStyle/>
                    <a:p>
                      <a:pPr marL="0" algn="ctr" defTabSz="514350" rtl="0" eaLnBrk="1" fontAlgn="b" latinLnBrk="0" hangingPunct="1"/>
                      <a:r>
                        <a:rPr lang="en-US" sz="1400" b="0" u="none" kern="1200" dirty="0">
                          <a:solidFill>
                            <a:schemeClr val="tx1"/>
                          </a:solidFill>
                          <a:latin typeface="+mn-lt"/>
                          <a:ea typeface="+mn-ea"/>
                          <a:cs typeface="+mn-cs"/>
                        </a:rPr>
                        <a:t>2014</a:t>
                      </a:r>
                    </a:p>
                  </a:txBody>
                  <a:tcPr marL="9525" marR="9525" marT="9525" marB="0" anchor="ctr"/>
                </a:tc>
                <a:tc>
                  <a:txBody>
                    <a:bodyPr/>
                    <a:lstStyle/>
                    <a:p>
                      <a:pPr marL="0" algn="ctr" defTabSz="514350" rtl="0" eaLnBrk="1" fontAlgn="b" latinLnBrk="0" hangingPunct="1"/>
                      <a:r>
                        <a:rPr lang="en-US" sz="1400" b="0" u="none" kern="1200" dirty="0">
                          <a:solidFill>
                            <a:schemeClr val="tx1"/>
                          </a:solidFill>
                          <a:latin typeface="+mn-lt"/>
                          <a:ea typeface="+mn-ea"/>
                          <a:cs typeface="+mn-cs"/>
                        </a:rPr>
                        <a:t>2015</a:t>
                      </a:r>
                    </a:p>
                  </a:txBody>
                  <a:tcPr marL="9525" marR="9525" marT="9525" marB="0" anchor="ctr"/>
                </a:tc>
              </a:tr>
            </a:tbl>
          </a:graphicData>
        </a:graphic>
      </p:graphicFrame>
      <p:graphicFrame>
        <p:nvGraphicFramePr>
          <p:cNvPr id="16" name="Table 15"/>
          <p:cNvGraphicFramePr>
            <a:graphicFrameLocks noGrp="1"/>
          </p:cNvGraphicFramePr>
          <p:nvPr/>
        </p:nvGraphicFramePr>
        <p:xfrm>
          <a:off x="6805057" y="2770098"/>
          <a:ext cx="2159649" cy="2421027"/>
        </p:xfrm>
        <a:graphic>
          <a:graphicData uri="http://schemas.openxmlformats.org/drawingml/2006/table">
            <a:tbl>
              <a:tblPr firstRow="1" bandRow="1">
                <a:tableStyleId>{2D5ABB26-0587-4C30-8999-92F81FD0307C}</a:tableStyleId>
              </a:tblPr>
              <a:tblGrid>
                <a:gridCol w="195818"/>
                <a:gridCol w="1963831"/>
              </a:tblGrid>
              <a:tr h="349674">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B050"/>
                          </a:solidFill>
                          <a:effectLst/>
                          <a:uLnTx/>
                          <a:uFillTx/>
                          <a:latin typeface="+mn-lt"/>
                          <a:ea typeface="+mn-ea"/>
                          <a:cs typeface="Arial"/>
                        </a:rPr>
                        <a:t>■</a:t>
                      </a:r>
                      <a:endParaRPr kumimoji="0" lang="en-US" sz="1400" b="0" i="0" u="none" strike="noStrike" kern="1200" cap="none" spc="0" normalizeH="0" baseline="0" noProof="0" dirty="0" smtClean="0">
                        <a:ln>
                          <a:noFill/>
                        </a:ln>
                        <a:solidFill>
                          <a:srgbClr val="00B050"/>
                        </a:solidFill>
                        <a:effectLst/>
                        <a:uLnTx/>
                        <a:uFillTx/>
                        <a:latin typeface="+mn-lt"/>
                        <a:ea typeface="+mn-ea"/>
                        <a:cs typeface="+mn-cs"/>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Fees</a:t>
                      </a:r>
                    </a:p>
                  </a:txBody>
                  <a:tcPr marL="9525" marR="9525" marT="9525" marB="0" anchor="ctr"/>
                </a:tc>
              </a:tr>
              <a:tr h="349674">
                <a:tc>
                  <a:txBody>
                    <a:bodyPr/>
                    <a:lstStyle/>
                    <a:p>
                      <a:pPr algn="ctr"/>
                      <a:r>
                        <a:rPr kumimoji="0" lang="en-US" sz="1400" b="0" i="0" u="none" strike="noStrike" kern="1200" cap="none" spc="0" normalizeH="0" baseline="0" noProof="0" dirty="0" smtClean="0">
                          <a:ln>
                            <a:noFill/>
                          </a:ln>
                          <a:solidFill>
                            <a:srgbClr val="62EC72"/>
                          </a:solidFill>
                          <a:effectLst/>
                          <a:uLnTx/>
                          <a:uFillTx/>
                          <a:latin typeface="+mn-lt"/>
                          <a:ea typeface="+mn-ea"/>
                          <a:cs typeface="Arial"/>
                        </a:rPr>
                        <a:t>■</a:t>
                      </a:r>
                      <a:endParaRPr lang="en-US" dirty="0">
                        <a:solidFill>
                          <a:srgbClr val="62EC72"/>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Past performance</a:t>
                      </a:r>
                    </a:p>
                  </a:txBody>
                  <a:tcPr marL="9525" marR="9525" marT="9525" marB="0" anchor="ctr"/>
                </a:tc>
              </a:tr>
              <a:tr h="457335">
                <a:tc>
                  <a:txBody>
                    <a:bodyPr/>
                    <a:lstStyle/>
                    <a:p>
                      <a:pPr algn="ctr"/>
                      <a:r>
                        <a:rPr kumimoji="0" lang="en-US" sz="1400" b="0" i="0" u="none" strike="noStrike" kern="1200" cap="none" spc="0" normalizeH="0" baseline="0" noProof="0" dirty="0" smtClean="0">
                          <a:ln>
                            <a:noFill/>
                          </a:ln>
                          <a:solidFill>
                            <a:srgbClr val="777777"/>
                          </a:solidFill>
                          <a:effectLst/>
                          <a:uLnTx/>
                          <a:uFillTx/>
                          <a:latin typeface="+mn-lt"/>
                          <a:ea typeface="+mn-ea"/>
                          <a:cs typeface="Arial"/>
                        </a:rPr>
                        <a:t>■</a:t>
                      </a:r>
                      <a:endParaRPr lang="en-US" dirty="0">
                        <a:solidFill>
                          <a:srgbClr val="777777"/>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Reputation or track record of asset manager</a:t>
                      </a:r>
                    </a:p>
                  </a:txBody>
                  <a:tcPr marL="9525" marR="9525" marT="9525" marB="0" anchor="ctr"/>
                </a:tc>
              </a:tr>
              <a:tr h="349674">
                <a:tc>
                  <a:txBody>
                    <a:bodyPr/>
                    <a:lstStyle/>
                    <a:p>
                      <a:pPr algn="ctr"/>
                      <a:r>
                        <a:rPr kumimoji="0" lang="en-US" sz="1400" b="0" i="0" u="none" strike="noStrike" kern="1200" cap="none" spc="0" normalizeH="0" baseline="0" noProof="0" dirty="0" smtClean="0">
                          <a:ln>
                            <a:noFill/>
                          </a:ln>
                          <a:solidFill>
                            <a:srgbClr val="A6A6A6"/>
                          </a:solidFill>
                          <a:effectLst/>
                          <a:uLnTx/>
                          <a:uFillTx/>
                          <a:latin typeface="+mn-lt"/>
                          <a:ea typeface="+mn-ea"/>
                          <a:cs typeface="Arial"/>
                        </a:rPr>
                        <a:t>■</a:t>
                      </a:r>
                      <a:endParaRPr lang="en-US" dirty="0">
                        <a:solidFill>
                          <a:srgbClr val="A6A6A6"/>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Tax benefit</a:t>
                      </a:r>
                    </a:p>
                  </a:txBody>
                  <a:tcPr marL="9525" marR="9525" marT="9525" marB="0" anchor="ctr"/>
                </a:tc>
              </a:tr>
              <a:tr h="457335">
                <a:tc>
                  <a:txBody>
                    <a:bodyPr/>
                    <a:lstStyle/>
                    <a:p>
                      <a:pPr algn="ctr"/>
                      <a:r>
                        <a:rPr kumimoji="0" lang="en-US" sz="1400" b="0" i="0" u="none" strike="noStrike" kern="1200" cap="none" spc="0" normalizeH="0" baseline="0" noProof="0" dirty="0" smtClean="0">
                          <a:ln>
                            <a:noFill/>
                          </a:ln>
                          <a:solidFill>
                            <a:srgbClr val="5367AD"/>
                          </a:solidFill>
                          <a:effectLst/>
                          <a:uLnTx/>
                          <a:uFillTx/>
                          <a:latin typeface="+mn-lt"/>
                          <a:ea typeface="+mn-ea"/>
                          <a:cs typeface="Arial"/>
                        </a:rPr>
                        <a:t>■</a:t>
                      </a:r>
                      <a:endParaRPr lang="en-US" dirty="0"/>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Suggestion by professional advisors</a:t>
                      </a:r>
                    </a:p>
                  </a:txBody>
                  <a:tcPr marL="9525" marR="9525" marT="9525" marB="0" anchor="ctr"/>
                </a:tc>
              </a:tr>
              <a:tr h="457335">
                <a:tc>
                  <a:txBody>
                    <a:bodyPr/>
                    <a:lstStyle/>
                    <a:p>
                      <a:pPr algn="ctr"/>
                      <a:r>
                        <a:rPr kumimoji="0" lang="en-US" sz="1400" b="0" i="0" u="none" strike="noStrike" kern="1200" cap="none" spc="0" normalizeH="0" baseline="0" noProof="0" dirty="0" smtClean="0">
                          <a:ln>
                            <a:noFill/>
                          </a:ln>
                          <a:solidFill>
                            <a:srgbClr val="3E4782"/>
                          </a:solidFill>
                          <a:effectLst/>
                          <a:uLnTx/>
                          <a:uFillTx/>
                          <a:latin typeface="+mn-lt"/>
                          <a:ea typeface="+mn-ea"/>
                          <a:cs typeface="Arial"/>
                        </a:rPr>
                        <a:t>■</a:t>
                      </a:r>
                      <a:endParaRPr lang="en-US" dirty="0">
                        <a:solidFill>
                          <a:srgbClr val="3E4782"/>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Complements other investments in my portfolio</a:t>
                      </a:r>
                    </a:p>
                  </a:txBody>
                  <a:tcPr marL="9525" marR="9525" marT="9525" marB="0" anchor="ctr"/>
                </a:tc>
              </a:tr>
            </a:tbl>
          </a:graphicData>
        </a:graphic>
      </p:graphicFrame>
      <p:graphicFrame>
        <p:nvGraphicFramePr>
          <p:cNvPr id="17" name="Content Placeholder 9"/>
          <p:cNvGraphicFramePr>
            <a:graphicFrameLocks/>
          </p:cNvGraphicFramePr>
          <p:nvPr>
            <p:extLst/>
          </p:nvPr>
        </p:nvGraphicFramePr>
        <p:xfrm>
          <a:off x="3886200" y="2514600"/>
          <a:ext cx="2743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flipV="1">
            <a:off x="5525826" y="4304526"/>
            <a:ext cx="322524" cy="276999"/>
          </a:xfrm>
          <a:prstGeom prst="rect">
            <a:avLst/>
          </a:prstGeom>
          <a:noFill/>
        </p:spPr>
        <p:txBody>
          <a:bodyPr wrap="none" rtlCol="0">
            <a:spAutoFit/>
          </a:bodyPr>
          <a:lstStyle/>
          <a:p>
            <a:r>
              <a:rPr lang="en-US" sz="1200" b="1" dirty="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19" name="TextBox 18"/>
          <p:cNvSpPr txBox="1"/>
          <p:nvPr/>
        </p:nvSpPr>
        <p:spPr>
          <a:xfrm>
            <a:off x="5897301" y="3552051"/>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
        <p:nvSpPr>
          <p:cNvPr id="20" name="TextBox 19"/>
          <p:cNvSpPr txBox="1"/>
          <p:nvPr/>
        </p:nvSpPr>
        <p:spPr>
          <a:xfrm flipV="1">
            <a:off x="4705350" y="3733800"/>
            <a:ext cx="322524" cy="276999"/>
          </a:xfrm>
          <a:prstGeom prst="rect">
            <a:avLst/>
          </a:prstGeom>
          <a:noFill/>
        </p:spPr>
        <p:txBody>
          <a:bodyPr wrap="none" rtlCol="0">
            <a:spAutoFit/>
          </a:bodyPr>
          <a:lstStyle/>
          <a:p>
            <a:r>
              <a:rPr lang="en-US" sz="1200" b="1" dirty="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Tree>
    <p:extLst>
      <p:ext uri="{BB962C8B-B14F-4D97-AF65-F5344CB8AC3E}">
        <p14:creationId xmlns:p14="http://schemas.microsoft.com/office/powerpoint/2010/main" val="1917926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066800"/>
            <a:ext cx="8229600" cy="847725"/>
          </a:xfrm>
        </p:spPr>
        <p:txBody>
          <a:bodyPr/>
          <a:lstStyle/>
          <a:p>
            <a:pPr>
              <a:buFont typeface="Arial" pitchFamily="34" charset="0"/>
              <a:buChar char="•"/>
            </a:pPr>
            <a:r>
              <a:rPr lang="en-US" sz="1200" dirty="0" smtClean="0"/>
              <a:t>Six in 10 South African investors feel that they know just the basics of investing, while roughly 3 in 10 say they have a good working knowledge.</a:t>
            </a:r>
          </a:p>
          <a:p>
            <a:pPr>
              <a:buFont typeface="Arial" pitchFamily="34" charset="0"/>
              <a:buChar char="•"/>
            </a:pPr>
            <a:r>
              <a:rPr lang="en-US" sz="1200" dirty="0" smtClean="0"/>
              <a:t>Males are more likely to say they have a good working knowledge of investing, while the majority of women say they know just the basics.</a:t>
            </a:r>
          </a:p>
        </p:txBody>
      </p:sp>
      <p:sp>
        <p:nvSpPr>
          <p:cNvPr id="70660" name="Rectangle 6"/>
          <p:cNvSpPr>
            <a:spLocks noGrp="1"/>
          </p:cNvSpPr>
          <p:nvPr>
            <p:ph type="title"/>
          </p:nvPr>
        </p:nvSpPr>
        <p:spPr/>
        <p:txBody>
          <a:bodyPr/>
          <a:lstStyle/>
          <a:p>
            <a:pPr eaLnBrk="1" hangingPunct="1"/>
            <a:r>
              <a:rPr lang="en-US" dirty="0" smtClean="0"/>
              <a:t>Investment Knowledge and Experience</a:t>
            </a:r>
          </a:p>
        </p:txBody>
      </p:sp>
      <p:sp>
        <p:nvSpPr>
          <p:cNvPr id="10" name="Text Placeholder 9"/>
          <p:cNvSpPr>
            <a:spLocks noGrp="1"/>
          </p:cNvSpPr>
          <p:nvPr>
            <p:ph type="body" sz="quarter" idx="10"/>
          </p:nvPr>
        </p:nvSpPr>
        <p:spPr/>
        <p:txBody>
          <a:bodyPr/>
          <a:lstStyle/>
          <a:p>
            <a:r>
              <a:rPr lang="en-US" dirty="0"/>
              <a:t>QSA4:  Which of the following best describes your investment knowledge and experience? </a:t>
            </a:r>
          </a:p>
          <a:p>
            <a:r>
              <a:rPr lang="en-US" dirty="0"/>
              <a:t>Bases: Total (n=517 and n=501</a:t>
            </a:r>
            <a:r>
              <a:rPr lang="en-US" dirty="0" smtClean="0"/>
              <a:t>)</a:t>
            </a:r>
          </a:p>
          <a:p>
            <a:r>
              <a:rPr lang="en-US" dirty="0"/>
              <a:t>Significant differences at the 95% confidence level between 2014 and 2015 are indicated by up and down </a:t>
            </a:r>
            <a:r>
              <a:rPr lang="en-US" dirty="0" smtClean="0"/>
              <a:t>arrows</a:t>
            </a:r>
            <a:endParaRPr lang="en-US" dirty="0"/>
          </a:p>
        </p:txBody>
      </p:sp>
      <p:graphicFrame>
        <p:nvGraphicFramePr>
          <p:cNvPr id="15" name="Table 14"/>
          <p:cNvGraphicFramePr>
            <a:graphicFrameLocks noGrp="1"/>
          </p:cNvGraphicFramePr>
          <p:nvPr/>
        </p:nvGraphicFramePr>
        <p:xfrm>
          <a:off x="6805057" y="2819400"/>
          <a:ext cx="2159649" cy="2133600"/>
        </p:xfrm>
        <a:graphic>
          <a:graphicData uri="http://schemas.openxmlformats.org/drawingml/2006/table">
            <a:tbl>
              <a:tblPr firstRow="1" bandRow="1">
                <a:tableStyleId>{2D5ABB26-0587-4C30-8999-92F81FD0307C}</a:tableStyleId>
              </a:tblPr>
              <a:tblGrid>
                <a:gridCol w="195818"/>
                <a:gridCol w="1963831"/>
              </a:tblGrid>
              <a:tr h="5334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B050"/>
                          </a:solidFill>
                          <a:effectLst/>
                          <a:uLnTx/>
                          <a:uFillTx/>
                          <a:latin typeface="+mn-lt"/>
                          <a:ea typeface="+mn-ea"/>
                          <a:cs typeface="Arial"/>
                        </a:rPr>
                        <a:t>■</a:t>
                      </a:r>
                      <a:endParaRPr kumimoji="0" lang="en-US" sz="1400" b="0" i="0" u="none" strike="noStrike" kern="1200" cap="none" spc="0" normalizeH="0" baseline="0" noProof="0" dirty="0" smtClean="0">
                        <a:ln>
                          <a:noFill/>
                        </a:ln>
                        <a:solidFill>
                          <a:srgbClr val="00B050"/>
                        </a:solidFill>
                        <a:effectLst/>
                        <a:uLnTx/>
                        <a:uFillTx/>
                        <a:latin typeface="+mn-lt"/>
                        <a:ea typeface="+mn-ea"/>
                        <a:cs typeface="+mn-cs"/>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Expert</a:t>
                      </a:r>
                    </a:p>
                  </a:txBody>
                  <a:tcPr marL="9525" marR="9525" marT="9525" marB="0" anchor="ctr"/>
                </a:tc>
              </a:tr>
              <a:tr h="533400">
                <a:tc>
                  <a:txBody>
                    <a:bodyPr/>
                    <a:lstStyle/>
                    <a:p>
                      <a:pPr algn="ctr"/>
                      <a:r>
                        <a:rPr kumimoji="0" lang="en-US" sz="1400" b="0" i="0" u="none" strike="noStrike" kern="1200" cap="none" spc="0" normalizeH="0" baseline="0" noProof="0" dirty="0" smtClean="0">
                          <a:ln>
                            <a:noFill/>
                          </a:ln>
                          <a:solidFill>
                            <a:srgbClr val="62EC72"/>
                          </a:solidFill>
                          <a:effectLst/>
                          <a:uLnTx/>
                          <a:uFillTx/>
                          <a:latin typeface="+mn-lt"/>
                          <a:ea typeface="+mn-ea"/>
                          <a:cs typeface="Arial"/>
                        </a:rPr>
                        <a:t>■</a:t>
                      </a:r>
                      <a:endParaRPr lang="en-US" dirty="0">
                        <a:solidFill>
                          <a:srgbClr val="62EC72"/>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Good working knowledge</a:t>
                      </a:r>
                    </a:p>
                  </a:txBody>
                  <a:tcPr marL="9525" marR="9525" marT="9525" marB="0" anchor="ctr"/>
                </a:tc>
              </a:tr>
              <a:tr h="533400">
                <a:tc>
                  <a:txBody>
                    <a:bodyPr/>
                    <a:lstStyle/>
                    <a:p>
                      <a:pPr algn="ctr"/>
                      <a:r>
                        <a:rPr kumimoji="0" lang="en-US" sz="1400" b="0" i="0" u="none" strike="noStrike" kern="1200" cap="none" spc="0" normalizeH="0" baseline="0" noProof="0" dirty="0" smtClean="0">
                          <a:ln>
                            <a:noFill/>
                          </a:ln>
                          <a:solidFill>
                            <a:srgbClr val="5367AD"/>
                          </a:solidFill>
                          <a:effectLst/>
                          <a:uLnTx/>
                          <a:uFillTx/>
                          <a:latin typeface="+mn-lt"/>
                          <a:ea typeface="+mn-ea"/>
                          <a:cs typeface="Arial"/>
                        </a:rPr>
                        <a:t>■</a:t>
                      </a:r>
                      <a:endParaRPr lang="en-US" dirty="0"/>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Just know the basics</a:t>
                      </a:r>
                    </a:p>
                  </a:txBody>
                  <a:tcPr marL="9525" marR="9525" marT="9525" marB="0" anchor="ctr"/>
                </a:tc>
              </a:tr>
              <a:tr h="533400">
                <a:tc>
                  <a:txBody>
                    <a:bodyPr/>
                    <a:lstStyle/>
                    <a:p>
                      <a:pPr algn="ctr"/>
                      <a:r>
                        <a:rPr kumimoji="0" lang="en-US" sz="1400" b="0" i="0" u="none" strike="noStrike" kern="1200" cap="none" spc="0" normalizeH="0" baseline="0" noProof="0" dirty="0" smtClean="0">
                          <a:ln>
                            <a:noFill/>
                          </a:ln>
                          <a:solidFill>
                            <a:srgbClr val="3E4782"/>
                          </a:solidFill>
                          <a:effectLst/>
                          <a:uLnTx/>
                          <a:uFillTx/>
                          <a:latin typeface="+mn-lt"/>
                          <a:ea typeface="+mn-ea"/>
                          <a:cs typeface="Arial"/>
                        </a:rPr>
                        <a:t>■</a:t>
                      </a:r>
                      <a:endParaRPr lang="en-US" dirty="0">
                        <a:solidFill>
                          <a:srgbClr val="3E4782"/>
                        </a:solidFill>
                      </a:endParaRPr>
                    </a:p>
                  </a:txBody>
                  <a:tcPr marL="9144" marR="9144" marT="9144" marB="9144" anchor="ctr"/>
                </a:tc>
                <a:tc>
                  <a:txBody>
                    <a:bodyPr/>
                    <a:lstStyle/>
                    <a:p>
                      <a:pPr marL="0" algn="l" defTabSz="514350" rtl="0" eaLnBrk="1" fontAlgn="b" latinLnBrk="0" hangingPunct="1"/>
                      <a:r>
                        <a:rPr lang="en-US" sz="1200" kern="1200" dirty="0" smtClean="0">
                          <a:solidFill>
                            <a:schemeClr val="tx1"/>
                          </a:solidFill>
                          <a:latin typeface="+mn-lt"/>
                          <a:ea typeface="+mn-ea"/>
                          <a:cs typeface="+mn-cs"/>
                        </a:rPr>
                        <a:t>No knowledge at all</a:t>
                      </a:r>
                    </a:p>
                  </a:txBody>
                  <a:tcPr marL="9525" marR="9525" marT="9525" marB="0" anchor="ctr"/>
                </a:tc>
              </a:tr>
            </a:tbl>
          </a:graphicData>
        </a:graphic>
      </p:graphicFrame>
      <p:graphicFrame>
        <p:nvGraphicFramePr>
          <p:cNvPr id="17" name="Content Placeholder 9"/>
          <p:cNvGraphicFramePr>
            <a:graphicFrameLocks/>
          </p:cNvGraphicFramePr>
          <p:nvPr>
            <p:extLst/>
          </p:nvPr>
        </p:nvGraphicFramePr>
        <p:xfrm>
          <a:off x="762000" y="2514600"/>
          <a:ext cx="2743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nvGraphicFramePr>
        <p:xfrm>
          <a:off x="466725" y="2215899"/>
          <a:ext cx="6400800" cy="269875"/>
        </p:xfrm>
        <a:graphic>
          <a:graphicData uri="http://schemas.openxmlformats.org/drawingml/2006/table">
            <a:tbl>
              <a:tblPr firstRow="1" bandRow="1">
                <a:tableStyleId>{2D5ABB26-0587-4C30-8999-92F81FD0307C}</a:tableStyleId>
              </a:tblPr>
              <a:tblGrid>
                <a:gridCol w="3200400"/>
                <a:gridCol w="3200400"/>
              </a:tblGrid>
              <a:tr h="269875">
                <a:tc>
                  <a:txBody>
                    <a:bodyPr/>
                    <a:lstStyle/>
                    <a:p>
                      <a:pPr marL="0" algn="ctr" defTabSz="514350" rtl="0" eaLnBrk="1" fontAlgn="b" latinLnBrk="0" hangingPunct="1"/>
                      <a:r>
                        <a:rPr lang="en-US" sz="1400" b="0" u="none" kern="1200" dirty="0">
                          <a:solidFill>
                            <a:schemeClr val="tx1"/>
                          </a:solidFill>
                          <a:latin typeface="+mn-lt"/>
                          <a:ea typeface="+mn-ea"/>
                          <a:cs typeface="+mn-cs"/>
                        </a:rPr>
                        <a:t>2014</a:t>
                      </a:r>
                    </a:p>
                  </a:txBody>
                  <a:tcPr marL="9525" marR="9525" marT="9525" marB="0" anchor="ctr"/>
                </a:tc>
                <a:tc>
                  <a:txBody>
                    <a:bodyPr/>
                    <a:lstStyle/>
                    <a:p>
                      <a:pPr marL="0" algn="ctr" defTabSz="514350" rtl="0" eaLnBrk="1" fontAlgn="b" latinLnBrk="0" hangingPunct="1"/>
                      <a:r>
                        <a:rPr lang="en-US" sz="1400" b="0" u="none" kern="1200" dirty="0">
                          <a:solidFill>
                            <a:schemeClr val="tx1"/>
                          </a:solidFill>
                          <a:latin typeface="+mn-lt"/>
                          <a:ea typeface="+mn-ea"/>
                          <a:cs typeface="+mn-cs"/>
                        </a:rPr>
                        <a:t>2015</a:t>
                      </a:r>
                    </a:p>
                  </a:txBody>
                  <a:tcPr marL="9525" marR="9525" marT="9525" marB="0" anchor="ctr"/>
                </a:tc>
              </a:tr>
            </a:tbl>
          </a:graphicData>
        </a:graphic>
      </p:graphicFrame>
      <p:graphicFrame>
        <p:nvGraphicFramePr>
          <p:cNvPr id="19" name="Content Placeholder 9"/>
          <p:cNvGraphicFramePr>
            <a:graphicFrameLocks/>
          </p:cNvGraphicFramePr>
          <p:nvPr>
            <p:extLst/>
          </p:nvPr>
        </p:nvGraphicFramePr>
        <p:xfrm>
          <a:off x="3886200" y="2514600"/>
          <a:ext cx="2743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flipV="1">
            <a:off x="5029200" y="2866251"/>
            <a:ext cx="322524" cy="276999"/>
          </a:xfrm>
          <a:prstGeom prst="rect">
            <a:avLst/>
          </a:prstGeom>
          <a:noFill/>
        </p:spPr>
        <p:txBody>
          <a:bodyPr wrap="none" rtlCol="0">
            <a:spAutoFit/>
          </a:bodyPr>
          <a:lstStyle/>
          <a:p>
            <a:r>
              <a:rPr lang="en-US" sz="1200" b="1" dirty="0">
                <a:solidFill>
                  <a:srgbClr val="00B050"/>
                </a:solidFill>
                <a:cs typeface="Arial" panose="020B0604020202020204" pitchFamily="34" charset="0"/>
                <a:sym typeface="Wingdings" panose="05000000000000000000" pitchFamily="2" charset="2"/>
              </a:rPr>
              <a:t></a:t>
            </a:r>
            <a:endParaRPr lang="en-US" sz="1200" dirty="0">
              <a:solidFill>
                <a:srgbClr val="00B050"/>
              </a:solidFill>
            </a:endParaRPr>
          </a:p>
        </p:txBody>
      </p:sp>
      <p:sp>
        <p:nvSpPr>
          <p:cNvPr id="21" name="TextBox 20"/>
          <p:cNvSpPr txBox="1"/>
          <p:nvPr/>
        </p:nvSpPr>
        <p:spPr>
          <a:xfrm>
            <a:off x="5887776" y="3505200"/>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Tree>
    <p:extLst>
      <p:ext uri="{BB962C8B-B14F-4D97-AF65-F5344CB8AC3E}">
        <p14:creationId xmlns:p14="http://schemas.microsoft.com/office/powerpoint/2010/main" val="3477642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066800"/>
            <a:ext cx="8229600" cy="685800"/>
          </a:xfrm>
        </p:spPr>
        <p:txBody>
          <a:bodyPr/>
          <a:lstStyle/>
          <a:p>
            <a:pPr>
              <a:buFont typeface="Arial" pitchFamily="34" charset="0"/>
              <a:buChar char="•"/>
            </a:pPr>
            <a:r>
              <a:rPr lang="en-US" sz="1200" dirty="0" smtClean="0"/>
              <a:t>Similar to 2014, the most important factor in deciding to invest in a particular trust is the investment professional.</a:t>
            </a:r>
          </a:p>
          <a:p>
            <a:pPr>
              <a:buFont typeface="Arial" pitchFamily="34" charset="0"/>
              <a:buChar char="•"/>
            </a:pPr>
            <a:r>
              <a:rPr lang="en-US" sz="1200" dirty="0" smtClean="0"/>
              <a:t>Although lower than 2014, the second most important factor is business/financial publications in print.</a:t>
            </a:r>
          </a:p>
          <a:p>
            <a:pPr>
              <a:buFont typeface="Arial" pitchFamily="34" charset="0"/>
              <a:buChar char="•"/>
            </a:pPr>
            <a:r>
              <a:rPr lang="en-US" sz="1200" dirty="0" smtClean="0"/>
              <a:t>Third is online and mobile news and information sources.</a:t>
            </a:r>
          </a:p>
        </p:txBody>
      </p:sp>
      <p:sp>
        <p:nvSpPr>
          <p:cNvPr id="70660" name="Rectangle 6"/>
          <p:cNvSpPr>
            <a:spLocks noGrp="1"/>
          </p:cNvSpPr>
          <p:nvPr>
            <p:ph type="title"/>
          </p:nvPr>
        </p:nvSpPr>
        <p:spPr/>
        <p:txBody>
          <a:bodyPr/>
          <a:lstStyle/>
          <a:p>
            <a:pPr eaLnBrk="1" hangingPunct="1"/>
            <a:r>
              <a:rPr lang="en-US" dirty="0" smtClean="0"/>
              <a:t>Importance in Deciding to Invest in Particular Trust</a:t>
            </a:r>
          </a:p>
        </p:txBody>
      </p:sp>
      <p:sp>
        <p:nvSpPr>
          <p:cNvPr id="8" name="Text Placeholder 7"/>
          <p:cNvSpPr>
            <a:spLocks noGrp="1"/>
          </p:cNvSpPr>
          <p:nvPr>
            <p:ph type="body" sz="quarter" idx="10"/>
          </p:nvPr>
        </p:nvSpPr>
        <p:spPr/>
        <p:txBody>
          <a:bodyPr/>
          <a:lstStyle/>
          <a:p>
            <a:pPr>
              <a:spcBef>
                <a:spcPts val="0"/>
              </a:spcBef>
            </a:pPr>
            <a:r>
              <a:rPr lang="en-US" dirty="0"/>
              <a:t>QSA5:  How important are each of the following in your decision to invest in a particular unit trust? </a:t>
            </a:r>
          </a:p>
          <a:p>
            <a:pPr>
              <a:spcBef>
                <a:spcPts val="0"/>
              </a:spcBef>
            </a:pPr>
            <a:r>
              <a:rPr lang="en-US" dirty="0"/>
              <a:t>Bases: Total (</a:t>
            </a:r>
            <a:r>
              <a:rPr lang="en-US" dirty="0" smtClean="0"/>
              <a:t>n=249 and n=205)</a:t>
            </a:r>
          </a:p>
          <a:p>
            <a:pPr>
              <a:spcBef>
                <a:spcPts val="0"/>
              </a:spcBef>
            </a:pPr>
            <a:r>
              <a:rPr lang="en-US" dirty="0"/>
              <a:t>Significant differences at the 95% confidence level between 2014 and 2015 are indicated by up and down </a:t>
            </a:r>
            <a:r>
              <a:rPr lang="en-US" dirty="0" smtClean="0"/>
              <a:t>arrows</a:t>
            </a:r>
            <a:endParaRPr lang="en-US" dirty="0"/>
          </a:p>
        </p:txBody>
      </p:sp>
      <p:graphicFrame>
        <p:nvGraphicFramePr>
          <p:cNvPr id="11" name="Object 7"/>
          <p:cNvGraphicFramePr>
            <a:graphicFrameLocks noChangeAspect="1"/>
          </p:cNvGraphicFramePr>
          <p:nvPr>
            <p:extLst>
              <p:ext uri="{D42A27DB-BD31-4B8C-83A1-F6EECF244321}">
                <p14:modId xmlns:p14="http://schemas.microsoft.com/office/powerpoint/2010/main" val="1558470876"/>
              </p:ext>
            </p:extLst>
          </p:nvPr>
        </p:nvGraphicFramePr>
        <p:xfrm>
          <a:off x="447675" y="2438400"/>
          <a:ext cx="8543924" cy="2762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81540761"/>
              </p:ext>
            </p:extLst>
          </p:nvPr>
        </p:nvGraphicFramePr>
        <p:xfrm>
          <a:off x="569650" y="5114925"/>
          <a:ext cx="8234464" cy="646176"/>
        </p:xfrm>
        <a:graphic>
          <a:graphicData uri="http://schemas.openxmlformats.org/drawingml/2006/table">
            <a:tbl>
              <a:tblPr firstRow="1" bandRow="1">
                <a:tableStyleId>{5C22544A-7EE6-4342-B048-85BDC9FD1C3A}</a:tableStyleId>
              </a:tblPr>
              <a:tblGrid>
                <a:gridCol w="514654"/>
                <a:gridCol w="514654"/>
                <a:gridCol w="514654"/>
                <a:gridCol w="514654"/>
                <a:gridCol w="514654"/>
                <a:gridCol w="514654"/>
                <a:gridCol w="514654"/>
                <a:gridCol w="514654"/>
                <a:gridCol w="514654"/>
                <a:gridCol w="514654"/>
                <a:gridCol w="514654"/>
                <a:gridCol w="514654"/>
                <a:gridCol w="514654"/>
                <a:gridCol w="514654"/>
                <a:gridCol w="514654"/>
                <a:gridCol w="514654"/>
              </a:tblGrid>
              <a:tr h="66675">
                <a:tc>
                  <a:txBody>
                    <a:bodyPr/>
                    <a:lstStyle/>
                    <a:p>
                      <a:pPr algn="ctr">
                        <a:lnSpc>
                          <a:spcPct val="80000"/>
                        </a:lnSpc>
                      </a:pPr>
                      <a:r>
                        <a:rPr lang="en-US" sz="1000" b="0" i="0" dirty="0">
                          <a:solidFill>
                            <a:schemeClr val="tx1"/>
                          </a:solidFill>
                        </a:rPr>
                        <a:t>2014</a:t>
                      </a: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c>
                  <a:txBody>
                    <a:bodyPr/>
                    <a:lstStyle/>
                    <a:p>
                      <a:pPr algn="ctr">
                        <a:lnSpc>
                          <a:spcPct val="80000"/>
                        </a:lnSpc>
                      </a:pPr>
                      <a:r>
                        <a:rPr lang="en-US" sz="1000" b="0" i="0" dirty="0">
                          <a:solidFill>
                            <a:schemeClr val="tx1"/>
                          </a:solidFill>
                        </a:rPr>
                        <a:t>2014</a:t>
                      </a:r>
                    </a:p>
                  </a:txBody>
                  <a:tcPr marL="9144" marR="9144" marT="9144" marB="9144">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80000"/>
                        </a:lnSpc>
                      </a:pPr>
                      <a:r>
                        <a:rPr lang="en-US" sz="1000" b="0" i="0" dirty="0" smtClean="0">
                          <a:solidFill>
                            <a:schemeClr val="tx1"/>
                          </a:solidFill>
                        </a:rPr>
                        <a:t>2015</a:t>
                      </a:r>
                    </a:p>
                  </a:txBody>
                  <a:tcPr marL="9144" marR="9144" marT="9144" marB="9144">
                    <a:lnL>
                      <a:noFill/>
                    </a:lnL>
                    <a:noFill/>
                  </a:tcPr>
                </a:tc>
              </a:tr>
              <a:tr h="182880">
                <a:tc gridSpan="2">
                  <a:txBody>
                    <a:bodyPr/>
                    <a:lstStyle/>
                    <a:p>
                      <a:pPr algn="ctr">
                        <a:lnSpc>
                          <a:spcPct val="80000"/>
                        </a:lnSpc>
                      </a:pPr>
                      <a:r>
                        <a:rPr lang="en-US" sz="1000" b="0" i="0" dirty="0" smtClean="0">
                          <a:solidFill>
                            <a:schemeClr val="tx1"/>
                          </a:solidFill>
                        </a:rPr>
                        <a:t>My investment/</a:t>
                      </a:r>
                    </a:p>
                    <a:p>
                      <a:pPr algn="ctr">
                        <a:lnSpc>
                          <a:spcPct val="80000"/>
                        </a:lnSpc>
                      </a:pPr>
                      <a:r>
                        <a:rPr lang="en-US" sz="1000" b="0" i="0" dirty="0" smtClean="0">
                          <a:solidFill>
                            <a:schemeClr val="tx1"/>
                          </a:solidFill>
                        </a:rPr>
                        <a:t>trading firms' websites</a:t>
                      </a: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gridSpan="2">
                  <a:txBody>
                    <a:bodyPr/>
                    <a:lstStyle/>
                    <a:p>
                      <a:pPr algn="ctr">
                        <a:lnSpc>
                          <a:spcPct val="80000"/>
                        </a:lnSpc>
                      </a:pPr>
                      <a:r>
                        <a:rPr lang="en-US" sz="1000" b="0" i="0" dirty="0" smtClean="0">
                          <a:solidFill>
                            <a:schemeClr val="tx1"/>
                          </a:solidFill>
                          <a:latin typeface="+mn-lt"/>
                        </a:rPr>
                        <a:t>My investment professional</a:t>
                      </a:r>
                      <a:endParaRPr lang="en-US" sz="1000" b="0" i="0" dirty="0">
                        <a:solidFill>
                          <a:schemeClr val="tx1"/>
                        </a:solidFill>
                        <a:latin typeface="+mn-lt"/>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gridSpan="2">
                  <a:txBody>
                    <a:bodyPr/>
                    <a:lstStyle/>
                    <a:p>
                      <a:pPr algn="ctr">
                        <a:lnSpc>
                          <a:spcPct val="80000"/>
                        </a:lnSpc>
                      </a:pPr>
                      <a:r>
                        <a:rPr lang="en-US" sz="1000" b="0" i="0" dirty="0" smtClean="0">
                          <a:solidFill>
                            <a:schemeClr val="tx1"/>
                          </a:solidFill>
                          <a:latin typeface="+mn-lt"/>
                        </a:rPr>
                        <a:t>Business/</a:t>
                      </a:r>
                    </a:p>
                    <a:p>
                      <a:pPr algn="ctr">
                        <a:lnSpc>
                          <a:spcPct val="80000"/>
                        </a:lnSpc>
                      </a:pPr>
                      <a:r>
                        <a:rPr lang="en-US" sz="1000" b="0" i="0" dirty="0" smtClean="0">
                          <a:solidFill>
                            <a:schemeClr val="tx1"/>
                          </a:solidFill>
                          <a:latin typeface="+mn-lt"/>
                        </a:rPr>
                        <a:t>financial TV </a:t>
                      </a:r>
                      <a:r>
                        <a:rPr lang="en-US" sz="1000" b="0" i="0" dirty="0" err="1" smtClean="0">
                          <a:solidFill>
                            <a:schemeClr val="tx1"/>
                          </a:solidFill>
                          <a:latin typeface="+mn-lt"/>
                        </a:rPr>
                        <a:t>programmes</a:t>
                      </a:r>
                      <a:endParaRPr lang="en-US" sz="1000" b="0" i="0" dirty="0">
                        <a:solidFill>
                          <a:schemeClr val="tx1"/>
                        </a:solidFill>
                        <a:latin typeface="+mn-lt"/>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lnSpc>
                          <a:spcPct val="80000"/>
                        </a:lnSpc>
                      </a:pPr>
                      <a:r>
                        <a:rPr lang="en-US" sz="1000" b="0" i="0" dirty="0" smtClean="0">
                          <a:solidFill>
                            <a:schemeClr val="tx1"/>
                          </a:solidFill>
                        </a:rPr>
                        <a:t>Business/</a:t>
                      </a:r>
                    </a:p>
                    <a:p>
                      <a:pPr algn="ctr">
                        <a:lnSpc>
                          <a:spcPct val="80000"/>
                        </a:lnSpc>
                      </a:pPr>
                      <a:r>
                        <a:rPr lang="en-US" sz="1000" b="0" i="0" dirty="0" smtClean="0">
                          <a:solidFill>
                            <a:schemeClr val="tx1"/>
                          </a:solidFill>
                        </a:rPr>
                        <a:t>financial radio </a:t>
                      </a:r>
                      <a:r>
                        <a:rPr lang="en-US" sz="1000" b="0" i="0" dirty="0" err="1" smtClean="0">
                          <a:solidFill>
                            <a:schemeClr val="tx1"/>
                          </a:solidFill>
                        </a:rPr>
                        <a:t>programmes</a:t>
                      </a:r>
                      <a:endParaRPr lang="en-US" sz="1000" b="0" i="0" dirty="0">
                        <a:solidFill>
                          <a:schemeClr val="tx1"/>
                        </a:solidFill>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lnSpc>
                          <a:spcPct val="80000"/>
                        </a:lnSpc>
                      </a:pPr>
                      <a:r>
                        <a:rPr lang="en-US" sz="1000" b="0" i="0" dirty="0" smtClean="0">
                          <a:solidFill>
                            <a:schemeClr val="tx1"/>
                          </a:solidFill>
                          <a:latin typeface="+mn-lt"/>
                        </a:rPr>
                        <a:t>Online and mobile news and information sources </a:t>
                      </a:r>
                      <a:endParaRPr lang="en-US" sz="1000" b="0" i="0" dirty="0">
                        <a:solidFill>
                          <a:schemeClr val="tx1"/>
                        </a:solidFill>
                        <a:latin typeface="+mn-lt"/>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lnSpc>
                          <a:spcPct val="80000"/>
                        </a:lnSpc>
                      </a:pPr>
                      <a:r>
                        <a:rPr lang="en-US" sz="1000" b="0" i="0" dirty="0" smtClean="0">
                          <a:solidFill>
                            <a:schemeClr val="tx1"/>
                          </a:solidFill>
                        </a:rPr>
                        <a:t>Business/</a:t>
                      </a:r>
                    </a:p>
                    <a:p>
                      <a:pPr algn="ctr">
                        <a:lnSpc>
                          <a:spcPct val="80000"/>
                        </a:lnSpc>
                      </a:pPr>
                      <a:r>
                        <a:rPr lang="en-US" sz="1000" b="0" i="0" dirty="0" smtClean="0">
                          <a:solidFill>
                            <a:schemeClr val="tx1"/>
                          </a:solidFill>
                        </a:rPr>
                        <a:t>financial publications</a:t>
                      </a:r>
                    </a:p>
                    <a:p>
                      <a:pPr algn="ctr">
                        <a:lnSpc>
                          <a:spcPct val="80000"/>
                        </a:lnSpc>
                      </a:pPr>
                      <a:r>
                        <a:rPr lang="en-US" sz="1000" b="0" i="0" dirty="0" smtClean="0">
                          <a:solidFill>
                            <a:schemeClr val="tx1"/>
                          </a:solidFill>
                        </a:rPr>
                        <a:t> in print</a:t>
                      </a:r>
                      <a:endParaRPr lang="en-US" sz="1000" b="0" i="0" dirty="0">
                        <a:solidFill>
                          <a:schemeClr val="tx1"/>
                        </a:solidFill>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c gridSpan="2">
                  <a:txBody>
                    <a:bodyPr/>
                    <a:lstStyle/>
                    <a:p>
                      <a:pPr algn="ctr">
                        <a:lnSpc>
                          <a:spcPct val="80000"/>
                        </a:lnSpc>
                      </a:pPr>
                      <a:r>
                        <a:rPr lang="en-US" sz="1000" b="0" i="0" dirty="0" smtClean="0">
                          <a:solidFill>
                            <a:schemeClr val="tx1"/>
                          </a:solidFill>
                        </a:rPr>
                        <a:t>Colleagues/</a:t>
                      </a:r>
                    </a:p>
                    <a:p>
                      <a:pPr algn="ctr">
                        <a:lnSpc>
                          <a:spcPct val="80000"/>
                        </a:lnSpc>
                      </a:pPr>
                      <a:r>
                        <a:rPr lang="en-US" sz="1000" b="0" i="0" dirty="0" smtClean="0">
                          <a:solidFill>
                            <a:schemeClr val="tx1"/>
                          </a:solidFill>
                        </a:rPr>
                        <a:t>friends</a:t>
                      </a:r>
                      <a:endParaRPr lang="en-US" sz="1000" b="0" i="0" dirty="0">
                        <a:solidFill>
                          <a:schemeClr val="tx1"/>
                        </a:solidFill>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lnSpc>
                          <a:spcPct val="80000"/>
                        </a:lnSpc>
                      </a:pPr>
                      <a:r>
                        <a:rPr lang="en-US" sz="1000" b="0" i="0" dirty="0" smtClean="0">
                          <a:solidFill>
                            <a:schemeClr val="tx1"/>
                          </a:solidFill>
                          <a:latin typeface="+mn-lt"/>
                        </a:rPr>
                        <a:t>Spouse/other family members</a:t>
                      </a:r>
                      <a:endParaRPr lang="en-US" sz="1000" b="0" i="0" dirty="0">
                        <a:solidFill>
                          <a:schemeClr val="tx1"/>
                        </a:solidFill>
                        <a:latin typeface="+mn-lt"/>
                      </a:endParaRPr>
                    </a:p>
                  </a:txBody>
                  <a:tcPr marL="9144" marR="9144" marT="9144" marB="914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tr>
            </a:tbl>
          </a:graphicData>
        </a:graphic>
      </p:graphicFrame>
      <p:graphicFrame>
        <p:nvGraphicFramePr>
          <p:cNvPr id="18" name="Table 17"/>
          <p:cNvGraphicFramePr>
            <a:graphicFrameLocks noGrp="1"/>
          </p:cNvGraphicFramePr>
          <p:nvPr/>
        </p:nvGraphicFramePr>
        <p:xfrm>
          <a:off x="1760802" y="5773039"/>
          <a:ext cx="5852160" cy="231648"/>
        </p:xfrm>
        <a:graphic>
          <a:graphicData uri="http://schemas.openxmlformats.org/drawingml/2006/table">
            <a:tbl>
              <a:tblPr firstRow="1" bandRow="1">
                <a:tableStyleId>{2D5ABB26-0587-4C30-8999-92F81FD0307C}</a:tableStyleId>
              </a:tblPr>
              <a:tblGrid>
                <a:gridCol w="274320"/>
                <a:gridCol w="1600200"/>
                <a:gridCol w="274320"/>
                <a:gridCol w="1828800"/>
                <a:gridCol w="274320"/>
                <a:gridCol w="1600200"/>
              </a:tblGrid>
              <a:tr h="45720">
                <a:tc>
                  <a:txBody>
                    <a:bodyPr/>
                    <a:lstStyle/>
                    <a:p>
                      <a:pPr algn="ctr"/>
                      <a:r>
                        <a:rPr lang="en-US" sz="1400" dirty="0">
                          <a:solidFill>
                            <a:srgbClr val="3E4782"/>
                          </a:solidFill>
                          <a:latin typeface="+mn-lt"/>
                          <a:cs typeface="Arial"/>
                        </a:rPr>
                        <a:t>■</a:t>
                      </a:r>
                      <a:endParaRPr lang="en-US" sz="1400" dirty="0">
                        <a:solidFill>
                          <a:srgbClr val="3E4782"/>
                        </a:solidFill>
                        <a:latin typeface="+mn-lt"/>
                      </a:endParaRPr>
                    </a:p>
                  </a:txBody>
                  <a:tcPr marL="9144" marR="9144" marT="9144" marB="9144" anchor="ctr"/>
                </a:tc>
                <a:tc>
                  <a:txBody>
                    <a:bodyPr/>
                    <a:lstStyle/>
                    <a:p>
                      <a:pPr algn="l" fontAlgn="b"/>
                      <a:r>
                        <a:rPr lang="en-US" sz="1200" b="0" i="0" u="none" strike="noStrike" dirty="0">
                          <a:solidFill>
                            <a:srgbClr val="000000"/>
                          </a:solidFill>
                          <a:latin typeface="Arial"/>
                        </a:rPr>
                        <a:t>Most Important</a:t>
                      </a:r>
                    </a:p>
                  </a:txBody>
                  <a:tcPr marL="9525" marR="9525" marT="9525" marB="0" anchor="ctr"/>
                </a:tc>
                <a:tc>
                  <a:txBody>
                    <a:bodyPr/>
                    <a:lstStyle/>
                    <a:p>
                      <a:pPr algn="ctr"/>
                      <a:r>
                        <a:rPr lang="en-US" sz="1400" dirty="0">
                          <a:solidFill>
                            <a:srgbClr val="5367AD"/>
                          </a:solidFill>
                          <a:latin typeface="+mn-lt"/>
                          <a:cs typeface="Arial"/>
                        </a:rPr>
                        <a:t>■</a:t>
                      </a:r>
                      <a:endParaRPr lang="en-US" sz="1400" dirty="0">
                        <a:solidFill>
                          <a:srgbClr val="5367AD"/>
                        </a:solidFill>
                        <a:latin typeface="+mn-lt"/>
                      </a:endParaRPr>
                    </a:p>
                  </a:txBody>
                  <a:tcPr marL="9144" marR="9144" marT="9144" marB="9144" anchor="ctr"/>
                </a:tc>
                <a:tc>
                  <a:txBody>
                    <a:bodyPr/>
                    <a:lstStyle/>
                    <a:p>
                      <a:pPr algn="l" fontAlgn="b"/>
                      <a:r>
                        <a:rPr lang="en-US" sz="1200" b="0" i="0" u="none" strike="noStrike" dirty="0">
                          <a:solidFill>
                            <a:srgbClr val="000000"/>
                          </a:solidFill>
                          <a:latin typeface="Arial"/>
                        </a:rPr>
                        <a:t>Second Most Important</a:t>
                      </a:r>
                    </a:p>
                  </a:txBody>
                  <a:tcPr marL="9525" marR="9525" marT="9525" marB="0" anchor="ctr"/>
                </a:tc>
                <a:tc>
                  <a:txBody>
                    <a:bodyPr/>
                    <a:lstStyle/>
                    <a:p>
                      <a:pPr algn="ctr"/>
                      <a:r>
                        <a:rPr lang="en-US" sz="1400" dirty="0">
                          <a:solidFill>
                            <a:srgbClr val="A6A6A6"/>
                          </a:solidFill>
                          <a:latin typeface="+mn-lt"/>
                          <a:cs typeface="Arial"/>
                        </a:rPr>
                        <a:t>■</a:t>
                      </a:r>
                      <a:endParaRPr lang="en-US" sz="1400" dirty="0">
                        <a:solidFill>
                          <a:srgbClr val="A6A6A6"/>
                        </a:solidFill>
                        <a:latin typeface="+mn-lt"/>
                      </a:endParaRPr>
                    </a:p>
                  </a:txBody>
                  <a:tcPr marL="9144" marR="9144" marT="9144" marB="9144" anchor="ctr"/>
                </a:tc>
                <a:tc>
                  <a:txBody>
                    <a:bodyPr/>
                    <a:lstStyle/>
                    <a:p>
                      <a:pPr algn="l" fontAlgn="b"/>
                      <a:r>
                        <a:rPr lang="en-US" sz="1200" b="0" i="0" u="none" strike="noStrike" dirty="0">
                          <a:solidFill>
                            <a:srgbClr val="000000"/>
                          </a:solidFill>
                          <a:latin typeface="Arial"/>
                        </a:rPr>
                        <a:t>Third Most Important</a:t>
                      </a:r>
                    </a:p>
                  </a:txBody>
                  <a:tcPr marL="9525" marR="9525" marT="9525" marB="0" anchor="ctr"/>
                </a:tc>
              </a:tr>
            </a:tbl>
          </a:graphicData>
        </a:graphic>
      </p:graphicFrame>
      <p:sp>
        <p:nvSpPr>
          <p:cNvPr id="12" name="TextBox 11"/>
          <p:cNvSpPr txBox="1"/>
          <p:nvPr/>
        </p:nvSpPr>
        <p:spPr>
          <a:xfrm>
            <a:off x="6406515" y="4457700"/>
            <a:ext cx="322524" cy="276999"/>
          </a:xfrm>
          <a:prstGeom prst="rect">
            <a:avLst/>
          </a:prstGeom>
          <a:noFill/>
        </p:spPr>
        <p:txBody>
          <a:bodyPr wrap="none" rtlCol="0">
            <a:spAutoFit/>
          </a:bodyPr>
          <a:lstStyle/>
          <a:p>
            <a:r>
              <a:rPr lang="en-US" sz="1200" b="1" dirty="0">
                <a:solidFill>
                  <a:srgbClr val="CF4936"/>
                </a:solidFill>
                <a:cs typeface="Arial" panose="020B0604020202020204" pitchFamily="34" charset="0"/>
                <a:sym typeface="Wingdings" panose="05000000000000000000" pitchFamily="2" charset="2"/>
              </a:rPr>
              <a:t></a:t>
            </a:r>
            <a:endParaRPr lang="en-US" sz="1200" dirty="0">
              <a:solidFill>
                <a:prstClr val="black"/>
              </a:solidFill>
            </a:endParaRPr>
          </a:p>
        </p:txBody>
      </p:sp>
    </p:spTree>
    <p:extLst>
      <p:ext uri="{BB962C8B-B14F-4D97-AF65-F5344CB8AC3E}">
        <p14:creationId xmlns:p14="http://schemas.microsoft.com/office/powerpoint/2010/main" val="18627285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9360"/>
            <a:ext cx="9144000" cy="148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560" rtlCol="0" anchor="ctr"/>
          <a:lstStyle/>
          <a:p>
            <a:r>
              <a:rPr lang="en-US" sz="3600" dirty="0" smtClean="0"/>
              <a:t>Appendix</a:t>
            </a:r>
            <a:endParaRPr lang="en-US" sz="3600"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3313" t="26146" r="11147" b="440"/>
          <a:stretch/>
        </p:blipFill>
        <p:spPr>
          <a:xfrm>
            <a:off x="0" y="2509520"/>
            <a:ext cx="1971040" cy="1473200"/>
          </a:xfrm>
          <a:prstGeom prst="rect">
            <a:avLst/>
          </a:prstGeom>
        </p:spPr>
      </p:pic>
      <p:pic>
        <p:nvPicPr>
          <p:cNvPr id="4" name="Picture 30" descr="C:\Users\Mhart\AppData\Local\Microsoft\Windows\Temporary Internet Files\Content.IE5\DHFF0EQJ\MP90042262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709" r="14937" b="8"/>
          <a:stretch/>
        </p:blipFill>
        <p:spPr bwMode="auto">
          <a:xfrm>
            <a:off x="1" y="2509520"/>
            <a:ext cx="1930400" cy="147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549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Investments Currently Own</a:t>
            </a:r>
          </a:p>
        </p:txBody>
      </p:sp>
      <p:sp>
        <p:nvSpPr>
          <p:cNvPr id="15" name="Text Placeholder 14"/>
          <p:cNvSpPr>
            <a:spLocks noGrp="1"/>
          </p:cNvSpPr>
          <p:nvPr>
            <p:ph type="body" sz="quarter" idx="10"/>
          </p:nvPr>
        </p:nvSpPr>
        <p:spPr/>
        <p:txBody>
          <a:bodyPr/>
          <a:lstStyle/>
          <a:p>
            <a:r>
              <a:rPr lang="en-US" dirty="0"/>
              <a:t>QD3: Which of the following investments do you currently own?</a:t>
            </a:r>
            <a:br>
              <a:rPr lang="en-US" dirty="0"/>
            </a:br>
            <a:r>
              <a:rPr lang="en-US" dirty="0" smtClean="0"/>
              <a:t>Base: </a:t>
            </a:r>
            <a:r>
              <a:rPr lang="en-US" dirty="0"/>
              <a:t>Total (n=501)</a:t>
            </a:r>
          </a:p>
        </p:txBody>
      </p:sp>
      <p:graphicFrame>
        <p:nvGraphicFramePr>
          <p:cNvPr id="16" name="Table 15"/>
          <p:cNvGraphicFramePr>
            <a:graphicFrameLocks noGrp="1"/>
          </p:cNvGraphicFramePr>
          <p:nvPr>
            <p:extLst>
              <p:ext uri="{D42A27DB-BD31-4B8C-83A1-F6EECF244321}">
                <p14:modId xmlns:p14="http://schemas.microsoft.com/office/powerpoint/2010/main" val="722240179"/>
              </p:ext>
            </p:extLst>
          </p:nvPr>
        </p:nvGraphicFramePr>
        <p:xfrm>
          <a:off x="5819485" y="4445246"/>
          <a:ext cx="2926080" cy="1061830"/>
        </p:xfrm>
        <a:graphic>
          <a:graphicData uri="http://schemas.openxmlformats.org/drawingml/2006/table">
            <a:tbl>
              <a:tblPr firstRow="1" bandRow="1"/>
              <a:tblGrid>
                <a:gridCol w="2286000"/>
                <a:gridCol w="640080"/>
              </a:tblGrid>
              <a:tr h="357742">
                <a:tc>
                  <a:txBody>
                    <a:bodyPr/>
                    <a:lstStyle>
                      <a:lvl1pPr marL="0" algn="l" defTabSz="514350" rtl="0" eaLnBrk="1" latinLnBrk="0" hangingPunct="1">
                        <a:defRPr sz="1013" b="1" kern="1200">
                          <a:solidFill>
                            <a:schemeClr val="lt1"/>
                          </a:solidFill>
                          <a:latin typeface="Corbel"/>
                        </a:defRPr>
                      </a:lvl1pPr>
                      <a:lvl2pPr marL="257175" algn="l" defTabSz="514350" rtl="0" eaLnBrk="1" latinLnBrk="0" hangingPunct="1">
                        <a:defRPr sz="1013" b="1" kern="1200">
                          <a:solidFill>
                            <a:schemeClr val="lt1"/>
                          </a:solidFill>
                          <a:latin typeface="Corbel"/>
                        </a:defRPr>
                      </a:lvl2pPr>
                      <a:lvl3pPr marL="514350" algn="l" defTabSz="514350" rtl="0" eaLnBrk="1" latinLnBrk="0" hangingPunct="1">
                        <a:defRPr sz="1013" b="1" kern="1200">
                          <a:solidFill>
                            <a:schemeClr val="lt1"/>
                          </a:solidFill>
                          <a:latin typeface="Corbel"/>
                        </a:defRPr>
                      </a:lvl3pPr>
                      <a:lvl4pPr marL="771525" algn="l" defTabSz="514350" rtl="0" eaLnBrk="1" latinLnBrk="0" hangingPunct="1">
                        <a:defRPr sz="1013" b="1" kern="1200">
                          <a:solidFill>
                            <a:schemeClr val="lt1"/>
                          </a:solidFill>
                          <a:latin typeface="Corbel"/>
                        </a:defRPr>
                      </a:lvl4pPr>
                      <a:lvl5pPr marL="1028700" algn="l" defTabSz="514350" rtl="0" eaLnBrk="1" latinLnBrk="0" hangingPunct="1">
                        <a:defRPr sz="1013" b="1" kern="1200">
                          <a:solidFill>
                            <a:schemeClr val="lt1"/>
                          </a:solidFill>
                          <a:latin typeface="Corbel"/>
                        </a:defRPr>
                      </a:lvl5pPr>
                      <a:lvl6pPr marL="1285875" algn="l" defTabSz="514350" rtl="0" eaLnBrk="1" latinLnBrk="0" hangingPunct="1">
                        <a:defRPr sz="1013" b="1" kern="1200">
                          <a:solidFill>
                            <a:schemeClr val="lt1"/>
                          </a:solidFill>
                          <a:latin typeface="Corbel"/>
                        </a:defRPr>
                      </a:lvl6pPr>
                      <a:lvl7pPr marL="1543050" algn="l" defTabSz="514350" rtl="0" eaLnBrk="1" latinLnBrk="0" hangingPunct="1">
                        <a:defRPr sz="1013" b="1" kern="1200">
                          <a:solidFill>
                            <a:schemeClr val="lt1"/>
                          </a:solidFill>
                          <a:latin typeface="Corbel"/>
                        </a:defRPr>
                      </a:lvl7pPr>
                      <a:lvl8pPr marL="1800225" algn="l" defTabSz="514350" rtl="0" eaLnBrk="1" latinLnBrk="0" hangingPunct="1">
                        <a:defRPr sz="1013" b="1" kern="1200">
                          <a:solidFill>
                            <a:schemeClr val="lt1"/>
                          </a:solidFill>
                          <a:latin typeface="Corbel"/>
                        </a:defRPr>
                      </a:lvl8pPr>
                      <a:lvl9pPr marL="2057400" algn="l" defTabSz="514350" rtl="0" eaLnBrk="1" latinLnBrk="0" hangingPunct="1">
                        <a:defRPr sz="1013" b="1" kern="1200">
                          <a:solidFill>
                            <a:schemeClr val="lt1"/>
                          </a:solidFill>
                          <a:latin typeface="Corbel"/>
                        </a:defRPr>
                      </a:lvl9pPr>
                    </a:lstStyle>
                    <a:p>
                      <a:endParaRPr lang="en-US" sz="1200" dirty="0">
                        <a:latin typeface="Arial" pitchFamily="34" charset="0"/>
                        <a:cs typeface="Arial"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514350" rtl="0" eaLnBrk="1" latinLnBrk="0" hangingPunct="1">
                        <a:defRPr sz="1013" b="1" kern="1200">
                          <a:solidFill>
                            <a:schemeClr val="lt1"/>
                          </a:solidFill>
                          <a:latin typeface="Corbel"/>
                        </a:defRPr>
                      </a:lvl1pPr>
                      <a:lvl2pPr marL="257175" algn="l" defTabSz="514350" rtl="0" eaLnBrk="1" latinLnBrk="0" hangingPunct="1">
                        <a:defRPr sz="1013" b="1" kern="1200">
                          <a:solidFill>
                            <a:schemeClr val="lt1"/>
                          </a:solidFill>
                          <a:latin typeface="Corbel"/>
                        </a:defRPr>
                      </a:lvl2pPr>
                      <a:lvl3pPr marL="514350" algn="l" defTabSz="514350" rtl="0" eaLnBrk="1" latinLnBrk="0" hangingPunct="1">
                        <a:defRPr sz="1013" b="1" kern="1200">
                          <a:solidFill>
                            <a:schemeClr val="lt1"/>
                          </a:solidFill>
                          <a:latin typeface="Corbel"/>
                        </a:defRPr>
                      </a:lvl3pPr>
                      <a:lvl4pPr marL="771525" algn="l" defTabSz="514350" rtl="0" eaLnBrk="1" latinLnBrk="0" hangingPunct="1">
                        <a:defRPr sz="1013" b="1" kern="1200">
                          <a:solidFill>
                            <a:schemeClr val="lt1"/>
                          </a:solidFill>
                          <a:latin typeface="Corbel"/>
                        </a:defRPr>
                      </a:lvl4pPr>
                      <a:lvl5pPr marL="1028700" algn="l" defTabSz="514350" rtl="0" eaLnBrk="1" latinLnBrk="0" hangingPunct="1">
                        <a:defRPr sz="1013" b="1" kern="1200">
                          <a:solidFill>
                            <a:schemeClr val="lt1"/>
                          </a:solidFill>
                          <a:latin typeface="Corbel"/>
                        </a:defRPr>
                      </a:lvl5pPr>
                      <a:lvl6pPr marL="1285875" algn="l" defTabSz="514350" rtl="0" eaLnBrk="1" latinLnBrk="0" hangingPunct="1">
                        <a:defRPr sz="1013" b="1" kern="1200">
                          <a:solidFill>
                            <a:schemeClr val="lt1"/>
                          </a:solidFill>
                          <a:latin typeface="Corbel"/>
                        </a:defRPr>
                      </a:lvl6pPr>
                      <a:lvl7pPr marL="1543050" algn="l" defTabSz="514350" rtl="0" eaLnBrk="1" latinLnBrk="0" hangingPunct="1">
                        <a:defRPr sz="1013" b="1" kern="1200">
                          <a:solidFill>
                            <a:schemeClr val="lt1"/>
                          </a:solidFill>
                          <a:latin typeface="Corbel"/>
                        </a:defRPr>
                      </a:lvl7pPr>
                      <a:lvl8pPr marL="1800225" algn="l" defTabSz="514350" rtl="0" eaLnBrk="1" latinLnBrk="0" hangingPunct="1">
                        <a:defRPr sz="1013" b="1" kern="1200">
                          <a:solidFill>
                            <a:schemeClr val="lt1"/>
                          </a:solidFill>
                          <a:latin typeface="Corbel"/>
                        </a:defRPr>
                      </a:lvl8pPr>
                      <a:lvl9pPr marL="2057400" algn="l" defTabSz="514350" rtl="0" eaLnBrk="1" latinLnBrk="0" hangingPunct="1">
                        <a:defRPr sz="1013" b="1" kern="1200">
                          <a:solidFill>
                            <a:schemeClr val="lt1"/>
                          </a:solidFill>
                          <a:latin typeface="Corbel"/>
                        </a:defRPr>
                      </a:lvl9pPr>
                    </a:lstStyle>
                    <a:p>
                      <a:pPr algn="ctr"/>
                      <a:r>
                        <a:rPr lang="en-US" sz="1200" dirty="0">
                          <a:latin typeface="Arial" pitchFamily="34" charset="0"/>
                          <a:cs typeface="Arial" pitchFamily="34" charset="0"/>
                        </a:rPr>
                        <a:t>Net </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0040">
                <a:tc>
                  <a:txBody>
                    <a:bodyPr/>
                    <a:lstStyle>
                      <a:lvl1pPr marL="0" algn="l" defTabSz="514350" rtl="0" eaLnBrk="1" latinLnBrk="0" hangingPunct="1">
                        <a:defRPr sz="1013" kern="1200">
                          <a:solidFill>
                            <a:schemeClr val="dk1"/>
                          </a:solidFill>
                          <a:latin typeface="Corbel"/>
                        </a:defRPr>
                      </a:lvl1pPr>
                      <a:lvl2pPr marL="257175" algn="l" defTabSz="514350" rtl="0" eaLnBrk="1" latinLnBrk="0" hangingPunct="1">
                        <a:defRPr sz="1013" kern="1200">
                          <a:solidFill>
                            <a:schemeClr val="dk1"/>
                          </a:solidFill>
                          <a:latin typeface="Corbel"/>
                        </a:defRPr>
                      </a:lvl2pPr>
                      <a:lvl3pPr marL="514350" algn="l" defTabSz="514350" rtl="0" eaLnBrk="1" latinLnBrk="0" hangingPunct="1">
                        <a:defRPr sz="1013" kern="1200">
                          <a:solidFill>
                            <a:schemeClr val="dk1"/>
                          </a:solidFill>
                          <a:latin typeface="Corbel"/>
                        </a:defRPr>
                      </a:lvl3pPr>
                      <a:lvl4pPr marL="771525" algn="l" defTabSz="514350" rtl="0" eaLnBrk="1" latinLnBrk="0" hangingPunct="1">
                        <a:defRPr sz="1013" kern="1200">
                          <a:solidFill>
                            <a:schemeClr val="dk1"/>
                          </a:solidFill>
                          <a:latin typeface="Corbel"/>
                        </a:defRPr>
                      </a:lvl4pPr>
                      <a:lvl5pPr marL="1028700" algn="l" defTabSz="514350" rtl="0" eaLnBrk="1" latinLnBrk="0" hangingPunct="1">
                        <a:defRPr sz="1013" kern="1200">
                          <a:solidFill>
                            <a:schemeClr val="dk1"/>
                          </a:solidFill>
                          <a:latin typeface="Corbel"/>
                        </a:defRPr>
                      </a:lvl5pPr>
                      <a:lvl6pPr marL="1285875" algn="l" defTabSz="514350" rtl="0" eaLnBrk="1" latinLnBrk="0" hangingPunct="1">
                        <a:defRPr sz="1013" kern="1200">
                          <a:solidFill>
                            <a:schemeClr val="dk1"/>
                          </a:solidFill>
                          <a:latin typeface="Corbel"/>
                        </a:defRPr>
                      </a:lvl6pPr>
                      <a:lvl7pPr marL="1543050" algn="l" defTabSz="514350" rtl="0" eaLnBrk="1" latinLnBrk="0" hangingPunct="1">
                        <a:defRPr sz="1013" kern="1200">
                          <a:solidFill>
                            <a:schemeClr val="dk1"/>
                          </a:solidFill>
                          <a:latin typeface="Corbel"/>
                        </a:defRPr>
                      </a:lvl7pPr>
                      <a:lvl8pPr marL="1800225" algn="l" defTabSz="514350" rtl="0" eaLnBrk="1" latinLnBrk="0" hangingPunct="1">
                        <a:defRPr sz="1013" kern="1200">
                          <a:solidFill>
                            <a:schemeClr val="dk1"/>
                          </a:solidFill>
                          <a:latin typeface="Corbel"/>
                        </a:defRPr>
                      </a:lvl8pPr>
                      <a:lvl9pPr marL="2057400" algn="l" defTabSz="514350" rtl="0" eaLnBrk="1" latinLnBrk="0" hangingPunct="1">
                        <a:defRPr sz="1013" kern="1200">
                          <a:solidFill>
                            <a:schemeClr val="dk1"/>
                          </a:solidFill>
                          <a:latin typeface="Corbel"/>
                        </a:defRPr>
                      </a:lvl9pPr>
                    </a:lstStyle>
                    <a:p>
                      <a:r>
                        <a:rPr lang="en-US" sz="1200" dirty="0">
                          <a:latin typeface="Arial" pitchFamily="34" charset="0"/>
                          <a:cs typeface="Arial" pitchFamily="34" charset="0"/>
                        </a:rPr>
                        <a:t>Stocks/Bonds</a:t>
                      </a:r>
                    </a:p>
                  </a:txBody>
                  <a:tcPr marL="45720" marR="45720" marT="9144" marB="9144"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1D3E3"/>
                    </a:solidFill>
                  </a:tcPr>
                </a:tc>
                <a:tc>
                  <a:txBody>
                    <a:bodyPr/>
                    <a:lstStyle/>
                    <a:p>
                      <a:pPr marL="0" algn="ctr" defTabSz="514350" rtl="0" eaLnBrk="1" fontAlgn="b" latinLnBrk="0" hangingPunct="1"/>
                      <a:r>
                        <a:rPr lang="en-US" sz="1200" kern="1200" dirty="0">
                          <a:solidFill>
                            <a:schemeClr val="dk1"/>
                          </a:solidFill>
                          <a:latin typeface="Arial" pitchFamily="34" charset="0"/>
                          <a:ea typeface="+mn-ea"/>
                          <a:cs typeface="Arial" pitchFamily="34" charset="0"/>
                        </a:rPr>
                        <a:t>68%</a:t>
                      </a:r>
                    </a:p>
                  </a:txBody>
                  <a:tcPr marL="9525" marR="9525" marT="9525"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D1D3E3"/>
                    </a:solidFill>
                  </a:tcPr>
                </a:tc>
              </a:tr>
              <a:tr h="320040">
                <a:tc>
                  <a:txBody>
                    <a:bodyPr/>
                    <a:lstStyle>
                      <a:lvl1pPr marL="0" algn="l" defTabSz="514350" rtl="0" eaLnBrk="1" latinLnBrk="0" hangingPunct="1">
                        <a:defRPr sz="1013" kern="1200">
                          <a:solidFill>
                            <a:schemeClr val="dk1"/>
                          </a:solidFill>
                          <a:latin typeface="Corbel"/>
                        </a:defRPr>
                      </a:lvl1pPr>
                      <a:lvl2pPr marL="257175" algn="l" defTabSz="514350" rtl="0" eaLnBrk="1" latinLnBrk="0" hangingPunct="1">
                        <a:defRPr sz="1013" kern="1200">
                          <a:solidFill>
                            <a:schemeClr val="dk1"/>
                          </a:solidFill>
                          <a:latin typeface="Corbel"/>
                        </a:defRPr>
                      </a:lvl2pPr>
                      <a:lvl3pPr marL="514350" algn="l" defTabSz="514350" rtl="0" eaLnBrk="1" latinLnBrk="0" hangingPunct="1">
                        <a:defRPr sz="1013" kern="1200">
                          <a:solidFill>
                            <a:schemeClr val="dk1"/>
                          </a:solidFill>
                          <a:latin typeface="Corbel"/>
                        </a:defRPr>
                      </a:lvl3pPr>
                      <a:lvl4pPr marL="771525" algn="l" defTabSz="514350" rtl="0" eaLnBrk="1" latinLnBrk="0" hangingPunct="1">
                        <a:defRPr sz="1013" kern="1200">
                          <a:solidFill>
                            <a:schemeClr val="dk1"/>
                          </a:solidFill>
                          <a:latin typeface="Corbel"/>
                        </a:defRPr>
                      </a:lvl4pPr>
                      <a:lvl5pPr marL="1028700" algn="l" defTabSz="514350" rtl="0" eaLnBrk="1" latinLnBrk="0" hangingPunct="1">
                        <a:defRPr sz="1013" kern="1200">
                          <a:solidFill>
                            <a:schemeClr val="dk1"/>
                          </a:solidFill>
                          <a:latin typeface="Corbel"/>
                        </a:defRPr>
                      </a:lvl5pPr>
                      <a:lvl6pPr marL="1285875" algn="l" defTabSz="514350" rtl="0" eaLnBrk="1" latinLnBrk="0" hangingPunct="1">
                        <a:defRPr sz="1013" kern="1200">
                          <a:solidFill>
                            <a:schemeClr val="dk1"/>
                          </a:solidFill>
                          <a:latin typeface="Corbel"/>
                        </a:defRPr>
                      </a:lvl6pPr>
                      <a:lvl7pPr marL="1543050" algn="l" defTabSz="514350" rtl="0" eaLnBrk="1" latinLnBrk="0" hangingPunct="1">
                        <a:defRPr sz="1013" kern="1200">
                          <a:solidFill>
                            <a:schemeClr val="dk1"/>
                          </a:solidFill>
                          <a:latin typeface="Corbel"/>
                        </a:defRPr>
                      </a:lvl7pPr>
                      <a:lvl8pPr marL="1800225" algn="l" defTabSz="514350" rtl="0" eaLnBrk="1" latinLnBrk="0" hangingPunct="1">
                        <a:defRPr sz="1013" kern="1200">
                          <a:solidFill>
                            <a:schemeClr val="dk1"/>
                          </a:solidFill>
                          <a:latin typeface="Corbel"/>
                        </a:defRPr>
                      </a:lvl8pPr>
                      <a:lvl9pPr marL="2057400" algn="l" defTabSz="514350" rtl="0" eaLnBrk="1" latinLnBrk="0" hangingPunct="1">
                        <a:defRPr sz="1013" kern="1200">
                          <a:solidFill>
                            <a:schemeClr val="dk1"/>
                          </a:solidFill>
                          <a:latin typeface="Corbel"/>
                        </a:defRPr>
                      </a:lvl9pPr>
                    </a:lstStyle>
                    <a:p>
                      <a:r>
                        <a:rPr lang="en-US" sz="1200" dirty="0">
                          <a:latin typeface="Arial" pitchFamily="34" charset="0"/>
                          <a:cs typeface="Arial" pitchFamily="34" charset="0"/>
                        </a:rPr>
                        <a:t>Precious metals/</a:t>
                      </a:r>
                    </a:p>
                    <a:p>
                      <a:r>
                        <a:rPr lang="en-US" sz="1200" dirty="0">
                          <a:latin typeface="Arial" pitchFamily="34" charset="0"/>
                          <a:cs typeface="Arial" pitchFamily="34" charset="0"/>
                        </a:rPr>
                        <a:t>Non-metal</a:t>
                      </a:r>
                      <a:r>
                        <a:rPr lang="en-US" sz="1200" baseline="0" dirty="0">
                          <a:latin typeface="Arial" pitchFamily="34" charset="0"/>
                          <a:cs typeface="Arial" pitchFamily="34" charset="0"/>
                        </a:rPr>
                        <a:t> commodities</a:t>
                      </a:r>
                      <a:endParaRPr lang="en-US" sz="1200" dirty="0">
                        <a:latin typeface="Arial" pitchFamily="34" charset="0"/>
                        <a:cs typeface="Arial" pitchFamily="34" charset="0"/>
                      </a:endParaRPr>
                    </a:p>
                  </a:txBody>
                  <a:tcPr marL="45720" marR="45720" marT="9144" marB="9144"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9EBF1"/>
                    </a:solidFill>
                  </a:tcPr>
                </a:tc>
                <a:tc>
                  <a:txBody>
                    <a:bodyPr/>
                    <a:lstStyle/>
                    <a:p>
                      <a:pPr marL="0" algn="ctr" defTabSz="514350" rtl="0" eaLnBrk="1" fontAlgn="b" latinLnBrk="0" hangingPunct="1"/>
                      <a:r>
                        <a:rPr lang="en-US" sz="1200" kern="1200" dirty="0">
                          <a:solidFill>
                            <a:schemeClr val="dk1"/>
                          </a:solidFill>
                          <a:latin typeface="Arial" pitchFamily="34" charset="0"/>
                          <a:ea typeface="+mn-ea"/>
                          <a:cs typeface="Arial" pitchFamily="34" charset="0"/>
                        </a:rPr>
                        <a:t>16%</a:t>
                      </a:r>
                    </a:p>
                  </a:txBody>
                  <a:tcPr marL="9525" marR="9525" marT="9525"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E9EBF1"/>
                    </a:solidFill>
                  </a:tcPr>
                </a:tc>
              </a:tr>
            </a:tbl>
          </a:graphicData>
        </a:graphic>
      </p:graphicFrame>
      <p:graphicFrame>
        <p:nvGraphicFramePr>
          <p:cNvPr id="17" name="Content Placeholder 6"/>
          <p:cNvGraphicFramePr>
            <a:graphicFrameLocks noGrp="1"/>
          </p:cNvGraphicFramePr>
          <p:nvPr>
            <p:extLst>
              <p:ext uri="{D42A27DB-BD31-4B8C-83A1-F6EECF244321}">
                <p14:modId xmlns:p14="http://schemas.microsoft.com/office/powerpoint/2010/main" val="1909887670"/>
              </p:ext>
            </p:extLst>
          </p:nvPr>
        </p:nvGraphicFramePr>
        <p:xfrm>
          <a:off x="4097680" y="1693759"/>
          <a:ext cx="3711922" cy="43209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144859439"/>
              </p:ext>
            </p:extLst>
          </p:nvPr>
        </p:nvGraphicFramePr>
        <p:xfrm>
          <a:off x="772096" y="1859484"/>
          <a:ext cx="3348606" cy="4026995"/>
        </p:xfrm>
        <a:graphic>
          <a:graphicData uri="http://schemas.openxmlformats.org/drawingml/2006/table">
            <a:tbl>
              <a:tblPr>
                <a:tableStyleId>{073A0DAA-6AF3-43AB-8588-CEC1D06C72B9}</a:tableStyleId>
              </a:tblPr>
              <a:tblGrid>
                <a:gridCol w="3348606"/>
              </a:tblGrid>
              <a:tr h="365171">
                <a:tc>
                  <a:txBody>
                    <a:bodyPr/>
                    <a:lstStyle/>
                    <a:p>
                      <a:pPr algn="r" fontAlgn="b"/>
                      <a:r>
                        <a:rPr lang="en-US" sz="1200" u="none" strike="noStrike" kern="1200">
                          <a:solidFill>
                            <a:schemeClr val="tx1"/>
                          </a:solidFill>
                          <a:effectLst/>
                          <a:latin typeface="+mn-lt"/>
                          <a:ea typeface="+mn-ea"/>
                          <a:cs typeface="+mn-cs"/>
                        </a:rPr>
                        <a:t>Bank </a:t>
                      </a:r>
                      <a:r>
                        <a:rPr lang="en-US" sz="1200" u="none" strike="noStrike" kern="1200" smtClean="0">
                          <a:solidFill>
                            <a:schemeClr val="tx1"/>
                          </a:solidFill>
                          <a:effectLst/>
                          <a:latin typeface="+mn-lt"/>
                          <a:ea typeface="+mn-ea"/>
                          <a:cs typeface="+mn-cs"/>
                        </a:rPr>
                        <a:t>savings/Fixed Deposits/Money </a:t>
                      </a:r>
                      <a:r>
                        <a:rPr lang="en-US" sz="1200" u="none" strike="noStrike" kern="1200" dirty="0">
                          <a:solidFill>
                            <a:schemeClr val="tx1"/>
                          </a:solidFill>
                          <a:effectLst/>
                          <a:latin typeface="+mn-lt"/>
                          <a:ea typeface="+mn-ea"/>
                          <a:cs typeface="+mn-cs"/>
                        </a:rPr>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Market Accounts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Investment-linked insurance policies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  Managed funds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  Stocks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Real estate investment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  Bonds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  Precious metals, such as gold or silver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Foreign currency denominated deposit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Alternatives instruments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Exchange-traded funds (ETFs)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65171">
                <a:tc>
                  <a:txBody>
                    <a:bodyPr/>
                    <a:lstStyle/>
                    <a:p>
                      <a:pPr algn="r" fontAlgn="b"/>
                      <a:r>
                        <a:rPr lang="en-US" sz="1200" u="none" strike="noStrike" kern="1200" dirty="0">
                          <a:solidFill>
                            <a:schemeClr val="tx1"/>
                          </a:solidFill>
                          <a:effectLst/>
                          <a:latin typeface="+mn-lt"/>
                          <a:ea typeface="+mn-ea"/>
                          <a:cs typeface="+mn-cs"/>
                        </a:rPr>
                        <a:t>  Non-metal commodities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Content Placeholder 6"/>
          <p:cNvSpPr>
            <a:spLocks noGrp="1"/>
          </p:cNvSpPr>
          <p:nvPr>
            <p:ph idx="1"/>
          </p:nvPr>
        </p:nvSpPr>
        <p:spPr>
          <a:xfrm>
            <a:off x="609600" y="838200"/>
            <a:ext cx="8229600" cy="685800"/>
          </a:xfrm>
        </p:spPr>
        <p:txBody>
          <a:bodyPr/>
          <a:lstStyle/>
          <a:p>
            <a:pPr>
              <a:buFont typeface="Arial" pitchFamily="34" charset="0"/>
              <a:buChar char="•"/>
            </a:pPr>
            <a:r>
              <a:rPr lang="en-US" sz="1200" dirty="0" smtClean="0"/>
              <a:t>Many more investors in South Africa own stocks and bonds than </a:t>
            </a:r>
            <a:r>
              <a:rPr lang="en-US" sz="1200" dirty="0"/>
              <a:t>precious </a:t>
            </a:r>
            <a:r>
              <a:rPr lang="en-US" sz="1200" dirty="0" smtClean="0"/>
              <a:t>metals/non-metal </a:t>
            </a:r>
            <a:r>
              <a:rPr lang="en-US" sz="1200" dirty="0"/>
              <a:t>commodities.  </a:t>
            </a:r>
          </a:p>
          <a:p>
            <a:pPr>
              <a:buFont typeface="Arial" pitchFamily="34" charset="0"/>
              <a:buChar char="•"/>
            </a:pPr>
            <a:r>
              <a:rPr lang="en-US" sz="1200" dirty="0" smtClean="0"/>
              <a:t>Bank savings/fixed deposits/money market accounts are </a:t>
            </a:r>
            <a:r>
              <a:rPr lang="en-US" sz="1200" dirty="0"/>
              <a:t>the most </a:t>
            </a:r>
            <a:r>
              <a:rPr lang="en-US" sz="1200" dirty="0" smtClean="0"/>
              <a:t>commonly owned </a:t>
            </a:r>
            <a:r>
              <a:rPr lang="en-US" sz="1200" dirty="0"/>
              <a:t>investment </a:t>
            </a:r>
            <a:r>
              <a:rPr lang="en-US" sz="1200" dirty="0" smtClean="0"/>
              <a:t>vehicles currently, followed by investment-linked insurance policies.</a:t>
            </a:r>
            <a:endParaRPr lang="en-US" sz="1200" dirty="0"/>
          </a:p>
        </p:txBody>
      </p:sp>
    </p:spTree>
    <p:extLst>
      <p:ext uri="{BB962C8B-B14F-4D97-AF65-F5344CB8AC3E}">
        <p14:creationId xmlns:p14="http://schemas.microsoft.com/office/powerpoint/2010/main" val="25061665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t>Demographics</a:t>
            </a:r>
            <a:endParaRPr lang="en-US" dirty="0"/>
          </a:p>
        </p:txBody>
      </p:sp>
      <p:sp>
        <p:nvSpPr>
          <p:cNvPr id="25" name="Text Placeholder 24"/>
          <p:cNvSpPr>
            <a:spLocks noGrp="1"/>
          </p:cNvSpPr>
          <p:nvPr>
            <p:ph type="body" sz="quarter" idx="10"/>
          </p:nvPr>
        </p:nvSpPr>
        <p:spPr>
          <a:xfrm>
            <a:off x="676747" y="6276975"/>
            <a:ext cx="7125320" cy="390525"/>
          </a:xfrm>
        </p:spPr>
        <p:txBody>
          <a:bodyPr/>
          <a:lstStyle/>
          <a:p>
            <a:r>
              <a:rPr lang="en-US" dirty="0" smtClean="0"/>
              <a:t>QD1.What </a:t>
            </a:r>
            <a:r>
              <a:rPr lang="en-US" dirty="0"/>
              <a:t>is the approximate total value of the investments/investable assets held by you and other members of your </a:t>
            </a:r>
            <a:r>
              <a:rPr lang="en-US" dirty="0" smtClean="0"/>
              <a:t>household?;   QD2.What </a:t>
            </a:r>
            <a:r>
              <a:rPr lang="en-US" dirty="0"/>
              <a:t>is your </a:t>
            </a:r>
            <a:r>
              <a:rPr lang="en-US" dirty="0" smtClean="0"/>
              <a:t>age?</a:t>
            </a:r>
            <a:br>
              <a:rPr lang="en-US" dirty="0" smtClean="0"/>
            </a:br>
            <a:r>
              <a:rPr lang="en-US" dirty="0" smtClean="0"/>
              <a:t>QD4.Do </a:t>
            </a:r>
            <a:r>
              <a:rPr lang="en-US" dirty="0"/>
              <a:t>you work with a financial adviser/professional to make investment decisions?	</a:t>
            </a:r>
            <a:r>
              <a:rPr lang="en-US" dirty="0" smtClean="0"/>
              <a:t>;  QD5</a:t>
            </a:r>
            <a:r>
              <a:rPr lang="en-US" dirty="0"/>
              <a:t>. Are you…?;  </a:t>
            </a:r>
            <a:r>
              <a:rPr lang="en-US" dirty="0" smtClean="0"/>
              <a:t>QD6.Which </a:t>
            </a:r>
            <a:r>
              <a:rPr lang="en-US" dirty="0"/>
              <a:t>of the following best describes the geographic area of your primary </a:t>
            </a:r>
            <a:r>
              <a:rPr lang="en-US" dirty="0" smtClean="0"/>
              <a:t>residence?;  QD7.What </a:t>
            </a:r>
            <a:r>
              <a:rPr lang="en-US" dirty="0"/>
              <a:t>is your marital </a:t>
            </a:r>
            <a:r>
              <a:rPr lang="en-US" dirty="0" smtClean="0"/>
              <a:t>status?;  QD8.How </a:t>
            </a:r>
            <a:r>
              <a:rPr lang="en-US" dirty="0"/>
              <a:t>many people are currently living in your </a:t>
            </a:r>
            <a:r>
              <a:rPr lang="en-US" dirty="0" smtClean="0"/>
              <a:t>household?; QD9.Do </a:t>
            </a:r>
            <a:r>
              <a:rPr lang="en-US" dirty="0"/>
              <a:t>you have any children under the age of 18 living at </a:t>
            </a:r>
            <a:r>
              <a:rPr lang="en-US" dirty="0" smtClean="0"/>
              <a:t>home?;  QD11.What </a:t>
            </a:r>
            <a:r>
              <a:rPr lang="en-US" dirty="0"/>
              <a:t>is the highest level of formal education you have completed?	QD12.Which of the following best describes your current employment </a:t>
            </a:r>
            <a:r>
              <a:rPr lang="en-US" dirty="0" smtClean="0"/>
              <a:t>status?;  QD13.Which </a:t>
            </a:r>
            <a:r>
              <a:rPr lang="en-US" dirty="0"/>
              <a:t>of the following includes your </a:t>
            </a:r>
            <a:r>
              <a:rPr lang="en-US" u="sng" dirty="0"/>
              <a:t>total</a:t>
            </a:r>
            <a:r>
              <a:rPr lang="en-US" dirty="0"/>
              <a:t> household income before taxes in </a:t>
            </a:r>
            <a:r>
              <a:rPr lang="en-US" dirty="0" smtClean="0"/>
              <a:t>2015?</a:t>
            </a:r>
            <a:br>
              <a:rPr lang="en-US" dirty="0" smtClean="0"/>
            </a:br>
            <a:r>
              <a:rPr lang="en-US" dirty="0" smtClean="0"/>
              <a:t>Bases</a:t>
            </a:r>
            <a:r>
              <a:rPr lang="en-US" dirty="0"/>
              <a:t>: Total (</a:t>
            </a:r>
            <a:r>
              <a:rPr lang="en-US" dirty="0" smtClean="0"/>
              <a:t>n=501)</a:t>
            </a: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4177988492"/>
              </p:ext>
            </p:extLst>
          </p:nvPr>
        </p:nvGraphicFramePr>
        <p:xfrm>
          <a:off x="284422" y="755904"/>
          <a:ext cx="4206240" cy="4653999"/>
        </p:xfrm>
        <a:graphic>
          <a:graphicData uri="http://schemas.openxmlformats.org/drawingml/2006/table">
            <a:tbl>
              <a:tblPr firstRow="1" bandRow="1">
                <a:tableStyleId>{5C22544A-7EE6-4342-B048-85BDC9FD1C3A}</a:tableStyleId>
              </a:tblPr>
              <a:tblGrid>
                <a:gridCol w="2971800"/>
                <a:gridCol w="1234440"/>
              </a:tblGrid>
              <a:tr h="258792">
                <a:tc>
                  <a:txBody>
                    <a:bodyPr/>
                    <a:lstStyle/>
                    <a:p>
                      <a:pPr algn="ctr"/>
                      <a:endParaRPr lang="en-US" sz="1200" dirty="0">
                        <a:latin typeface="+mn-lt"/>
                        <a:cs typeface="Arial" pitchFamily="34" charset="0"/>
                      </a:endParaRPr>
                    </a:p>
                  </a:txBody>
                  <a:tcPr anchor="b"/>
                </a:tc>
                <a:tc>
                  <a:txBody>
                    <a:bodyPr/>
                    <a:lstStyle/>
                    <a:p>
                      <a:pPr algn="ctr"/>
                      <a:r>
                        <a:rPr lang="en-US" sz="1200" dirty="0">
                          <a:latin typeface="+mn-lt"/>
                          <a:cs typeface="Arial" pitchFamily="34" charset="0"/>
                        </a:rPr>
                        <a:t>Respondents</a:t>
                      </a:r>
                    </a:p>
                  </a:txBody>
                  <a:tcPr anchor="b">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Average investable asset level</a:t>
                      </a:r>
                    </a:p>
                  </a:txBody>
                  <a:tcPr marR="45720" marT="9144" marB="9144" anchor="ctr"/>
                </a:tc>
                <a:tc>
                  <a:txBody>
                    <a:bodyPr/>
                    <a:lstStyle/>
                    <a:p>
                      <a:pPr algn="ctr"/>
                      <a:r>
                        <a:rPr lang="en-US" sz="1200" kern="1200" dirty="0" smtClean="0">
                          <a:solidFill>
                            <a:schemeClr val="dk1"/>
                          </a:solidFill>
                          <a:latin typeface="+mn-lt"/>
                          <a:ea typeface="+mn-ea"/>
                          <a:cs typeface="+mn-cs"/>
                        </a:rPr>
                        <a:t>R 1,713,000</a:t>
                      </a: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Average household income </a:t>
                      </a:r>
                    </a:p>
                  </a:txBody>
                  <a:tcPr marR="45720" marT="9144" marB="914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R 539,000</a:t>
                      </a: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Work with financial</a:t>
                      </a:r>
                      <a:r>
                        <a:rPr lang="en-US" sz="1200" u="none" baseline="0" dirty="0">
                          <a:latin typeface="+mn-lt"/>
                          <a:cs typeface="Arial" pitchFamily="34" charset="0"/>
                        </a:rPr>
                        <a:t> advisor/professional</a:t>
                      </a:r>
                      <a:endParaRPr lang="en-US" sz="1200" u="none" dirty="0">
                        <a:latin typeface="+mn-lt"/>
                        <a:cs typeface="Arial" pitchFamily="34" charset="0"/>
                      </a:endParaRPr>
                    </a:p>
                  </a:txBody>
                  <a:tcPr marR="45720" marT="9144" marB="9144" anchor="ctr"/>
                </a:tc>
                <a:tc>
                  <a:txBody>
                    <a:bodyPr/>
                    <a:lstStyle/>
                    <a:p>
                      <a:pPr algn="ctr"/>
                      <a:r>
                        <a:rPr lang="en-US" sz="1200" dirty="0" smtClean="0">
                          <a:latin typeface="+mn-lt"/>
                          <a:cs typeface="Arial" pitchFamily="34" charset="0"/>
                        </a:rPr>
                        <a:t>62%</a:t>
                      </a: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Average</a:t>
                      </a:r>
                      <a:r>
                        <a:rPr lang="en-US" sz="1200" u="none" baseline="0" dirty="0">
                          <a:latin typeface="+mn-lt"/>
                          <a:cs typeface="Arial" pitchFamily="34" charset="0"/>
                        </a:rPr>
                        <a:t> age</a:t>
                      </a:r>
                      <a:endParaRPr lang="en-US" sz="1200" u="none" dirty="0">
                        <a:latin typeface="+mn-lt"/>
                        <a:cs typeface="Arial" pitchFamily="34" charset="0"/>
                      </a:endParaRPr>
                    </a:p>
                  </a:txBody>
                  <a:tcPr marT="9144" marB="9144" anchor="ctr"/>
                </a:tc>
                <a:tc>
                  <a:txBody>
                    <a:bodyPr/>
                    <a:lstStyle/>
                    <a:p>
                      <a:pPr algn="ctr"/>
                      <a:r>
                        <a:rPr lang="en-US" sz="1200" dirty="0" smtClean="0">
                          <a:latin typeface="+mn-lt"/>
                          <a:cs typeface="Arial" pitchFamily="34" charset="0"/>
                        </a:rPr>
                        <a:t>43 </a:t>
                      </a:r>
                      <a:r>
                        <a:rPr lang="en-US" sz="1200" dirty="0">
                          <a:latin typeface="+mn-lt"/>
                          <a:cs typeface="Arial" pitchFamily="34" charset="0"/>
                        </a:rPr>
                        <a:t>years</a:t>
                      </a: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b="1" u="none" dirty="0">
                          <a:latin typeface="+mn-lt"/>
                          <a:cs typeface="Arial" pitchFamily="34" charset="0"/>
                        </a:rPr>
                        <a:t>Gender</a:t>
                      </a:r>
                    </a:p>
                  </a:txBody>
                  <a:tcPr marT="9144" marB="9144" anchor="ctr"/>
                </a:tc>
                <a:tc>
                  <a:txBody>
                    <a:bodyPr/>
                    <a:lstStyle/>
                    <a:p>
                      <a:pPr algn="ct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Male</a:t>
                      </a:r>
                    </a:p>
                  </a:txBody>
                  <a:tcPr marL="228600" marT="9144" marB="9144" anchor="ctr"/>
                </a:tc>
                <a:tc>
                  <a:txBody>
                    <a:bodyPr/>
                    <a:lstStyle/>
                    <a:p>
                      <a:pPr algn="ctr"/>
                      <a:r>
                        <a:rPr lang="en-US" sz="1200" dirty="0" smtClean="0">
                          <a:latin typeface="+mn-lt"/>
                          <a:cs typeface="Arial" pitchFamily="34" charset="0"/>
                        </a:rPr>
                        <a:t>49%</a:t>
                      </a: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u="none" dirty="0">
                          <a:latin typeface="+mn-lt"/>
                          <a:cs typeface="Arial" pitchFamily="34" charset="0"/>
                        </a:rPr>
                        <a:t>Female</a:t>
                      </a:r>
                    </a:p>
                  </a:txBody>
                  <a:tcPr marL="228600" marT="9144" marB="9144" anchor="ctr"/>
                </a:tc>
                <a:tc>
                  <a:txBody>
                    <a:bodyPr/>
                    <a:lstStyle/>
                    <a:p>
                      <a:pPr algn="ctr"/>
                      <a:r>
                        <a:rPr lang="en-US" sz="1200" dirty="0" smtClean="0">
                          <a:latin typeface="+mn-lt"/>
                          <a:cs typeface="Arial" pitchFamily="34" charset="0"/>
                        </a:rPr>
                        <a:t>51%</a:t>
                      </a: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b="1" i="0" u="none" dirty="0">
                          <a:latin typeface="+mn-lt"/>
                          <a:cs typeface="Arial" pitchFamily="34" charset="0"/>
                        </a:rPr>
                        <a:t>Region</a:t>
                      </a:r>
                    </a:p>
                  </a:txBody>
                  <a:tcPr marT="9144" marB="9144" anchor="ctr"/>
                </a:tc>
                <a:tc>
                  <a:txBody>
                    <a:bodyPr/>
                    <a:lstStyle/>
                    <a:p>
                      <a:pPr algn="ctr"/>
                      <a:endParaRPr lang="en-US" sz="1200" dirty="0">
                        <a:solidFill>
                          <a:schemeClr val="tx1"/>
                        </a:solidFill>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Limpopo</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1%</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Northwest</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4%</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Gauteng</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40%</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Mpumalanga</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2%</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Northern Cape</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1%</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Free State</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2%</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KwaZulu-Natal</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14%</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Western Cape</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29%</a:t>
                      </a:r>
                    </a:p>
                  </a:txBody>
                  <a:tcPr marL="9525" marR="9525" marT="9525" marB="0" anchor="ctr">
                    <a:lnR w="12700" cap="flat" cmpd="sng" algn="ctr">
                      <a:noFill/>
                      <a:prstDash val="solid"/>
                      <a:round/>
                      <a:headEnd type="none" w="med" len="med"/>
                      <a:tailEnd type="none" w="med" len="med"/>
                    </a:lnR>
                  </a:tcPr>
                </a:tc>
              </a:tr>
              <a:tr h="196055">
                <a:tc>
                  <a:txBody>
                    <a:bodyPr/>
                    <a:lstStyle/>
                    <a:p>
                      <a:pPr marL="0" algn="l" defTabSz="514350" rtl="0" eaLnBrk="1" fontAlgn="ctr" latinLnBrk="0" hangingPunct="1"/>
                      <a:r>
                        <a:rPr lang="en-US" sz="1200" b="0" i="0" u="none" strike="noStrike" kern="1200" dirty="0" smtClean="0">
                          <a:solidFill>
                            <a:srgbClr val="000000"/>
                          </a:solidFill>
                          <a:latin typeface="Arial"/>
                          <a:ea typeface="+mn-ea"/>
                          <a:cs typeface="+mn-cs"/>
                        </a:rPr>
                        <a:t>Eastern Cape</a:t>
                      </a:r>
                    </a:p>
                  </a:txBody>
                  <a:tcPr marL="228600" marR="9525" marT="9525" marB="0" anchor="ctr"/>
                </a:tc>
                <a:tc>
                  <a:txBody>
                    <a:bodyPr/>
                    <a:lstStyle/>
                    <a:p>
                      <a:pPr marL="0" algn="ctr" defTabSz="514350" rtl="0" eaLnBrk="1" fontAlgn="ctr" latinLnBrk="0" hangingPunct="1"/>
                      <a:r>
                        <a:rPr lang="en-US" sz="1200" b="0" i="0" u="none" strike="noStrike" kern="1200" dirty="0">
                          <a:solidFill>
                            <a:srgbClr val="000000"/>
                          </a:solidFill>
                          <a:latin typeface="Arial"/>
                          <a:ea typeface="+mn-ea"/>
                          <a:cs typeface="+mn-cs"/>
                        </a:rPr>
                        <a:t>7%</a:t>
                      </a:r>
                    </a:p>
                  </a:txBody>
                  <a:tcPr marL="9525" marR="9525" marT="9525" marB="0" anchor="ctr">
                    <a:lnR w="12700" cap="flat" cmpd="sng" algn="ctr">
                      <a:noFill/>
                      <a:prstDash val="solid"/>
                      <a:round/>
                      <a:headEnd type="none" w="med" len="med"/>
                      <a:tailEnd type="none" w="med" len="med"/>
                    </a:lnR>
                  </a:tcPr>
                </a:tc>
              </a:tr>
              <a:tr h="196055">
                <a:tc>
                  <a:txBody>
                    <a:bodyPr/>
                    <a:lstStyle/>
                    <a:p>
                      <a:pPr algn="l"/>
                      <a:r>
                        <a:rPr lang="en-US" sz="1200" b="1" i="0" u="none" dirty="0">
                          <a:latin typeface="+mn-lt"/>
                          <a:cs typeface="Arial" pitchFamily="34" charset="0"/>
                        </a:rPr>
                        <a:t>Marital</a:t>
                      </a:r>
                      <a:r>
                        <a:rPr lang="en-US" sz="1200" b="1" i="0" u="none" baseline="0" dirty="0">
                          <a:latin typeface="+mn-lt"/>
                          <a:cs typeface="Arial" pitchFamily="34" charset="0"/>
                        </a:rPr>
                        <a:t> Status</a:t>
                      </a:r>
                      <a:endParaRPr lang="en-US" sz="1200" b="1" i="0" u="none" dirty="0">
                        <a:latin typeface="+mn-lt"/>
                        <a:cs typeface="Arial" pitchFamily="34" charset="0"/>
                      </a:endParaRPr>
                    </a:p>
                  </a:txBody>
                  <a:tcPr marT="9144" marB="9144" anchor="ctr"/>
                </a:tc>
                <a:tc>
                  <a:txBody>
                    <a:bodyPr/>
                    <a:lstStyle/>
                    <a:p>
                      <a:pPr algn="ct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196055">
                <a:tc>
                  <a:txBody>
                    <a:bodyPr/>
                    <a:lstStyle/>
                    <a:p>
                      <a:pPr algn="l"/>
                      <a:r>
                        <a:rPr lang="en-US" sz="1200" i="0" u="none" dirty="0">
                          <a:latin typeface="+mn-lt"/>
                          <a:cs typeface="Arial" pitchFamily="34" charset="0"/>
                        </a:rPr>
                        <a:t>Married</a:t>
                      </a:r>
                    </a:p>
                  </a:txBody>
                  <a:tcPr marL="228600" marT="9144" marB="9144" anchor="ctr"/>
                </a:tc>
                <a:tc>
                  <a:txBody>
                    <a:bodyPr/>
                    <a:lstStyle/>
                    <a:p>
                      <a:pPr marL="0" algn="ctr" defTabSz="514350" rtl="0" eaLnBrk="1" fontAlgn="b" latinLnBrk="0" hangingPunct="1"/>
                      <a:r>
                        <a:rPr lang="en-US" sz="1200" kern="1200" dirty="0">
                          <a:solidFill>
                            <a:schemeClr val="dk1"/>
                          </a:solidFill>
                          <a:latin typeface="+mn-lt"/>
                          <a:ea typeface="+mn-ea"/>
                          <a:cs typeface="Arial" pitchFamily="34" charset="0"/>
                        </a:rPr>
                        <a:t>61%</a:t>
                      </a:r>
                    </a:p>
                  </a:txBody>
                  <a:tcPr marL="9525" marR="9525" marT="9525" marB="0" anchor="ctr">
                    <a:lnR w="12700" cap="flat" cmpd="sng" algn="ctr">
                      <a:noFill/>
                      <a:prstDash val="solid"/>
                      <a:round/>
                      <a:headEnd type="none" w="med" len="med"/>
                      <a:tailEnd type="none" w="med" len="med"/>
                    </a:lnR>
                  </a:tcPr>
                </a:tc>
              </a:tr>
              <a:tr h="196055">
                <a:tc>
                  <a:txBody>
                    <a:bodyPr/>
                    <a:lstStyle/>
                    <a:p>
                      <a:pPr algn="l"/>
                      <a:r>
                        <a:rPr lang="en-US" sz="1200" i="0" u="none" baseline="0" dirty="0">
                          <a:latin typeface="+mn-lt"/>
                          <a:cs typeface="Arial" pitchFamily="34" charset="0"/>
                        </a:rPr>
                        <a:t>Living as married</a:t>
                      </a:r>
                      <a:endParaRPr lang="en-US" sz="1200" i="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a:solidFill>
                            <a:schemeClr val="dk1"/>
                          </a:solidFill>
                          <a:latin typeface="+mn-lt"/>
                          <a:ea typeface="+mn-ea"/>
                          <a:cs typeface="Arial" pitchFamily="34" charset="0"/>
                        </a:rPr>
                        <a:t>11%</a:t>
                      </a:r>
                    </a:p>
                  </a:txBody>
                  <a:tcPr marL="9525" marR="9525" marT="9525" marB="0" anchor="ctr">
                    <a:lnR w="12700" cap="flat" cmpd="sng" algn="ctr">
                      <a:noFill/>
                      <a:prstDash val="solid"/>
                      <a:round/>
                      <a:headEnd type="none" w="med" len="med"/>
                      <a:tailEnd type="none" w="med" len="med"/>
                    </a:lnR>
                  </a:tcPr>
                </a:tc>
              </a:tr>
              <a:tr h="196055">
                <a:tc>
                  <a:txBody>
                    <a:bodyPr/>
                    <a:lstStyle/>
                    <a:p>
                      <a:pPr algn="l"/>
                      <a:r>
                        <a:rPr lang="en-US" sz="1200" i="0" u="none" dirty="0">
                          <a:latin typeface="+mn-lt"/>
                          <a:cs typeface="Arial" pitchFamily="34" charset="0"/>
                        </a:rPr>
                        <a:t>Single</a:t>
                      </a:r>
                    </a:p>
                  </a:txBody>
                  <a:tcPr marL="228600" marT="9144" marB="9144" anchor="ctr"/>
                </a:tc>
                <a:tc>
                  <a:txBody>
                    <a:bodyPr/>
                    <a:lstStyle/>
                    <a:p>
                      <a:pPr marL="0" algn="ctr" defTabSz="514350" rtl="0" eaLnBrk="1" fontAlgn="b" latinLnBrk="0" hangingPunct="1"/>
                      <a:r>
                        <a:rPr lang="en-US" sz="1200" kern="1200" dirty="0">
                          <a:solidFill>
                            <a:schemeClr val="dk1"/>
                          </a:solidFill>
                          <a:latin typeface="+mn-lt"/>
                          <a:ea typeface="+mn-ea"/>
                          <a:cs typeface="Arial" pitchFamily="34" charset="0"/>
                        </a:rPr>
                        <a:t>19%</a:t>
                      </a:r>
                    </a:p>
                  </a:txBody>
                  <a:tcPr marL="9525" marR="9525" marT="9525" marB="0" anchor="ctr">
                    <a:lnR w="12700" cap="flat" cmpd="sng" algn="ctr">
                      <a:noFill/>
                      <a:prstDash val="solid"/>
                      <a:round/>
                      <a:headEnd type="none" w="med" len="med"/>
                      <a:tailEnd type="none" w="med" len="med"/>
                    </a:lnR>
                  </a:tcPr>
                </a:tc>
              </a:tr>
              <a:tr h="196055">
                <a:tc>
                  <a:txBody>
                    <a:bodyPr/>
                    <a:lstStyle/>
                    <a:p>
                      <a:pPr algn="l"/>
                      <a:r>
                        <a:rPr lang="en-US" sz="1200" i="0" u="none" dirty="0">
                          <a:latin typeface="+mn-lt"/>
                          <a:cs typeface="Arial" pitchFamily="34" charset="0"/>
                        </a:rPr>
                        <a:t>Separated/Divorced/Widowed</a:t>
                      </a:r>
                    </a:p>
                  </a:txBody>
                  <a:tcPr marL="228600" marT="9144" marB="9144" anchor="ctr"/>
                </a:tc>
                <a:tc>
                  <a:txBody>
                    <a:bodyPr/>
                    <a:lstStyle/>
                    <a:p>
                      <a:pPr marL="0" algn="ctr" defTabSz="514350" rtl="0" eaLnBrk="1" fontAlgn="b" latinLnBrk="0" hangingPunct="1"/>
                      <a:r>
                        <a:rPr lang="en-US" sz="1200" kern="1200" dirty="0">
                          <a:solidFill>
                            <a:schemeClr val="dk1"/>
                          </a:solidFill>
                          <a:latin typeface="+mn-lt"/>
                          <a:ea typeface="+mn-ea"/>
                          <a:cs typeface="Arial" pitchFamily="34" charset="0"/>
                        </a:rPr>
                        <a:t>9%</a:t>
                      </a:r>
                    </a:p>
                  </a:txBody>
                  <a:tcPr marL="9525" marR="9525" marT="9525" marB="0" anchor="ctr">
                    <a:lnR w="12700" cap="flat" cmpd="sng" algn="ctr">
                      <a:noFill/>
                      <a:prstDash val="solid"/>
                      <a:round/>
                      <a:headEnd type="none" w="med" len="med"/>
                      <a:tailEnd type="none" w="med" len="med"/>
                    </a:ln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246972221"/>
              </p:ext>
            </p:extLst>
          </p:nvPr>
        </p:nvGraphicFramePr>
        <p:xfrm>
          <a:off x="4723814" y="755904"/>
          <a:ext cx="4206240" cy="5111496"/>
        </p:xfrm>
        <a:graphic>
          <a:graphicData uri="http://schemas.openxmlformats.org/drawingml/2006/table">
            <a:tbl>
              <a:tblPr firstRow="1" bandRow="1">
                <a:tableStyleId>{5C22544A-7EE6-4342-B048-85BDC9FD1C3A}</a:tableStyleId>
              </a:tblPr>
              <a:tblGrid>
                <a:gridCol w="2971800"/>
                <a:gridCol w="1234440"/>
              </a:tblGrid>
              <a:tr h="301752">
                <a:tc>
                  <a:txBody>
                    <a:bodyPr/>
                    <a:lstStyle/>
                    <a:p>
                      <a:pPr algn="ctr"/>
                      <a:endParaRPr lang="en-US" sz="1200" dirty="0">
                        <a:latin typeface="+mn-lt"/>
                        <a:cs typeface="Arial" pitchFamily="34" charset="0"/>
                      </a:endParaRPr>
                    </a:p>
                  </a:txBody>
                  <a:tcPr anchor="b"/>
                </a:tc>
                <a:tc>
                  <a:txBody>
                    <a:bodyPr/>
                    <a:lstStyle/>
                    <a:p>
                      <a:pPr algn="ctr"/>
                      <a:r>
                        <a:rPr lang="en-US" sz="1200" dirty="0">
                          <a:latin typeface="+mn-lt"/>
                          <a:cs typeface="Arial" pitchFamily="34" charset="0"/>
                        </a:rPr>
                        <a:t>Respondents</a:t>
                      </a:r>
                    </a:p>
                  </a:txBody>
                  <a:tcPr anchor="b">
                    <a:lnR w="12700" cap="flat" cmpd="sng" algn="ctr">
                      <a:noFill/>
                      <a:prstDash val="solid"/>
                      <a:round/>
                      <a:headEnd type="none" w="med" len="med"/>
                      <a:tailEnd type="none" w="med" len="med"/>
                    </a:lnR>
                  </a:tcPr>
                </a:tc>
              </a:tr>
              <a:tr h="228600">
                <a:tc>
                  <a:txBody>
                    <a:bodyPr/>
                    <a:lstStyle/>
                    <a:p>
                      <a:pPr algn="l"/>
                      <a:r>
                        <a:rPr lang="en-US" sz="1200" b="1" u="none" dirty="0">
                          <a:latin typeface="+mn-lt"/>
                          <a:cs typeface="Arial" pitchFamily="34" charset="0"/>
                        </a:rPr>
                        <a:t>Education</a:t>
                      </a:r>
                    </a:p>
                  </a:txBody>
                  <a:tcPr marT="9144" marB="9144" anchor="ctr">
                    <a:solidFill>
                      <a:srgbClr val="D1D3E3"/>
                    </a:solidFill>
                  </a:tcPr>
                </a:tc>
                <a:tc>
                  <a:txBody>
                    <a:bodyPr/>
                    <a:lstStyle/>
                    <a:p>
                      <a:pPr algn="ct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algn="l"/>
                      <a:r>
                        <a:rPr lang="en-US" sz="1200" u="none" dirty="0" smtClean="0">
                          <a:latin typeface="+mn-lt"/>
                          <a:cs typeface="Arial" pitchFamily="34" charset="0"/>
                        </a:rPr>
                        <a:t>High school</a:t>
                      </a:r>
                      <a:r>
                        <a:rPr lang="en-US" sz="1200" u="none" baseline="0" dirty="0" smtClean="0">
                          <a:latin typeface="+mn-lt"/>
                          <a:cs typeface="Arial" pitchFamily="34" charset="0"/>
                        </a:rPr>
                        <a:t> or less</a:t>
                      </a:r>
                      <a:endParaRPr lang="en-US" sz="1200" u="none" dirty="0">
                        <a:latin typeface="+mn-lt"/>
                        <a:cs typeface="Arial" pitchFamily="34" charset="0"/>
                      </a:endParaRPr>
                    </a:p>
                  </a:txBody>
                  <a:tcPr marL="228600" marT="9144" marB="9144" anchor="ctr">
                    <a:solidFill>
                      <a:srgbClr val="E9EBF1"/>
                    </a:solidFill>
                  </a:tcP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16%</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algn="l"/>
                      <a:r>
                        <a:rPr lang="en-US" sz="1200" u="none" dirty="0" smtClean="0">
                          <a:latin typeface="+mn-lt"/>
                          <a:cs typeface="Arial" pitchFamily="34" charset="0"/>
                        </a:rPr>
                        <a:t>Some college, no degree</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17%</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dirty="0" smtClean="0">
                          <a:latin typeface="+mn-lt"/>
                          <a:cs typeface="Arial" pitchFamily="34" charset="0"/>
                        </a:rPr>
                        <a:t>Certificate/</a:t>
                      </a:r>
                      <a:r>
                        <a:rPr lang="en-US" sz="1200" u="none" dirty="0" err="1" smtClean="0">
                          <a:latin typeface="+mn-lt"/>
                          <a:cs typeface="Arial" pitchFamily="34" charset="0"/>
                        </a:rPr>
                        <a:t>Tecknikon</a:t>
                      </a:r>
                      <a:r>
                        <a:rPr lang="en-US" sz="1200" u="none" dirty="0" smtClean="0">
                          <a:latin typeface="+mn-lt"/>
                          <a:cs typeface="Arial" pitchFamily="34" charset="0"/>
                        </a:rPr>
                        <a:t> 3-year diploma</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27%</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dirty="0" smtClean="0">
                          <a:latin typeface="+mn-lt"/>
                          <a:cs typeface="Arial" pitchFamily="34" charset="0"/>
                        </a:rPr>
                        <a:t>Undergraduate degree</a:t>
                      </a:r>
                      <a:r>
                        <a:rPr lang="en-US" sz="1200" u="none" baseline="0" dirty="0" smtClean="0">
                          <a:latin typeface="+mn-lt"/>
                          <a:cs typeface="Arial" pitchFamily="34" charset="0"/>
                        </a:rPr>
                        <a:t> (Bachelor’s degree/First degree)</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19%</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baseline="0" dirty="0" smtClean="0">
                          <a:latin typeface="+mn-lt"/>
                          <a:cs typeface="Arial" pitchFamily="34" charset="0"/>
                        </a:rPr>
                        <a:t>Honor’s degree</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5%</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dirty="0" smtClean="0">
                          <a:latin typeface="+mn-lt"/>
                          <a:cs typeface="Arial" pitchFamily="34" charset="0"/>
                        </a:rPr>
                        <a:t>Some post graduate work, no further degree</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2%</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dirty="0" smtClean="0">
                          <a:latin typeface="+mn-lt"/>
                          <a:cs typeface="Arial" pitchFamily="34" charset="0"/>
                        </a:rPr>
                        <a:t>Post </a:t>
                      </a:r>
                      <a:r>
                        <a:rPr lang="en-US" sz="1200" u="none" smtClean="0">
                          <a:latin typeface="+mn-lt"/>
                          <a:cs typeface="Arial" pitchFamily="34" charset="0"/>
                        </a:rPr>
                        <a:t>graduate/Honors/Master’s degree</a:t>
                      </a:r>
                      <a:endParaRPr lang="en-US" sz="1200" u="none" dirty="0" smtClean="0">
                        <a:latin typeface="+mn-lt"/>
                        <a:cs typeface="Arial" pitchFamily="34" charset="0"/>
                      </a:endParaRPr>
                    </a:p>
                    <a:p>
                      <a:pPr marL="0" marR="0" indent="0" algn="l" defTabSz="514350" rtl="0" eaLnBrk="1" fontAlgn="auto" latinLnBrk="0" hangingPunct="1">
                        <a:lnSpc>
                          <a:spcPct val="100000"/>
                        </a:lnSpc>
                        <a:spcBef>
                          <a:spcPts val="0"/>
                        </a:spcBef>
                        <a:spcAft>
                          <a:spcPts val="0"/>
                        </a:spcAft>
                        <a:buClrTx/>
                        <a:buSzTx/>
                        <a:buFontTx/>
                        <a:buNone/>
                        <a:tabLst/>
                        <a:defRPr/>
                      </a:pP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13%</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514350" rtl="0" eaLnBrk="1" fontAlgn="auto" latinLnBrk="0" hangingPunct="1">
                        <a:lnSpc>
                          <a:spcPct val="100000"/>
                        </a:lnSpc>
                        <a:spcBef>
                          <a:spcPts val="0"/>
                        </a:spcBef>
                        <a:spcAft>
                          <a:spcPts val="0"/>
                        </a:spcAft>
                        <a:buClrTx/>
                        <a:buSzTx/>
                        <a:buFontTx/>
                        <a:buNone/>
                        <a:tabLst/>
                        <a:defRPr/>
                      </a:pPr>
                      <a:r>
                        <a:rPr lang="en-US" sz="1200" u="none" baseline="0" dirty="0" smtClean="0">
                          <a:latin typeface="+mn-lt"/>
                          <a:cs typeface="Arial" pitchFamily="34" charset="0"/>
                        </a:rPr>
                        <a:t>Doctorate</a:t>
                      </a:r>
                      <a:endParaRPr lang="en-US" sz="1200" u="none" dirty="0">
                        <a:latin typeface="+mn-lt"/>
                        <a:cs typeface="Arial" pitchFamily="34" charset="0"/>
                      </a:endParaRP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a:t>
                      </a:r>
                      <a:endParaRPr lang="en-US" sz="1200" kern="1200" dirty="0">
                        <a:solidFill>
                          <a:schemeClr val="dk1"/>
                        </a:solidFill>
                        <a:latin typeface="+mn-lt"/>
                        <a:ea typeface="+mn-ea"/>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algn="l"/>
                      <a:r>
                        <a:rPr lang="en-US" sz="1200" b="1" u="none" dirty="0">
                          <a:latin typeface="+mn-lt"/>
                          <a:cs typeface="Arial" pitchFamily="34" charset="0"/>
                        </a:rPr>
                        <a:t>Employment Status</a:t>
                      </a:r>
                    </a:p>
                  </a:txBody>
                  <a:tcPr marT="9144" marB="9144" anchor="ctr"/>
                </a:tc>
                <a:tc>
                  <a:txBody>
                    <a:bodyPr/>
                    <a:lstStyle/>
                    <a:p>
                      <a:pPr algn="ctr"/>
                      <a:endParaRPr lang="en-US" sz="1200" dirty="0">
                        <a:latin typeface="+mn-lt"/>
                        <a:cs typeface="Arial" pitchFamily="34" charset="0"/>
                      </a:endParaRPr>
                    </a:p>
                  </a:txBody>
                  <a:tcPr marL="9144" marR="9144" marT="9144" marB="9144" anchor="ctr">
                    <a:lnR w="12700" cap="flat" cmpd="sng" algn="ctr">
                      <a:noFill/>
                      <a:prstDash val="solid"/>
                      <a:round/>
                      <a:headEnd type="none" w="med" len="med"/>
                      <a:tailEnd type="none" w="med" len="med"/>
                    </a:lnR>
                  </a:tcPr>
                </a:tc>
              </a:tr>
              <a:tr h="228600">
                <a:tc>
                  <a:txBody>
                    <a:bodyPr/>
                    <a:lstStyle/>
                    <a:p>
                      <a:pPr algn="l"/>
                      <a:r>
                        <a:rPr lang="en-US" sz="1200" b="0" u="none" dirty="0">
                          <a:latin typeface="+mn-lt"/>
                          <a:cs typeface="Arial" pitchFamily="34" charset="0"/>
                        </a:rPr>
                        <a:t>Employed (Net)</a:t>
                      </a:r>
                    </a:p>
                  </a:txBody>
                  <a:tcPr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89%</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i="0" u="none" dirty="0">
                          <a:latin typeface="+mn-lt"/>
                          <a:cs typeface="Arial" pitchFamily="34" charset="0"/>
                        </a:rPr>
                        <a:t>Full-time</a:t>
                      </a: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70%</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i="0" u="none" dirty="0">
                          <a:latin typeface="+mn-lt"/>
                          <a:cs typeface="Arial" pitchFamily="34" charset="0"/>
                        </a:rPr>
                        <a:t>Part-time</a:t>
                      </a: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5%</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i="0" u="none" dirty="0">
                          <a:latin typeface="+mn-lt"/>
                          <a:cs typeface="Arial" pitchFamily="34" charset="0"/>
                        </a:rPr>
                        <a:t>Self-employed</a:t>
                      </a:r>
                    </a:p>
                  </a:txBody>
                  <a:tcPr marL="228600"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14%</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b="0" i="0" u="none" dirty="0">
                          <a:latin typeface="+mn-lt"/>
                          <a:cs typeface="Arial" pitchFamily="34" charset="0"/>
                        </a:rPr>
                        <a:t>Retired</a:t>
                      </a:r>
                    </a:p>
                  </a:txBody>
                  <a:tcPr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5%</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b="0" i="0" u="none" dirty="0" smtClean="0">
                          <a:latin typeface="+mn-lt"/>
                          <a:cs typeface="Arial" pitchFamily="34" charset="0"/>
                        </a:rPr>
                        <a:t>Homemaker</a:t>
                      </a:r>
                    </a:p>
                  </a:txBody>
                  <a:tcPr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3%</a:t>
                      </a:r>
                    </a:p>
                  </a:txBody>
                  <a:tcPr marL="9525" marR="9525" marT="9525" marB="0" anchor="ctr">
                    <a:lnR w="12700" cap="flat" cmpd="sng" algn="ctr">
                      <a:noFill/>
                      <a:prstDash val="solid"/>
                      <a:round/>
                      <a:headEnd type="none" w="med" len="med"/>
                      <a:tailEnd type="none" w="med" len="med"/>
                    </a:lnR>
                  </a:tcPr>
                </a:tc>
              </a:tr>
              <a:tr h="228600">
                <a:tc>
                  <a:txBody>
                    <a:bodyPr/>
                    <a:lstStyle/>
                    <a:p>
                      <a:pPr algn="l"/>
                      <a:r>
                        <a:rPr lang="en-US" sz="1200" b="0" i="0" u="none" dirty="0" smtClean="0">
                          <a:latin typeface="+mn-lt"/>
                          <a:cs typeface="Arial" pitchFamily="34" charset="0"/>
                        </a:rPr>
                        <a:t>Not employed currently/unable to work</a:t>
                      </a:r>
                    </a:p>
                  </a:txBody>
                  <a:tcPr marT="9144" marB="9144" anchor="ctr"/>
                </a:tc>
                <a:tc>
                  <a:txBody>
                    <a:bodyPr/>
                    <a:lstStyle/>
                    <a:p>
                      <a:pPr marL="0" algn="ctr" defTabSz="514350" rtl="0" eaLnBrk="1" fontAlgn="b" latinLnBrk="0" hangingPunct="1"/>
                      <a:r>
                        <a:rPr lang="en-US" sz="1200" kern="1200" dirty="0" smtClean="0">
                          <a:solidFill>
                            <a:schemeClr val="dk1"/>
                          </a:solidFill>
                          <a:latin typeface="+mn-lt"/>
                          <a:ea typeface="+mn-ea"/>
                          <a:cs typeface="Arial" pitchFamily="34" charset="0"/>
                        </a:rPr>
                        <a:t>2%</a:t>
                      </a:r>
                    </a:p>
                  </a:txBody>
                  <a:tcPr marL="9525" marR="9525" marT="9525" marB="0" anchor="ctr">
                    <a:lnR w="12700" cap="flat" cmpd="sng" algn="ctr">
                      <a:noFill/>
                      <a:prstDash val="solid"/>
                      <a:round/>
                      <a:headEnd type="none" w="med" len="med"/>
                      <a:tailEnd type="none" w="med" len="med"/>
                    </a:lnR>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dirty="0">
                          <a:latin typeface="+mn-lt"/>
                          <a:cs typeface="Arial" pitchFamily="34" charset="0"/>
                        </a:rPr>
                        <a:t>Average</a:t>
                      </a:r>
                      <a:r>
                        <a:rPr lang="en-US" sz="1200" i="0" u="none" baseline="0" dirty="0">
                          <a:latin typeface="+mn-lt"/>
                          <a:cs typeface="Arial" pitchFamily="34" charset="0"/>
                        </a:rPr>
                        <a:t> # in household</a:t>
                      </a:r>
                      <a:endParaRPr lang="en-US" sz="1200" i="0" u="none" dirty="0">
                        <a:latin typeface="+mn-lt"/>
                        <a:cs typeface="Arial" pitchFamily="34" charset="0"/>
                      </a:endParaRPr>
                    </a:p>
                  </a:txBody>
                  <a:tcPr marT="9144" marB="9144" anchor="ctr"/>
                </a:tc>
                <a:tc>
                  <a:txBody>
                    <a:bodyPr/>
                    <a:lstStyle/>
                    <a:p>
                      <a:pPr algn="ctr"/>
                      <a:r>
                        <a:rPr lang="en-US" sz="1200" dirty="0" smtClean="0">
                          <a:latin typeface="+mn-lt"/>
                          <a:cs typeface="Arial" pitchFamily="34" charset="0"/>
                        </a:rPr>
                        <a:t>3 </a:t>
                      </a:r>
                      <a:r>
                        <a:rPr lang="en-US" sz="1200" dirty="0">
                          <a:latin typeface="+mn-lt"/>
                          <a:cs typeface="Arial" pitchFamily="34" charset="0"/>
                        </a:rPr>
                        <a:t>people</a:t>
                      </a:r>
                    </a:p>
                  </a:txBody>
                  <a:tcPr marL="9144" marR="9144" marT="9144" marB="9144" anchor="ctr">
                    <a:lnR w="12700" cap="flat" cmpd="sng" algn="ctr">
                      <a:noFill/>
                      <a:prstDash val="solid"/>
                      <a:round/>
                      <a:headEnd type="none" w="med" len="med"/>
                      <a:tailEnd type="none" w="med" len="med"/>
                    </a:lnR>
                  </a:tcPr>
                </a:tc>
              </a:tr>
              <a:tr h="228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u="none" dirty="0">
                          <a:latin typeface="+mn-lt"/>
                          <a:cs typeface="Arial" pitchFamily="34" charset="0"/>
                        </a:rPr>
                        <a:t>Children under 18 in household</a:t>
                      </a:r>
                    </a:p>
                  </a:txBody>
                  <a:tcPr marT="9144" marB="9144" anchor="ctr"/>
                </a:tc>
                <a:tc>
                  <a:txBody>
                    <a:bodyPr/>
                    <a:lstStyle/>
                    <a:p>
                      <a:pPr algn="ctr"/>
                      <a:r>
                        <a:rPr lang="en-US" sz="1200" dirty="0" smtClean="0">
                          <a:latin typeface="+mn-lt"/>
                          <a:cs typeface="Arial" pitchFamily="34" charset="0"/>
                        </a:rPr>
                        <a:t>50%</a:t>
                      </a:r>
                    </a:p>
                  </a:txBody>
                  <a:tcPr marL="9144" marR="9144" marT="9144" marB="9144" anchor="ctr">
                    <a:lnR w="12700" cap="flat" cmpd="sng" algn="ctr">
                      <a:noFill/>
                      <a:prstDash val="solid"/>
                      <a:round/>
                      <a:headEnd type="none" w="med" len="med"/>
                      <a:tailEnd type="none" w="med" len="med"/>
                    </a:lnR>
                  </a:tcPr>
                </a:tc>
              </a:tr>
            </a:tbl>
          </a:graphicData>
        </a:graphic>
      </p:graphicFrame>
    </p:spTree>
    <p:extLst>
      <p:ext uri="{BB962C8B-B14F-4D97-AF65-F5344CB8AC3E}">
        <p14:creationId xmlns:p14="http://schemas.microsoft.com/office/powerpoint/2010/main" val="1529361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6"/>
          <p:cNvSpPr>
            <a:spLocks noGrp="1"/>
          </p:cNvSpPr>
          <p:nvPr>
            <p:ph type="title"/>
          </p:nvPr>
        </p:nvSpPr>
        <p:spPr/>
        <p:txBody>
          <a:bodyPr/>
          <a:lstStyle/>
          <a:p>
            <a:r>
              <a:rPr lang="en-US" dirty="0"/>
              <a:t>Methodology</a:t>
            </a:r>
            <a:endParaRPr lang="en-US" sz="2200" dirty="0"/>
          </a:p>
        </p:txBody>
      </p:sp>
      <p:sp>
        <p:nvSpPr>
          <p:cNvPr id="32" name="Content Placeholder 26"/>
          <p:cNvSpPr txBox="1">
            <a:spLocks/>
          </p:cNvSpPr>
          <p:nvPr/>
        </p:nvSpPr>
        <p:spPr>
          <a:xfrm>
            <a:off x="609600" y="1066800"/>
            <a:ext cx="8229600" cy="4991110"/>
          </a:xfrm>
          <a:prstGeom prst="rect">
            <a:avLst/>
          </a:prstGeom>
        </p:spPr>
        <p:txBody>
          <a:bodyPr lIns="45720" rIns="45720">
            <a:spAutoFit/>
          </a:bodyPr>
          <a:lstStyle/>
          <a:p>
            <a:pPr defTabSz="514350">
              <a:spcBef>
                <a:spcPts val="500"/>
              </a:spcBef>
              <a:spcAft>
                <a:spcPts val="500"/>
              </a:spcAft>
              <a:buClr>
                <a:srgbClr val="2DAFD7"/>
              </a:buClr>
            </a:pPr>
            <a:r>
              <a:rPr lang="en-US" sz="1400" dirty="0">
                <a:solidFill>
                  <a:prstClr val="black"/>
                </a:solidFill>
                <a:cs typeface="Arial" panose="020B0604020202020204" pitchFamily="34" charset="0"/>
              </a:rPr>
              <a:t>This report presents the findings of an online survey conducted among 11,508 adults in 23 countries, including:</a:t>
            </a:r>
          </a:p>
          <a:p>
            <a:pPr marL="173736" indent="-173736" defTabSz="514350">
              <a:spcBef>
                <a:spcPts val="500"/>
              </a:spcBef>
              <a:spcAft>
                <a:spcPts val="500"/>
              </a:spcAft>
              <a:buClr>
                <a:srgbClr val="2DAFD7"/>
              </a:buCl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endParaRPr lang="en-US" sz="1400" dirty="0">
              <a:solidFill>
                <a:prstClr val="black"/>
              </a:solidFill>
              <a:cs typeface="Arial" panose="020B0604020202020204" pitchFamily="34" charset="0"/>
            </a:endParaRPr>
          </a:p>
          <a:p>
            <a:pPr marL="173736" indent="-173736" defTabSz="514350">
              <a:spcBef>
                <a:spcPts val="500"/>
              </a:spcBef>
              <a:spcAft>
                <a:spcPts val="500"/>
              </a:spcAft>
              <a:buClr>
                <a:srgbClr val="2DAFD7"/>
              </a:buClr>
              <a:buFont typeface="Arial" pitchFamily="34" charset="0"/>
              <a:buChar char="•"/>
            </a:pPr>
            <a:r>
              <a:rPr lang="en-US" sz="1400" dirty="0">
                <a:solidFill>
                  <a:prstClr val="black"/>
                </a:solidFill>
                <a:cs typeface="Arial" panose="020B0604020202020204" pitchFamily="34" charset="0"/>
              </a:rPr>
              <a:t> Surveys were completed from February 12 to March 2.</a:t>
            </a:r>
          </a:p>
        </p:txBody>
      </p:sp>
      <p:graphicFrame>
        <p:nvGraphicFramePr>
          <p:cNvPr id="8" name="Table 7"/>
          <p:cNvGraphicFramePr>
            <a:graphicFrameLocks noGrp="1"/>
          </p:cNvGraphicFramePr>
          <p:nvPr>
            <p:extLst/>
          </p:nvPr>
        </p:nvGraphicFramePr>
        <p:xfrm>
          <a:off x="255495" y="1703290"/>
          <a:ext cx="4290060" cy="3977640"/>
        </p:xfrm>
        <a:graphic>
          <a:graphicData uri="http://schemas.openxmlformats.org/drawingml/2006/table">
            <a:tbl>
              <a:tblPr firstRow="1" bandRow="1">
                <a:tableStyleId>{5C22544A-7EE6-4342-B048-85BDC9FD1C3A}</a:tableStyleId>
              </a:tblPr>
              <a:tblGrid>
                <a:gridCol w="1280160"/>
                <a:gridCol w="914400"/>
                <a:gridCol w="1047750"/>
                <a:gridCol w="1047750"/>
              </a:tblGrid>
              <a:tr h="320040">
                <a:tc>
                  <a:txBody>
                    <a:bodyPr/>
                    <a:lstStyle/>
                    <a:p>
                      <a:pPr marL="0" algn="l" defTabSz="514350" rtl="0" eaLnBrk="1" latinLnBrk="0" hangingPunct="1"/>
                      <a:r>
                        <a:rPr lang="en-US" sz="1200" kern="1200" dirty="0"/>
                        <a:t>Region/Country</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Universe</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Minimum IA</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Sample Size</a:t>
                      </a:r>
                      <a:endParaRPr lang="en-US" sz="1200" b="1" kern="1200" dirty="0">
                        <a:solidFill>
                          <a:schemeClr val="lt1"/>
                        </a:solidFill>
                        <a:latin typeface="+mn-lt"/>
                        <a:ea typeface="+mn-ea"/>
                        <a:cs typeface="Arial" pitchFamily="34" charset="0"/>
                      </a:endParaRPr>
                    </a:p>
                  </a:txBody>
                  <a:tcPr marL="45720" marR="45720" anchor="b"/>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1" kern="1200" dirty="0">
                          <a:solidFill>
                            <a:schemeClr val="tx1"/>
                          </a:solidFill>
                          <a:latin typeface="+mn-lt"/>
                          <a:ea typeface="+mn-ea"/>
                          <a:cs typeface="Arial" pitchFamily="34" charset="0"/>
                        </a:rPr>
                        <a:t>Latin America</a:t>
                      </a:r>
                    </a:p>
                  </a:txBody>
                  <a:tcPr marL="45720" marR="45720" marT="9525" marB="0" anchor="ctr"/>
                </a:tc>
                <a:tc>
                  <a:txBody>
                    <a:bodyPr/>
                    <a:lstStyle/>
                    <a:p>
                      <a:pPr marL="0" algn="ctr" defTabSz="514350" rtl="0" eaLnBrk="1" latinLnBrk="0" hangingPunct="1">
                        <a:spcBef>
                          <a:spcPts val="100"/>
                        </a:spcBef>
                        <a:spcAft>
                          <a:spcPts val="100"/>
                        </a:spcAft>
                      </a:pPr>
                      <a:endParaRPr lang="en-US" sz="1000" b="0" kern="1200" dirty="0">
                        <a:solidFill>
                          <a:schemeClr val="tx1"/>
                        </a:solidFill>
                        <a:latin typeface="+mn-lt"/>
                        <a:ea typeface="+mn-ea"/>
                        <a:cs typeface="Arial" pitchFamily="34" charset="0"/>
                      </a:endParaRPr>
                    </a:p>
                  </a:txBody>
                  <a:tcPr anchor="ctr"/>
                </a:tc>
                <a:tc>
                  <a:txBody>
                    <a:bodyPr/>
                    <a:lstStyle/>
                    <a:p>
                      <a:pPr marL="0" algn="ctr" defTabSz="514350" rtl="0" eaLnBrk="1" latinLnBrk="0" hangingPunct="1">
                        <a:spcBef>
                          <a:spcPts val="100"/>
                        </a:spcBef>
                        <a:spcAft>
                          <a:spcPts val="100"/>
                        </a:spcAft>
                      </a:pPr>
                      <a:endParaRPr lang="en-US" sz="1000" b="0" kern="1200" dirty="0">
                        <a:solidFill>
                          <a:schemeClr val="tx1"/>
                        </a:solidFill>
                        <a:latin typeface="+mn-lt"/>
                        <a:ea typeface="+mn-ea"/>
                        <a:cs typeface="Arial" pitchFamily="34" charset="0"/>
                      </a:endParaRP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1,500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Brazil</a:t>
                      </a:r>
                    </a:p>
                  </a:txBody>
                  <a:tcPr marL="137160" marR="0"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R$50,000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Chile</a:t>
                      </a:r>
                    </a:p>
                  </a:txBody>
                  <a:tcPr marL="137160" marR="0"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7,250,001 CLP</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Mexico</a:t>
                      </a:r>
                    </a:p>
                  </a:txBody>
                  <a:tcPr marL="137160" marR="0"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150,000 pesos</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1" kern="1200" dirty="0">
                          <a:solidFill>
                            <a:schemeClr val="tx1"/>
                          </a:solidFill>
                          <a:latin typeface="+mn-lt"/>
                          <a:ea typeface="+mn-ea"/>
                          <a:cs typeface="Arial" pitchFamily="34" charset="0"/>
                        </a:rPr>
                        <a:t>APAC</a:t>
                      </a:r>
                    </a:p>
                  </a:txBody>
                  <a:tcPr marL="45720" marR="45720" marT="9525" marB="0" anchor="ctr"/>
                </a:tc>
                <a:tc>
                  <a:txBody>
                    <a:bodyPr/>
                    <a:lstStyle/>
                    <a:p>
                      <a:pPr marL="0" algn="ctr" defTabSz="514350" rtl="0" eaLnBrk="1" latinLnBrk="0" hangingPunct="1">
                        <a:spcBef>
                          <a:spcPts val="100"/>
                        </a:spcBef>
                        <a:spcAft>
                          <a:spcPts val="100"/>
                        </a:spcAft>
                      </a:pPr>
                      <a:endParaRPr lang="en-US" sz="1000" b="0" kern="1200" dirty="0">
                        <a:solidFill>
                          <a:schemeClr val="tx1"/>
                        </a:solidFill>
                        <a:latin typeface="+mn-lt"/>
                        <a:ea typeface="+mn-ea"/>
                        <a:cs typeface="Arial" pitchFamily="34" charset="0"/>
                      </a:endParaRPr>
                    </a:p>
                  </a:txBody>
                  <a:tcPr anchor="ctr"/>
                </a:tc>
                <a:tc>
                  <a:txBody>
                    <a:bodyPr/>
                    <a:lstStyle/>
                    <a:p>
                      <a:pPr marL="0" algn="ctr" defTabSz="514350" rtl="0" eaLnBrk="1" latinLnBrk="0" hangingPunct="1">
                        <a:spcBef>
                          <a:spcPts val="100"/>
                        </a:spcBef>
                        <a:spcAft>
                          <a:spcPts val="100"/>
                        </a:spcAft>
                      </a:pPr>
                      <a:endParaRPr lang="en-US" sz="1000" b="0" kern="1200" dirty="0">
                        <a:solidFill>
                          <a:schemeClr val="tx1"/>
                        </a:solidFill>
                        <a:latin typeface="+mn-lt"/>
                        <a:ea typeface="+mn-ea"/>
                        <a:cs typeface="Arial" pitchFamily="34" charset="0"/>
                      </a:endParaRP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4,002</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Australia</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AUS $25,000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China</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￥100,000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Hong Kong</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HK$200,000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502</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India</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500,000 rupee</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b"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Japan</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b"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Korea</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₩25,0000,000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b"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Malaysia</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R50,000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b" latinLnBrk="0" hangingPunct="1">
                        <a:lnSpc>
                          <a:spcPct val="100000"/>
                        </a:lnSpc>
                        <a:spcBef>
                          <a:spcPts val="100"/>
                        </a:spcBef>
                        <a:spcAft>
                          <a:spcPts val="100"/>
                        </a:spcAft>
                        <a:buClrTx/>
                        <a:buSzTx/>
                        <a:buFontTx/>
                        <a:buNone/>
                        <a:tabLst/>
                        <a:defRPr/>
                      </a:pPr>
                      <a:r>
                        <a:rPr lang="en-US" sz="1000" b="0" kern="1200" dirty="0">
                          <a:solidFill>
                            <a:schemeClr val="tx1"/>
                          </a:solidFill>
                          <a:latin typeface="+mn-lt"/>
                          <a:ea typeface="+mn-ea"/>
                          <a:cs typeface="Arial" pitchFamily="34" charset="0"/>
                        </a:rPr>
                        <a:t>Singapore</a:t>
                      </a:r>
                    </a:p>
                  </a:txBody>
                  <a:tcPr marL="137160" marR="9525"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$50,000 SGD</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500</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1" kern="1200" dirty="0">
                          <a:solidFill>
                            <a:schemeClr val="tx1"/>
                          </a:solidFill>
                          <a:latin typeface="+mn-lt"/>
                          <a:ea typeface="+mn-ea"/>
                          <a:cs typeface="Arial" pitchFamily="34" charset="0"/>
                        </a:rPr>
                        <a:t>South Africa</a:t>
                      </a:r>
                    </a:p>
                  </a:txBody>
                  <a:tcPr marL="45720" marR="45720"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25-65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R150,000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501</a:t>
                      </a:r>
                    </a:p>
                  </a:txBody>
                  <a:tcPr anchor="ctr"/>
                </a:tc>
              </a:tr>
              <a:tr h="237744">
                <a:tc>
                  <a:txBody>
                    <a:bodyPr/>
                    <a:lstStyle/>
                    <a:p>
                      <a:pPr marL="0" marR="0" lvl="0" indent="0" algn="l" defTabSz="514350" rtl="0" eaLnBrk="1" fontAlgn="t" latinLnBrk="0" hangingPunct="1">
                        <a:lnSpc>
                          <a:spcPct val="100000"/>
                        </a:lnSpc>
                        <a:spcBef>
                          <a:spcPts val="100"/>
                        </a:spcBef>
                        <a:spcAft>
                          <a:spcPts val="100"/>
                        </a:spcAft>
                        <a:buClrTx/>
                        <a:buSzTx/>
                        <a:buFontTx/>
                        <a:buNone/>
                        <a:tabLst/>
                        <a:defRPr/>
                      </a:pPr>
                      <a:r>
                        <a:rPr lang="en-US" sz="1000" b="1" kern="1200" dirty="0">
                          <a:solidFill>
                            <a:schemeClr val="tx1"/>
                          </a:solidFill>
                          <a:latin typeface="+mn-lt"/>
                          <a:ea typeface="+mn-ea"/>
                          <a:cs typeface="Arial" pitchFamily="34" charset="0"/>
                        </a:rPr>
                        <a:t>UAE</a:t>
                      </a:r>
                    </a:p>
                  </a:txBody>
                  <a:tcPr marL="45720" marR="45720" marT="9525" marB="0"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25+</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AED37,000</a:t>
                      </a:r>
                    </a:p>
                  </a:txBody>
                  <a:tcPr anchor="ctr"/>
                </a:tc>
                <a:tc>
                  <a:txBody>
                    <a:bodyPr/>
                    <a:lstStyle/>
                    <a:p>
                      <a:pPr marL="0" algn="ctr" defTabSz="514350" rtl="0" eaLnBrk="1" latinLnBrk="0" hangingPunct="1">
                        <a:spcBef>
                          <a:spcPts val="100"/>
                        </a:spcBef>
                        <a:spcAft>
                          <a:spcPts val="100"/>
                        </a:spcAft>
                      </a:pPr>
                      <a:r>
                        <a:rPr lang="en-US" sz="1000" b="0" kern="1200" dirty="0">
                          <a:solidFill>
                            <a:schemeClr val="tx1"/>
                          </a:solidFill>
                          <a:latin typeface="+mn-lt"/>
                          <a:ea typeface="+mn-ea"/>
                          <a:cs typeface="Arial" pitchFamily="34" charset="0"/>
                        </a:rPr>
                        <a:t>504</a:t>
                      </a:r>
                    </a:p>
                  </a:txBody>
                  <a:tcPr anchor="ctr"/>
                </a:tc>
              </a:tr>
            </a:tbl>
          </a:graphicData>
        </a:graphic>
      </p:graphicFrame>
      <p:graphicFrame>
        <p:nvGraphicFramePr>
          <p:cNvPr id="9" name="Table 8"/>
          <p:cNvGraphicFramePr>
            <a:graphicFrameLocks noGrp="1"/>
          </p:cNvGraphicFramePr>
          <p:nvPr>
            <p:extLst/>
          </p:nvPr>
        </p:nvGraphicFramePr>
        <p:xfrm>
          <a:off x="4654810" y="1703291"/>
          <a:ext cx="4297680" cy="3722916"/>
        </p:xfrm>
        <a:graphic>
          <a:graphicData uri="http://schemas.openxmlformats.org/drawingml/2006/table">
            <a:tbl>
              <a:tblPr firstRow="1" bandRow="1">
                <a:tableStyleId>{5C22544A-7EE6-4342-B048-85BDC9FD1C3A}</a:tableStyleId>
              </a:tblPr>
              <a:tblGrid>
                <a:gridCol w="1280160"/>
                <a:gridCol w="914400"/>
                <a:gridCol w="1051560"/>
                <a:gridCol w="1051560"/>
              </a:tblGrid>
              <a:tr h="320040">
                <a:tc>
                  <a:txBody>
                    <a:bodyPr/>
                    <a:lstStyle/>
                    <a:p>
                      <a:pPr marL="0" algn="l" defTabSz="514350" rtl="0" eaLnBrk="1" latinLnBrk="0" hangingPunct="1"/>
                      <a:r>
                        <a:rPr lang="en-US" sz="1200" kern="1200" dirty="0"/>
                        <a:t>Region/Country</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Universe</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Minimum IA</a:t>
                      </a:r>
                      <a:endParaRPr lang="en-US" sz="1200" b="1" kern="1200" dirty="0">
                        <a:solidFill>
                          <a:schemeClr val="lt1"/>
                        </a:solidFill>
                        <a:latin typeface="+mn-lt"/>
                        <a:ea typeface="+mn-ea"/>
                        <a:cs typeface="Arial" pitchFamily="34" charset="0"/>
                      </a:endParaRPr>
                    </a:p>
                  </a:txBody>
                  <a:tcPr marL="45720" marR="45720" anchor="b"/>
                </a:tc>
                <a:tc>
                  <a:txBody>
                    <a:bodyPr/>
                    <a:lstStyle/>
                    <a:p>
                      <a:pPr marL="0" algn="ctr" defTabSz="514350" rtl="0" eaLnBrk="1" latinLnBrk="0" hangingPunct="1"/>
                      <a:r>
                        <a:rPr lang="en-US" sz="1200" kern="1200" dirty="0"/>
                        <a:t>Sample Size</a:t>
                      </a:r>
                      <a:endParaRPr lang="en-US" sz="1200" b="1" kern="1200" dirty="0">
                        <a:solidFill>
                          <a:schemeClr val="lt1"/>
                        </a:solidFill>
                        <a:latin typeface="+mn-lt"/>
                        <a:ea typeface="+mn-ea"/>
                        <a:cs typeface="Arial" pitchFamily="34" charset="0"/>
                      </a:endParaRPr>
                    </a:p>
                  </a:txBody>
                  <a:tcPr marL="45720" marR="45720" anchor="b"/>
                </a:tc>
              </a:tr>
              <a:tr h="252696">
                <a:tc>
                  <a:txBody>
                    <a:bodyPr/>
                    <a:lstStyle/>
                    <a:p>
                      <a:pPr algn="l"/>
                      <a:r>
                        <a:rPr lang="en-US" sz="1000" b="1" dirty="0">
                          <a:latin typeface="+mn-lt"/>
                          <a:cs typeface="Arial" pitchFamily="34" charset="0"/>
                        </a:rPr>
                        <a:t>Europe</a:t>
                      </a:r>
                    </a:p>
                  </a:txBody>
                  <a:tcPr marL="45720" marR="45720" marT="9144" marB="9144" anchor="ctr"/>
                </a:tc>
                <a:tc>
                  <a:txBody>
                    <a:bodyPr/>
                    <a:lstStyle/>
                    <a:p>
                      <a:pPr algn="ctr"/>
                      <a:endParaRPr lang="en-US" sz="1000" dirty="0">
                        <a:latin typeface="+mn-lt"/>
                        <a:cs typeface="Arial" pitchFamily="34" charset="0"/>
                      </a:endParaRPr>
                    </a:p>
                  </a:txBody>
                  <a:tcPr anchor="ctr"/>
                </a:tc>
                <a:tc>
                  <a:txBody>
                    <a:bodyPr/>
                    <a:lstStyle/>
                    <a:p>
                      <a:pPr algn="ct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4,001</a:t>
                      </a:r>
                    </a:p>
                  </a:txBody>
                  <a:tcPr anchor="ctr"/>
                </a:tc>
              </a:tr>
              <a:tr h="252696">
                <a:tc>
                  <a:txBody>
                    <a:bodyPr/>
                    <a:lstStyle/>
                    <a:p>
                      <a:pPr algn="l"/>
                      <a:r>
                        <a:rPr lang="en-US" sz="1000" baseline="0" dirty="0">
                          <a:latin typeface="+mn-lt"/>
                          <a:cs typeface="Arial" pitchFamily="34" charset="0"/>
                        </a:rPr>
                        <a:t>France</a:t>
                      </a:r>
                      <a:r>
                        <a:rPr lang="en-US" sz="1000" dirty="0">
                          <a:latin typeface="+mn-lt"/>
                          <a:cs typeface="Arial" pitchFamily="34" charset="0"/>
                        </a:rPr>
                        <a:t>  </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kern="1200" dirty="0">
                          <a:solidFill>
                            <a:schemeClr val="dk1"/>
                          </a:solidFill>
                          <a:latin typeface="+mn-lt"/>
                          <a:ea typeface="+mn-ea"/>
                          <a:cs typeface="+mn-cs"/>
                        </a:rPr>
                        <a:t>€20,000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501</a:t>
                      </a:r>
                    </a:p>
                  </a:txBody>
                  <a:tcPr anchor="ctr"/>
                </a:tc>
              </a:tr>
              <a:tr h="252696">
                <a:tc>
                  <a:txBody>
                    <a:bodyPr/>
                    <a:lstStyle/>
                    <a:p>
                      <a:pPr algn="l"/>
                      <a:r>
                        <a:rPr lang="en-US" sz="1000" dirty="0">
                          <a:latin typeface="+mn-lt"/>
                          <a:cs typeface="Arial" pitchFamily="34" charset="0"/>
                        </a:rPr>
                        <a:t>Germany</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kern="1200" dirty="0">
                          <a:solidFill>
                            <a:schemeClr val="dk1"/>
                          </a:solidFill>
                          <a:latin typeface="+mn-lt"/>
                          <a:ea typeface="+mn-ea"/>
                          <a:cs typeface="+mn-cs"/>
                        </a:rPr>
                        <a:t>€20,000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baseline="0" dirty="0">
                          <a:latin typeface="+mn-lt"/>
                          <a:cs typeface="Arial" pitchFamily="34" charset="0"/>
                        </a:rPr>
                        <a:t>Greece</a:t>
                      </a:r>
                      <a:endParaRPr lang="en-US" sz="1000" dirty="0">
                        <a:latin typeface="+mn-lt"/>
                        <a:cs typeface="Arial" pitchFamily="34" charset="0"/>
                      </a:endParaRP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€15,000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dirty="0">
                          <a:latin typeface="+mn-lt"/>
                          <a:cs typeface="Arial" pitchFamily="34" charset="0"/>
                        </a:rPr>
                        <a:t>Italy</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€20,000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dirty="0">
                          <a:latin typeface="+mn-lt"/>
                          <a:cs typeface="Arial" pitchFamily="34" charset="0"/>
                        </a:rPr>
                        <a:t>Poland</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dirty="0">
                          <a:latin typeface="+mn-lt"/>
                          <a:cs typeface="Arial" pitchFamily="34" charset="0"/>
                        </a:rPr>
                        <a:t>PLN20,000</a:t>
                      </a: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dirty="0">
                          <a:latin typeface="+mn-lt"/>
                          <a:cs typeface="Arial" pitchFamily="34" charset="0"/>
                        </a:rPr>
                        <a:t>Spain</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€20,000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dirty="0">
                          <a:latin typeface="+mn-lt"/>
                          <a:cs typeface="Arial" pitchFamily="34" charset="0"/>
                        </a:rPr>
                        <a:t>Sweden</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kern="1200" dirty="0">
                          <a:solidFill>
                            <a:schemeClr val="dk1"/>
                          </a:solidFill>
                          <a:latin typeface="+mn-lt"/>
                          <a:ea typeface="+mn-ea"/>
                          <a:cs typeface="+mn-cs"/>
                        </a:rPr>
                        <a:t>150,000 SEK</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334822">
                <a:tc>
                  <a:txBody>
                    <a:bodyPr/>
                    <a:lstStyle/>
                    <a:p>
                      <a:pPr algn="l"/>
                      <a:r>
                        <a:rPr lang="en-US" sz="1000" dirty="0">
                          <a:latin typeface="+mn-lt"/>
                          <a:cs typeface="Arial" pitchFamily="34" charset="0"/>
                        </a:rPr>
                        <a:t>United Kingdom</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kern="1200" dirty="0">
                          <a:solidFill>
                            <a:schemeClr val="dk1"/>
                          </a:solidFill>
                          <a:latin typeface="+mn-lt"/>
                          <a:ea typeface="+mn-ea"/>
                          <a:cs typeface="+mn-cs"/>
                        </a:rPr>
                        <a:t>£20,000</a:t>
                      </a: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b="1" baseline="0" dirty="0">
                          <a:latin typeface="+mn-lt"/>
                          <a:cs typeface="Arial" pitchFamily="34" charset="0"/>
                        </a:rPr>
                        <a:t>U.S./Canada</a:t>
                      </a:r>
                      <a:endParaRPr lang="en-US" sz="1000" b="1" dirty="0">
                        <a:latin typeface="+mn-lt"/>
                        <a:cs typeface="Arial" pitchFamily="34" charset="0"/>
                      </a:endParaRPr>
                    </a:p>
                  </a:txBody>
                  <a:tcPr marL="45720" marR="45720" marT="9144" marB="9144" anchor="ctr"/>
                </a:tc>
                <a:tc>
                  <a:txBody>
                    <a:bodyPr/>
                    <a:lstStyle/>
                    <a:p>
                      <a:pPr algn="ctr"/>
                      <a:endParaRPr lang="en-US" sz="1000" dirty="0">
                        <a:latin typeface="+mn-lt"/>
                        <a:cs typeface="Arial" pitchFamily="34" charset="0"/>
                      </a:endParaRPr>
                    </a:p>
                  </a:txBody>
                  <a:tcPr anchor="ctr"/>
                </a:tc>
                <a:tc>
                  <a:txBody>
                    <a:bodyPr/>
                    <a:lstStyle/>
                    <a:p>
                      <a:pPr algn="ctr"/>
                      <a:endParaRPr lang="en-US" sz="1000" dirty="0">
                        <a:latin typeface="+mn-lt"/>
                        <a:cs typeface="Arial" pitchFamily="34" charset="0"/>
                      </a:endParaRPr>
                    </a:p>
                  </a:txBody>
                  <a:tcPr anchor="ctr"/>
                </a:tc>
                <a:tc>
                  <a:txBody>
                    <a:bodyPr/>
                    <a:lstStyle/>
                    <a:p>
                      <a:pPr algn="ctr"/>
                      <a:r>
                        <a:rPr lang="en-US" sz="1000" dirty="0">
                          <a:latin typeface="+mn-lt"/>
                          <a:cs typeface="Arial" pitchFamily="34" charset="0"/>
                        </a:rPr>
                        <a:t>1,000</a:t>
                      </a:r>
                    </a:p>
                  </a:txBody>
                  <a:tcPr anchor="ctr"/>
                </a:tc>
              </a:tr>
              <a:tr h="252696">
                <a:tc>
                  <a:txBody>
                    <a:bodyPr/>
                    <a:lstStyle/>
                    <a:p>
                      <a:pPr algn="l"/>
                      <a:r>
                        <a:rPr lang="en-US" sz="1000" dirty="0">
                          <a:latin typeface="+mn-lt"/>
                          <a:cs typeface="Arial" pitchFamily="34" charset="0"/>
                        </a:rPr>
                        <a:t>Canada</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dirty="0">
                          <a:latin typeface="+mn-lt"/>
                          <a:cs typeface="Arial" pitchFamily="34" charset="0"/>
                        </a:rPr>
                        <a:t>$25,000 CAD</a:t>
                      </a:r>
                    </a:p>
                  </a:txBody>
                  <a:tcPr anchor="ctr"/>
                </a:tc>
                <a:tc>
                  <a:txBody>
                    <a:bodyPr/>
                    <a:lstStyle/>
                    <a:p>
                      <a:pPr algn="ctr"/>
                      <a:r>
                        <a:rPr lang="en-US" sz="1000" dirty="0">
                          <a:latin typeface="+mn-lt"/>
                          <a:cs typeface="Arial" pitchFamily="34" charset="0"/>
                        </a:rPr>
                        <a:t>500</a:t>
                      </a:r>
                    </a:p>
                  </a:txBody>
                  <a:tcPr anchor="ctr"/>
                </a:tc>
              </a:tr>
              <a:tr h="288398">
                <a:tc>
                  <a:txBody>
                    <a:bodyPr/>
                    <a:lstStyle/>
                    <a:p>
                      <a:pPr algn="l"/>
                      <a:r>
                        <a:rPr lang="en-US" sz="1000" dirty="0">
                          <a:latin typeface="+mn-lt"/>
                          <a:cs typeface="Arial" pitchFamily="34" charset="0"/>
                        </a:rPr>
                        <a:t>United States</a:t>
                      </a:r>
                    </a:p>
                  </a:txBody>
                  <a:tcPr marL="137160" marR="45720" marT="9144" marB="9144" anchor="ctr"/>
                </a:tc>
                <a:tc>
                  <a:txBody>
                    <a:bodyPr/>
                    <a:lstStyle/>
                    <a:p>
                      <a:pPr algn="ctr"/>
                      <a:r>
                        <a:rPr lang="en-US" sz="1000" dirty="0">
                          <a:latin typeface="+mn-lt"/>
                          <a:cs typeface="Arial" pitchFamily="34" charset="0"/>
                        </a:rPr>
                        <a:t>25+</a:t>
                      </a:r>
                    </a:p>
                  </a:txBody>
                  <a:tcPr anchor="ctr"/>
                </a:tc>
                <a:tc>
                  <a:txBody>
                    <a:bodyPr/>
                    <a:lstStyle/>
                    <a:p>
                      <a:pPr algn="ctr"/>
                      <a:r>
                        <a:rPr lang="en-US" sz="1000" dirty="0">
                          <a:latin typeface="+mn-lt"/>
                          <a:cs typeface="Arial" pitchFamily="34" charset="0"/>
                        </a:rPr>
                        <a:t>USD $25,000</a:t>
                      </a:r>
                    </a:p>
                  </a:txBody>
                  <a:tcPr anchor="ctr"/>
                </a:tc>
                <a:tc>
                  <a:txBody>
                    <a:bodyPr/>
                    <a:lstStyle/>
                    <a:p>
                      <a:pPr algn="ctr"/>
                      <a:r>
                        <a:rPr lang="en-US" sz="1000" dirty="0">
                          <a:latin typeface="+mn-lt"/>
                          <a:cs typeface="Arial" pitchFamily="34" charset="0"/>
                        </a:rPr>
                        <a:t>500</a:t>
                      </a:r>
                    </a:p>
                  </a:txBody>
                  <a:tcPr anchor="ctr"/>
                </a:tc>
              </a:tr>
              <a:tr h="252696">
                <a:tc>
                  <a:txBody>
                    <a:bodyPr/>
                    <a:lstStyle/>
                    <a:p>
                      <a:pPr algn="l"/>
                      <a:r>
                        <a:rPr lang="en-US" sz="1000" b="1" dirty="0">
                          <a:latin typeface="+mn-lt"/>
                          <a:cs typeface="Arial" pitchFamily="34" charset="0"/>
                        </a:rPr>
                        <a:t>Total</a:t>
                      </a:r>
                    </a:p>
                  </a:txBody>
                  <a:tcPr marL="45720" marR="45720" marT="9144" marB="9144" anchor="ctr"/>
                </a:tc>
                <a:tc>
                  <a:txBody>
                    <a:bodyPr/>
                    <a:lstStyle/>
                    <a:p>
                      <a:pPr algn="ctr"/>
                      <a:endParaRPr lang="en-US" sz="1000" dirty="0">
                        <a:latin typeface="+mn-lt"/>
                        <a:cs typeface="Arial" pitchFamily="34" charset="0"/>
                      </a:endParaRPr>
                    </a:p>
                  </a:txBody>
                  <a:tcPr anchor="ctr"/>
                </a:tc>
                <a:tc>
                  <a:txBody>
                    <a:bodyPr/>
                    <a:lstStyle/>
                    <a:p>
                      <a:pPr algn="ctr"/>
                      <a:endParaRPr lang="en-US" sz="1000" dirty="0">
                        <a:latin typeface="+mn-lt"/>
                        <a:cs typeface="Arial" pitchFamily="34" charset="0"/>
                      </a:endParaRPr>
                    </a:p>
                  </a:txBody>
                  <a:tcPr anchor="ctr"/>
                </a:tc>
                <a:tc>
                  <a:txBody>
                    <a:bodyPr/>
                    <a:lstStyle/>
                    <a:p>
                      <a:pPr algn="ctr"/>
                      <a:r>
                        <a:rPr lang="en-US" sz="1000" b="1" dirty="0">
                          <a:latin typeface="+mn-lt"/>
                          <a:cs typeface="Arial" pitchFamily="34" charset="0"/>
                        </a:rPr>
                        <a:t>11,508</a:t>
                      </a:r>
                    </a:p>
                  </a:txBody>
                  <a:tcPr anchor="ctr"/>
                </a:tc>
              </a:tr>
            </a:tbl>
          </a:graphicData>
        </a:graphic>
      </p:graphicFrame>
      <p:cxnSp>
        <p:nvCxnSpPr>
          <p:cNvPr id="10" name="Straight Connector 9"/>
          <p:cNvCxnSpPr/>
          <p:nvPr/>
        </p:nvCxnSpPr>
        <p:spPr bwMode="auto">
          <a:xfrm>
            <a:off x="4598895" y="1600005"/>
            <a:ext cx="0" cy="4006850"/>
          </a:xfrm>
          <a:prstGeom prst="line">
            <a:avLst/>
          </a:prstGeom>
          <a:solidFill>
            <a:schemeClr val="accent1"/>
          </a:solidFill>
          <a:ln w="19050" cap="flat" cmpd="sng" algn="ctr">
            <a:solidFill>
              <a:schemeClr val="tx1"/>
            </a:solidFill>
            <a:prstDash val="dash"/>
            <a:round/>
            <a:headEnd type="none" w="med" len="med"/>
            <a:tailEnd type="none" w="med" len="med"/>
          </a:ln>
          <a:effectLst>
            <a:outerShdw blurRad="50800" dist="50800" dir="5400000" algn="ctr" rotWithShape="0">
              <a:srgbClr val="000000">
                <a:alpha val="0"/>
              </a:srgbClr>
            </a:outerShdw>
          </a:effectLst>
        </p:spPr>
      </p:cxnSp>
    </p:spTree>
    <p:extLst>
      <p:ext uri="{BB962C8B-B14F-4D97-AF65-F5344CB8AC3E}">
        <p14:creationId xmlns:p14="http://schemas.microsoft.com/office/powerpoint/2010/main" val="3012180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lIns="45720" rIns="45720"/>
          <a:lstStyle/>
          <a:p>
            <a:pPr marL="0" indent="0">
              <a:spcBef>
                <a:spcPts val="300"/>
              </a:spcBef>
              <a:spcAft>
                <a:spcPts val="600"/>
              </a:spcAft>
              <a:buNone/>
            </a:pPr>
            <a:r>
              <a:rPr lang="en-US" sz="1600" dirty="0"/>
              <a:t>There are comparisons in this report between the results for the current year (2015) and those from 2014 and 2013. The following caveats should be kept in mind when evaluating the results:</a:t>
            </a:r>
          </a:p>
          <a:p>
            <a:pPr>
              <a:spcBef>
                <a:spcPts val="300"/>
              </a:spcBef>
              <a:spcAft>
                <a:spcPts val="600"/>
              </a:spcAft>
              <a:buFont typeface="Arial" pitchFamily="34" charset="0"/>
              <a:buChar char="•"/>
            </a:pPr>
            <a:r>
              <a:rPr lang="en-US" sz="1600" dirty="0"/>
              <a:t>23 countries are represented in the study this year. The new country this wave was UAE.</a:t>
            </a:r>
          </a:p>
          <a:p>
            <a:pPr>
              <a:spcBef>
                <a:spcPts val="300"/>
              </a:spcBef>
              <a:spcAft>
                <a:spcPts val="600"/>
              </a:spcAft>
              <a:buFont typeface="Arial" pitchFamily="34" charset="0"/>
              <a:buChar char="•"/>
            </a:pPr>
            <a:r>
              <a:rPr lang="en-US" sz="1600" dirty="0"/>
              <a:t>Similar to 2014, respondents had to be at least 25, have a minimum level of investable assets (which was defined by each country) and have investments outside of real estate. </a:t>
            </a:r>
            <a:endParaRPr lang="en-US" sz="1600" dirty="0">
              <a:solidFill>
                <a:srgbClr val="FF0000"/>
              </a:solidFill>
            </a:endParaRPr>
          </a:p>
          <a:p>
            <a:pPr marL="0" indent="0">
              <a:spcBef>
                <a:spcPts val="300"/>
              </a:spcBef>
              <a:spcAft>
                <a:spcPts val="600"/>
              </a:spcAft>
              <a:buNone/>
            </a:pPr>
            <a:endParaRPr lang="en-US" sz="1600" dirty="0" smtClean="0"/>
          </a:p>
          <a:p>
            <a:pPr marL="0" indent="0">
              <a:spcBef>
                <a:spcPts val="300"/>
              </a:spcBef>
              <a:spcAft>
                <a:spcPts val="600"/>
              </a:spcAft>
              <a:buNone/>
            </a:pPr>
            <a:r>
              <a:rPr lang="en-US" sz="1600" dirty="0" smtClean="0"/>
              <a:t>Statistically significant differences between the results for the current year (2015) and those from the previous year (2014) have been noted using ‘up’ arrows for an increase in 2015, or ‘down’ arrows for a decrease in 2015. </a:t>
            </a:r>
            <a:endParaRPr lang="en-US" sz="1600" dirty="0"/>
          </a:p>
          <a:p>
            <a:pPr marL="0" indent="0">
              <a:spcBef>
                <a:spcPts val="300"/>
              </a:spcBef>
              <a:spcAft>
                <a:spcPts val="600"/>
              </a:spcAft>
              <a:buNone/>
            </a:pPr>
            <a:r>
              <a:rPr lang="en-US" sz="1600" dirty="0" smtClean="0"/>
              <a:t>Secondary research sources used include</a:t>
            </a:r>
            <a:r>
              <a:rPr lang="en-US" sz="1600" dirty="0"/>
              <a:t> </a:t>
            </a:r>
            <a:r>
              <a:rPr lang="en-US" sz="1600" dirty="0" smtClean="0"/>
              <a:t>‘EIU Country Reports Top 50.’ Secondary findings have been called out in the main portion of the deck using orange callouts.</a:t>
            </a:r>
          </a:p>
          <a:p>
            <a:pPr marL="0" indent="0">
              <a:spcBef>
                <a:spcPts val="300"/>
              </a:spcBef>
              <a:spcAft>
                <a:spcPts val="600"/>
              </a:spcAft>
              <a:buNone/>
            </a:pPr>
            <a:r>
              <a:rPr lang="en-US" sz="1600" dirty="0"/>
              <a:t>	</a:t>
            </a:r>
            <a:endParaRPr lang="en-US" sz="1600" dirty="0" smtClean="0"/>
          </a:p>
        </p:txBody>
      </p:sp>
      <p:sp>
        <p:nvSpPr>
          <p:cNvPr id="3" name="Title 2"/>
          <p:cNvSpPr>
            <a:spLocks noGrp="1"/>
          </p:cNvSpPr>
          <p:nvPr>
            <p:ph type="title"/>
          </p:nvPr>
        </p:nvSpPr>
        <p:spPr/>
        <p:txBody>
          <a:bodyPr/>
          <a:lstStyle/>
          <a:p>
            <a:r>
              <a:rPr lang="en-US" dirty="0"/>
              <a:t>Methodology</a:t>
            </a:r>
          </a:p>
        </p:txBody>
      </p:sp>
      <p:sp>
        <p:nvSpPr>
          <p:cNvPr id="5" name="TextBox 4"/>
          <p:cNvSpPr txBox="1"/>
          <p:nvPr/>
        </p:nvSpPr>
        <p:spPr>
          <a:xfrm>
            <a:off x="609600" y="4996089"/>
            <a:ext cx="8286750" cy="1355725"/>
          </a:xfrm>
          <a:prstGeom prst="rect">
            <a:avLst/>
          </a:prstGeom>
          <a:noFill/>
        </p:spPr>
        <p:txBody>
          <a:bodyPr wrap="square" lIns="45720" rIns="45720" rtlCol="0">
            <a:noAutofit/>
          </a:bodyPr>
          <a:lstStyle/>
          <a:p>
            <a:r>
              <a:rPr lang="en-US" sz="1200" dirty="0">
                <a:solidFill>
                  <a:prstClr val="black"/>
                </a:solidFill>
              </a:rPr>
              <a:t>ORC International is ISO 20252 certified.  To achieve certification, ORC International passed a comprehensive, on-site audit.  The certification establishes globally recognized terms, definitions, and service requirements for project management in research organizations.  Processes outlined in ISO 20252 are designed to produce transparent, consistent, well documented and error-free methods of conducting and managing research projects.  Adherence and certification to such standards provides a basis of confidence for clients and other constituencies that the work produced is being executed with quality processes and controls in place.  The internationally recognized standard also provides a basis for subcontractor evaluation.</a:t>
            </a:r>
          </a:p>
        </p:txBody>
      </p:sp>
    </p:spTree>
    <p:extLst>
      <p:ext uri="{BB962C8B-B14F-4D97-AF65-F5344CB8AC3E}">
        <p14:creationId xmlns:p14="http://schemas.microsoft.com/office/powerpoint/2010/main" val="318451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9360"/>
            <a:ext cx="9144000" cy="1483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560" rtlCol="0" anchor="ctr"/>
          <a:lstStyle/>
          <a:p>
            <a:r>
              <a:rPr lang="en-US" sz="3600" dirty="0" smtClean="0"/>
              <a:t>Executive Summary</a:t>
            </a:r>
            <a:endParaRPr lang="en-US" sz="3600" dirty="0"/>
          </a:p>
        </p:txBody>
      </p:sp>
      <p:pic>
        <p:nvPicPr>
          <p:cNvPr id="6" name="Picture 5" descr="Pic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00" t="61" r="608" b="390"/>
          <a:stretch/>
        </p:blipFill>
        <p:spPr bwMode="auto">
          <a:xfrm>
            <a:off x="0" y="2499360"/>
            <a:ext cx="1960880" cy="148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1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Stock Market Performance</a:t>
            </a:r>
            <a:endParaRPr lang="en-US" dirty="0"/>
          </a:p>
        </p:txBody>
      </p:sp>
      <p:sp>
        <p:nvSpPr>
          <p:cNvPr id="6" name="Freeform 5"/>
          <p:cNvSpPr/>
          <p:nvPr/>
        </p:nvSpPr>
        <p:spPr>
          <a:xfrm>
            <a:off x="623049"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chemeClr val="accent1">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bg1"/>
              </a:solidFill>
            </a:endParaRPr>
          </a:p>
          <a:p>
            <a:pPr defTabSz="514350">
              <a:defRPr/>
            </a:pPr>
            <a:endParaRPr lang="en-US" sz="1400" dirty="0">
              <a:solidFill>
                <a:schemeClr val="bg1"/>
              </a:solidFill>
            </a:endParaRPr>
          </a:p>
          <a:p>
            <a:pPr defTabSz="514350">
              <a:defRPr/>
            </a:pPr>
            <a:endParaRPr lang="en-US" sz="1400" dirty="0" smtClean="0">
              <a:solidFill>
                <a:schemeClr val="bg1"/>
              </a:solidFill>
            </a:endParaRPr>
          </a:p>
          <a:p>
            <a:pPr defTabSz="514350">
              <a:defRPr/>
            </a:pPr>
            <a:r>
              <a:rPr lang="en-US" sz="1600" dirty="0" smtClean="0">
                <a:solidFill>
                  <a:schemeClr val="bg1"/>
                </a:solidFill>
              </a:rPr>
              <a:t>Previous year market evaluations have remained consistent for investors in South Africa.</a:t>
            </a:r>
          </a:p>
          <a:p>
            <a:pPr defTabSz="514350">
              <a:defRPr/>
            </a:pPr>
            <a:endParaRPr lang="en-US" sz="1400" dirty="0">
              <a:solidFill>
                <a:sysClr val="windowText" lastClr="000000"/>
              </a:solidFill>
            </a:endParaRPr>
          </a:p>
          <a:p>
            <a:pPr marL="285750" indent="-285750">
              <a:buFont typeface="Wingdings" panose="05000000000000000000" pitchFamily="2" charset="2"/>
              <a:buChar char="ü"/>
            </a:pPr>
            <a:r>
              <a:rPr lang="en-US" sz="1200" dirty="0" smtClean="0"/>
              <a:t>50% of investors in South Africa continue to feel that the previous year’s market improved in performance.</a:t>
            </a:r>
            <a:endParaRPr lang="en-US" sz="1200" dirty="0">
              <a:solidFill>
                <a:schemeClr val="bg1"/>
              </a:solidFill>
            </a:endParaRPr>
          </a:p>
          <a:p>
            <a:pPr marL="285750" indent="-285750">
              <a:buFont typeface="Wingdings" panose="05000000000000000000" pitchFamily="2" charset="2"/>
              <a:buChar char="ü"/>
            </a:pPr>
            <a:r>
              <a:rPr lang="en-US" sz="1200" baseline="0" dirty="0" smtClean="0"/>
              <a:t>Those who felt</a:t>
            </a:r>
            <a:r>
              <a:rPr lang="en-US" sz="1200" dirty="0" smtClean="0"/>
              <a:t> previous year market performance was up significantly declined, however those who thought that it was up slightly increased, maintaining overall positive evaluations.</a:t>
            </a:r>
            <a:endParaRPr lang="en-US" sz="1200" baseline="0" dirty="0" smtClean="0"/>
          </a:p>
          <a:p>
            <a:endParaRPr lang="en-US" sz="1200" dirty="0" smtClean="0"/>
          </a:p>
          <a:p>
            <a:pPr marL="285750" indent="-285750" defTabSz="514350">
              <a:buFont typeface="Wingdings" panose="05000000000000000000" pitchFamily="2" charset="2"/>
              <a:buChar char="ü"/>
              <a:defRPr/>
            </a:pPr>
            <a:endParaRPr lang="en-US" sz="1400" dirty="0">
              <a:solidFill>
                <a:sysClr val="windowText" lastClr="000000"/>
              </a:solidFill>
            </a:endParaRPr>
          </a:p>
        </p:txBody>
      </p:sp>
      <p:sp>
        <p:nvSpPr>
          <p:cNvPr id="8" name="Freeform 7"/>
          <p:cNvSpPr/>
          <p:nvPr/>
        </p:nvSpPr>
        <p:spPr>
          <a:xfrm>
            <a:off x="3281492"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43538D"/>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kern="0" dirty="0" smtClean="0">
              <a:solidFill>
                <a:schemeClr val="bg1"/>
              </a:solidFill>
            </a:endParaRPr>
          </a:p>
          <a:p>
            <a:pPr defTabSz="514350">
              <a:defRPr/>
            </a:pPr>
            <a:endParaRPr lang="en-US" sz="1400" kern="0" dirty="0">
              <a:solidFill>
                <a:schemeClr val="bg1"/>
              </a:solidFill>
            </a:endParaRPr>
          </a:p>
          <a:p>
            <a:pPr defTabSz="514350">
              <a:defRPr/>
            </a:pPr>
            <a:endParaRPr lang="en-US" sz="1400" kern="0" dirty="0" smtClean="0">
              <a:solidFill>
                <a:schemeClr val="bg1"/>
              </a:solidFill>
            </a:endParaRPr>
          </a:p>
          <a:p>
            <a:pPr defTabSz="514350">
              <a:defRPr/>
            </a:pPr>
            <a:r>
              <a:rPr lang="en-US" sz="1600" kern="0" dirty="0" smtClean="0">
                <a:solidFill>
                  <a:schemeClr val="bg1"/>
                </a:solidFill>
              </a:rPr>
              <a:t>Current year market perceptions are down in 2015. </a:t>
            </a:r>
            <a:endParaRPr lang="en-US" sz="1600" kern="0" dirty="0">
              <a:solidFill>
                <a:schemeClr val="bg1"/>
              </a:solidFill>
            </a:endParaRPr>
          </a:p>
          <a:p>
            <a:pPr defTabSz="514350">
              <a:defRPr/>
            </a:pPr>
            <a:endParaRPr lang="en-US" sz="1400" dirty="0">
              <a:solidFill>
                <a:sysClr val="windowText" lastClr="000000"/>
              </a:solidFill>
            </a:endParaRPr>
          </a:p>
          <a:p>
            <a:pPr marL="285750" indent="-285750">
              <a:spcAft>
                <a:spcPts val="600"/>
              </a:spcAft>
              <a:buClr>
                <a:schemeClr val="bg1"/>
              </a:buClr>
              <a:buFont typeface="Wingdings" panose="05000000000000000000" pitchFamily="2" charset="2"/>
              <a:buChar char="ü"/>
            </a:pPr>
            <a:r>
              <a:rPr lang="en-US" sz="1200" dirty="0" smtClean="0"/>
              <a:t>Slightly more than half of investors in South Africa feel that the market will improve in 2015 (53%), a decrease from those who thought current year market performance would improve in 2014 (62%).</a:t>
            </a:r>
          </a:p>
          <a:p>
            <a:pPr marL="285750" indent="-285750">
              <a:spcAft>
                <a:spcPts val="600"/>
              </a:spcAft>
              <a:buClr>
                <a:schemeClr val="bg1"/>
              </a:buClr>
              <a:buFont typeface="Wingdings" panose="05000000000000000000" pitchFamily="2" charset="2"/>
              <a:buChar char="ü"/>
            </a:pPr>
            <a:r>
              <a:rPr lang="en-US" sz="1200" dirty="0" smtClean="0"/>
              <a:t>More investors this year believe that the market will remain essentially flat (23%).</a:t>
            </a:r>
            <a:endParaRPr lang="en-US" sz="1200" dirty="0"/>
          </a:p>
        </p:txBody>
      </p:sp>
      <p:sp>
        <p:nvSpPr>
          <p:cNvPr id="10" name="Freeform 9"/>
          <p:cNvSpPr/>
          <p:nvPr/>
        </p:nvSpPr>
        <p:spPr>
          <a:xfrm>
            <a:off x="5939937"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6E7EBA"/>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tx1"/>
              </a:solidFill>
            </a:endParaRPr>
          </a:p>
          <a:p>
            <a:pPr defTabSz="514350">
              <a:defRPr/>
            </a:pPr>
            <a:endParaRPr lang="en-US" sz="1400" dirty="0">
              <a:solidFill>
                <a:schemeClr val="tx1"/>
              </a:solidFill>
            </a:endParaRPr>
          </a:p>
          <a:p>
            <a:pPr defTabSz="514350">
              <a:defRPr/>
            </a:pPr>
            <a:endParaRPr lang="en-US" sz="1400" dirty="0" smtClean="0">
              <a:solidFill>
                <a:schemeClr val="tx1"/>
              </a:solidFill>
            </a:endParaRPr>
          </a:p>
          <a:p>
            <a:pPr defTabSz="514350">
              <a:defRPr/>
            </a:pPr>
            <a:r>
              <a:rPr lang="en-US" sz="1600" dirty="0" smtClean="0">
                <a:solidFill>
                  <a:schemeClr val="bg1"/>
                </a:solidFill>
              </a:rPr>
              <a:t>Investors in South Africa are most concerned with the state of the local economy, followed by unemployment and inflation. </a:t>
            </a:r>
            <a:endParaRPr lang="en-US" sz="1600" dirty="0">
              <a:solidFill>
                <a:schemeClr val="bg1"/>
              </a:solidFill>
            </a:endParaRPr>
          </a:p>
          <a:p>
            <a:pPr defTabSz="514350">
              <a:defRPr/>
            </a:pPr>
            <a:endParaRPr lang="en-US" sz="1400" dirty="0">
              <a:solidFill>
                <a:schemeClr val="bg1"/>
              </a:solidFill>
            </a:endParaRPr>
          </a:p>
          <a:p>
            <a:pPr marL="171450" indent="-171450">
              <a:spcAft>
                <a:spcPts val="600"/>
              </a:spcAft>
              <a:buClr>
                <a:schemeClr val="bg1"/>
              </a:buClr>
              <a:buFont typeface="Wingdings" panose="05000000000000000000" pitchFamily="2" charset="2"/>
              <a:buChar char="ü"/>
            </a:pPr>
            <a:r>
              <a:rPr lang="en-US" sz="1200" dirty="0" smtClean="0">
                <a:solidFill>
                  <a:schemeClr val="bg1"/>
                </a:solidFill>
              </a:rPr>
              <a:t>62% of investors cite the state of the local economy as a primary concern in 2015. </a:t>
            </a:r>
          </a:p>
          <a:p>
            <a:pPr marL="171450" indent="-171450">
              <a:spcAft>
                <a:spcPts val="600"/>
              </a:spcAft>
              <a:buClr>
                <a:schemeClr val="bg1"/>
              </a:buClr>
              <a:buFont typeface="Wingdings" panose="05000000000000000000" pitchFamily="2" charset="2"/>
              <a:buChar char="ü"/>
            </a:pPr>
            <a:r>
              <a:rPr lang="en-US" sz="1200" dirty="0" smtClean="0">
                <a:solidFill>
                  <a:schemeClr val="bg1"/>
                </a:solidFill>
              </a:rPr>
              <a:t>Sustained weakness of the rand has caused inflationary concerns amongst investors in South Africa (45%).</a:t>
            </a:r>
          </a:p>
        </p:txBody>
      </p:sp>
      <p:grpSp>
        <p:nvGrpSpPr>
          <p:cNvPr id="12" name="Group 11"/>
          <p:cNvGrpSpPr/>
          <p:nvPr/>
        </p:nvGrpSpPr>
        <p:grpSpPr>
          <a:xfrm>
            <a:off x="1369597" y="1579319"/>
            <a:ext cx="940495" cy="963483"/>
            <a:chOff x="3198813" y="1328738"/>
            <a:chExt cx="714375" cy="731837"/>
          </a:xfrm>
          <a:solidFill>
            <a:schemeClr val="bg1"/>
          </a:solidFill>
        </p:grpSpPr>
        <p:sp>
          <p:nvSpPr>
            <p:cNvPr id="13" name="Freeform 14"/>
            <p:cNvSpPr>
              <a:spLocks/>
            </p:cNvSpPr>
            <p:nvPr/>
          </p:nvSpPr>
          <p:spPr bwMode="auto">
            <a:xfrm>
              <a:off x="3198813" y="1328738"/>
              <a:ext cx="714375" cy="731837"/>
            </a:xfrm>
            <a:custGeom>
              <a:avLst/>
              <a:gdLst>
                <a:gd name="T0" fmla="*/ 400 w 842"/>
                <a:gd name="T1" fmla="*/ 0 h 864"/>
                <a:gd name="T2" fmla="*/ 202 w 842"/>
                <a:gd name="T3" fmla="*/ 47 h 864"/>
                <a:gd name="T4" fmla="*/ 136 w 842"/>
                <a:gd name="T5" fmla="*/ 86 h 864"/>
                <a:gd name="T6" fmla="*/ 122 w 842"/>
                <a:gd name="T7" fmla="*/ 63 h 864"/>
                <a:gd name="T8" fmla="*/ 79 w 842"/>
                <a:gd name="T9" fmla="*/ 72 h 864"/>
                <a:gd name="T10" fmla="*/ 51 w 842"/>
                <a:gd name="T11" fmla="*/ 270 h 864"/>
                <a:gd name="T12" fmla="*/ 247 w 842"/>
                <a:gd name="T13" fmla="*/ 235 h 864"/>
                <a:gd name="T14" fmla="*/ 255 w 842"/>
                <a:gd name="T15" fmla="*/ 191 h 864"/>
                <a:gd name="T16" fmla="*/ 230 w 842"/>
                <a:gd name="T17" fmla="*/ 177 h 864"/>
                <a:gd name="T18" fmla="*/ 441 w 842"/>
                <a:gd name="T19" fmla="*/ 103 h 864"/>
                <a:gd name="T20" fmla="*/ 778 w 842"/>
                <a:gd name="T21" fmla="*/ 443 h 864"/>
                <a:gd name="T22" fmla="*/ 421 w 842"/>
                <a:gd name="T23" fmla="*/ 800 h 864"/>
                <a:gd name="T24" fmla="*/ 64 w 842"/>
                <a:gd name="T25" fmla="*/ 443 h 864"/>
                <a:gd name="T26" fmla="*/ 71 w 842"/>
                <a:gd name="T27" fmla="*/ 370 h 864"/>
                <a:gd name="T28" fmla="*/ 47 w 842"/>
                <a:gd name="T29" fmla="*/ 332 h 864"/>
                <a:gd name="T30" fmla="*/ 9 w 842"/>
                <a:gd name="T31" fmla="*/ 357 h 864"/>
                <a:gd name="T32" fmla="*/ 0 w 842"/>
                <a:gd name="T33" fmla="*/ 443 h 864"/>
                <a:gd name="T34" fmla="*/ 421 w 842"/>
                <a:gd name="T35" fmla="*/ 864 h 864"/>
                <a:gd name="T36" fmla="*/ 842 w 842"/>
                <a:gd name="T37" fmla="*/ 443 h 864"/>
                <a:gd name="T38" fmla="*/ 400 w 842"/>
                <a:gd name="T3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2" h="864">
                  <a:moveTo>
                    <a:pt x="400" y="0"/>
                  </a:moveTo>
                  <a:cubicBezTo>
                    <a:pt x="329" y="0"/>
                    <a:pt x="261" y="17"/>
                    <a:pt x="202" y="47"/>
                  </a:cubicBezTo>
                  <a:cubicBezTo>
                    <a:pt x="179" y="58"/>
                    <a:pt x="157" y="71"/>
                    <a:pt x="136" y="86"/>
                  </a:cubicBezTo>
                  <a:cubicBezTo>
                    <a:pt x="122" y="63"/>
                    <a:pt x="122" y="63"/>
                    <a:pt x="122" y="63"/>
                  </a:cubicBezTo>
                  <a:cubicBezTo>
                    <a:pt x="103" y="33"/>
                    <a:pt x="84" y="37"/>
                    <a:pt x="79" y="72"/>
                  </a:cubicBezTo>
                  <a:cubicBezTo>
                    <a:pt x="51" y="270"/>
                    <a:pt x="51" y="270"/>
                    <a:pt x="51" y="270"/>
                  </a:cubicBezTo>
                  <a:cubicBezTo>
                    <a:pt x="247" y="235"/>
                    <a:pt x="247" y="235"/>
                    <a:pt x="247" y="235"/>
                  </a:cubicBezTo>
                  <a:cubicBezTo>
                    <a:pt x="283" y="229"/>
                    <a:pt x="286" y="209"/>
                    <a:pt x="255" y="191"/>
                  </a:cubicBezTo>
                  <a:cubicBezTo>
                    <a:pt x="230" y="177"/>
                    <a:pt x="230" y="177"/>
                    <a:pt x="230" y="177"/>
                  </a:cubicBezTo>
                  <a:cubicBezTo>
                    <a:pt x="288" y="131"/>
                    <a:pt x="361" y="103"/>
                    <a:pt x="441" y="103"/>
                  </a:cubicBezTo>
                  <a:cubicBezTo>
                    <a:pt x="638" y="103"/>
                    <a:pt x="778" y="265"/>
                    <a:pt x="778" y="443"/>
                  </a:cubicBezTo>
                  <a:cubicBezTo>
                    <a:pt x="778" y="647"/>
                    <a:pt x="610" y="800"/>
                    <a:pt x="421" y="800"/>
                  </a:cubicBezTo>
                  <a:cubicBezTo>
                    <a:pt x="201" y="800"/>
                    <a:pt x="64" y="620"/>
                    <a:pt x="64" y="443"/>
                  </a:cubicBezTo>
                  <a:cubicBezTo>
                    <a:pt x="64" y="418"/>
                    <a:pt x="67" y="393"/>
                    <a:pt x="71" y="370"/>
                  </a:cubicBezTo>
                  <a:cubicBezTo>
                    <a:pt x="75" y="353"/>
                    <a:pt x="64" y="336"/>
                    <a:pt x="47" y="332"/>
                  </a:cubicBezTo>
                  <a:cubicBezTo>
                    <a:pt x="29" y="328"/>
                    <a:pt x="12" y="340"/>
                    <a:pt x="9" y="357"/>
                  </a:cubicBezTo>
                  <a:cubicBezTo>
                    <a:pt x="3" y="385"/>
                    <a:pt x="0" y="413"/>
                    <a:pt x="0" y="443"/>
                  </a:cubicBezTo>
                  <a:cubicBezTo>
                    <a:pt x="0" y="675"/>
                    <a:pt x="188" y="864"/>
                    <a:pt x="421" y="864"/>
                  </a:cubicBezTo>
                  <a:cubicBezTo>
                    <a:pt x="654" y="864"/>
                    <a:pt x="842" y="675"/>
                    <a:pt x="842" y="443"/>
                  </a:cubicBezTo>
                  <a:cubicBezTo>
                    <a:pt x="842" y="175"/>
                    <a:pt x="629" y="0"/>
                    <a:pt x="4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4" name="Freeform 15"/>
            <p:cNvSpPr>
              <a:spLocks/>
            </p:cNvSpPr>
            <p:nvPr/>
          </p:nvSpPr>
          <p:spPr bwMode="auto">
            <a:xfrm>
              <a:off x="3516313" y="1439863"/>
              <a:ext cx="198438" cy="393700"/>
            </a:xfrm>
            <a:custGeom>
              <a:avLst/>
              <a:gdLst>
                <a:gd name="T0" fmla="*/ 47 w 235"/>
                <a:gd name="T1" fmla="*/ 0 h 464"/>
                <a:gd name="T2" fmla="*/ 26 w 235"/>
                <a:gd name="T3" fmla="*/ 22 h 464"/>
                <a:gd name="T4" fmla="*/ 26 w 235"/>
                <a:gd name="T5" fmla="*/ 269 h 464"/>
                <a:gd name="T6" fmla="*/ 0 w 235"/>
                <a:gd name="T7" fmla="*/ 311 h 464"/>
                <a:gd name="T8" fmla="*/ 47 w 235"/>
                <a:gd name="T9" fmla="*/ 358 h 464"/>
                <a:gd name="T10" fmla="*/ 53 w 235"/>
                <a:gd name="T11" fmla="*/ 358 h 464"/>
                <a:gd name="T12" fmla="*/ 179 w 235"/>
                <a:gd name="T13" fmla="*/ 457 h 464"/>
                <a:gd name="T14" fmla="*/ 199 w 235"/>
                <a:gd name="T15" fmla="*/ 464 h 464"/>
                <a:gd name="T16" fmla="*/ 224 w 235"/>
                <a:gd name="T17" fmla="*/ 452 h 464"/>
                <a:gd name="T18" fmla="*/ 219 w 235"/>
                <a:gd name="T19" fmla="*/ 406 h 464"/>
                <a:gd name="T20" fmla="*/ 94 w 235"/>
                <a:gd name="T21" fmla="*/ 308 h 464"/>
                <a:gd name="T22" fmla="*/ 68 w 235"/>
                <a:gd name="T23" fmla="*/ 269 h 464"/>
                <a:gd name="T24" fmla="*/ 68 w 235"/>
                <a:gd name="T25" fmla="*/ 22 h 464"/>
                <a:gd name="T26" fmla="*/ 47 w 235"/>
                <a:gd name="T27"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464">
                  <a:moveTo>
                    <a:pt x="47" y="0"/>
                  </a:moveTo>
                  <a:cubicBezTo>
                    <a:pt x="35" y="0"/>
                    <a:pt x="26" y="10"/>
                    <a:pt x="26" y="22"/>
                  </a:cubicBezTo>
                  <a:cubicBezTo>
                    <a:pt x="26" y="269"/>
                    <a:pt x="26" y="269"/>
                    <a:pt x="26" y="269"/>
                  </a:cubicBezTo>
                  <a:cubicBezTo>
                    <a:pt x="10" y="277"/>
                    <a:pt x="0" y="292"/>
                    <a:pt x="0" y="311"/>
                  </a:cubicBezTo>
                  <a:cubicBezTo>
                    <a:pt x="0" y="337"/>
                    <a:pt x="21" y="358"/>
                    <a:pt x="47" y="358"/>
                  </a:cubicBezTo>
                  <a:cubicBezTo>
                    <a:pt x="49" y="358"/>
                    <a:pt x="51" y="358"/>
                    <a:pt x="53" y="358"/>
                  </a:cubicBezTo>
                  <a:cubicBezTo>
                    <a:pt x="179" y="457"/>
                    <a:pt x="179" y="457"/>
                    <a:pt x="179" y="457"/>
                  </a:cubicBezTo>
                  <a:cubicBezTo>
                    <a:pt x="185" y="461"/>
                    <a:pt x="192" y="464"/>
                    <a:pt x="199" y="464"/>
                  </a:cubicBezTo>
                  <a:cubicBezTo>
                    <a:pt x="209" y="464"/>
                    <a:pt x="218" y="460"/>
                    <a:pt x="224" y="452"/>
                  </a:cubicBezTo>
                  <a:cubicBezTo>
                    <a:pt x="235" y="438"/>
                    <a:pt x="233" y="417"/>
                    <a:pt x="219" y="406"/>
                  </a:cubicBezTo>
                  <a:cubicBezTo>
                    <a:pt x="94" y="308"/>
                    <a:pt x="94" y="308"/>
                    <a:pt x="94" y="308"/>
                  </a:cubicBezTo>
                  <a:cubicBezTo>
                    <a:pt x="93" y="291"/>
                    <a:pt x="83" y="276"/>
                    <a:pt x="68" y="269"/>
                  </a:cubicBezTo>
                  <a:cubicBezTo>
                    <a:pt x="68" y="22"/>
                    <a:pt x="68" y="22"/>
                    <a:pt x="68" y="22"/>
                  </a:cubicBezTo>
                  <a:cubicBezTo>
                    <a:pt x="68" y="10"/>
                    <a:pt x="59" y="0"/>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15" name="Freeform 10"/>
          <p:cNvSpPr>
            <a:spLocks noEditPoints="1"/>
          </p:cNvSpPr>
          <p:nvPr/>
        </p:nvSpPr>
        <p:spPr bwMode="gray">
          <a:xfrm>
            <a:off x="4108801" y="1579319"/>
            <a:ext cx="900080" cy="938768"/>
          </a:xfrm>
          <a:custGeom>
            <a:avLst/>
            <a:gdLst>
              <a:gd name="T0" fmla="*/ 830 w 832"/>
              <a:gd name="T1" fmla="*/ 677 h 864"/>
              <a:gd name="T2" fmla="*/ 770 w 832"/>
              <a:gd name="T3" fmla="*/ 215 h 864"/>
              <a:gd name="T4" fmla="*/ 690 w 832"/>
              <a:gd name="T5" fmla="*/ 117 h 864"/>
              <a:gd name="T6" fmla="*/ 690 w 832"/>
              <a:gd name="T7" fmla="*/ 29 h 864"/>
              <a:gd name="T8" fmla="*/ 576 w 832"/>
              <a:gd name="T9" fmla="*/ 0 h 864"/>
              <a:gd name="T10" fmla="*/ 461 w 832"/>
              <a:gd name="T11" fmla="*/ 29 h 864"/>
              <a:gd name="T12" fmla="*/ 461 w 832"/>
              <a:gd name="T13" fmla="*/ 105 h 864"/>
              <a:gd name="T14" fmla="*/ 371 w 832"/>
              <a:gd name="T15" fmla="*/ 105 h 864"/>
              <a:gd name="T16" fmla="*/ 371 w 832"/>
              <a:gd name="T17" fmla="*/ 29 h 864"/>
              <a:gd name="T18" fmla="*/ 256 w 832"/>
              <a:gd name="T19" fmla="*/ 0 h 864"/>
              <a:gd name="T20" fmla="*/ 142 w 832"/>
              <a:gd name="T21" fmla="*/ 29 h 864"/>
              <a:gd name="T22" fmla="*/ 142 w 832"/>
              <a:gd name="T23" fmla="*/ 117 h 864"/>
              <a:gd name="T24" fmla="*/ 62 w 832"/>
              <a:gd name="T25" fmla="*/ 215 h 864"/>
              <a:gd name="T26" fmla="*/ 2 w 832"/>
              <a:gd name="T27" fmla="*/ 677 h 864"/>
              <a:gd name="T28" fmla="*/ 0 w 832"/>
              <a:gd name="T29" fmla="*/ 697 h 864"/>
              <a:gd name="T30" fmla="*/ 0 w 832"/>
              <a:gd name="T31" fmla="*/ 833 h 864"/>
              <a:gd name="T32" fmla="*/ 148 w 832"/>
              <a:gd name="T33" fmla="*/ 864 h 864"/>
              <a:gd name="T34" fmla="*/ 297 w 832"/>
              <a:gd name="T35" fmla="*/ 833 h 864"/>
              <a:gd name="T36" fmla="*/ 297 w 832"/>
              <a:gd name="T37" fmla="*/ 700 h 864"/>
              <a:gd name="T38" fmla="*/ 295 w 832"/>
              <a:gd name="T39" fmla="*/ 675 h 864"/>
              <a:gd name="T40" fmla="*/ 271 w 832"/>
              <a:gd name="T41" fmla="*/ 501 h 864"/>
              <a:gd name="T42" fmla="*/ 280 w 832"/>
              <a:gd name="T43" fmla="*/ 488 h 864"/>
              <a:gd name="T44" fmla="*/ 349 w 832"/>
              <a:gd name="T45" fmla="*/ 472 h 864"/>
              <a:gd name="T46" fmla="*/ 371 w 832"/>
              <a:gd name="T47" fmla="*/ 439 h 864"/>
              <a:gd name="T48" fmla="*/ 371 w 832"/>
              <a:gd name="T49" fmla="*/ 410 h 864"/>
              <a:gd name="T50" fmla="*/ 461 w 832"/>
              <a:gd name="T51" fmla="*/ 410 h 864"/>
              <a:gd name="T52" fmla="*/ 461 w 832"/>
              <a:gd name="T53" fmla="*/ 439 h 864"/>
              <a:gd name="T54" fmla="*/ 483 w 832"/>
              <a:gd name="T55" fmla="*/ 472 h 864"/>
              <a:gd name="T56" fmla="*/ 552 w 832"/>
              <a:gd name="T57" fmla="*/ 488 h 864"/>
              <a:gd name="T58" fmla="*/ 561 w 832"/>
              <a:gd name="T59" fmla="*/ 501 h 864"/>
              <a:gd name="T60" fmla="*/ 537 w 832"/>
              <a:gd name="T61" fmla="*/ 675 h 864"/>
              <a:gd name="T62" fmla="*/ 535 w 832"/>
              <a:gd name="T63" fmla="*/ 700 h 864"/>
              <a:gd name="T64" fmla="*/ 535 w 832"/>
              <a:gd name="T65" fmla="*/ 833 h 864"/>
              <a:gd name="T66" fmla="*/ 684 w 832"/>
              <a:gd name="T67" fmla="*/ 864 h 864"/>
              <a:gd name="T68" fmla="*/ 832 w 832"/>
              <a:gd name="T69" fmla="*/ 833 h 864"/>
              <a:gd name="T70" fmla="*/ 832 w 832"/>
              <a:gd name="T71" fmla="*/ 697 h 864"/>
              <a:gd name="T72" fmla="*/ 830 w 832"/>
              <a:gd name="T73" fmla="*/ 677 h 864"/>
              <a:gd name="T74" fmla="*/ 148 w 832"/>
              <a:gd name="T75" fmla="*/ 840 h 864"/>
              <a:gd name="T76" fmla="*/ 36 w 832"/>
              <a:gd name="T77" fmla="*/ 812 h 864"/>
              <a:gd name="T78" fmla="*/ 148 w 832"/>
              <a:gd name="T79" fmla="*/ 784 h 864"/>
              <a:gd name="T80" fmla="*/ 259 w 832"/>
              <a:gd name="T81" fmla="*/ 812 h 864"/>
              <a:gd name="T82" fmla="*/ 148 w 832"/>
              <a:gd name="T83" fmla="*/ 840 h 864"/>
              <a:gd name="T84" fmla="*/ 432 w 832"/>
              <a:gd name="T85" fmla="*/ 323 h 864"/>
              <a:gd name="T86" fmla="*/ 416 w 832"/>
              <a:gd name="T87" fmla="*/ 339 h 864"/>
              <a:gd name="T88" fmla="*/ 400 w 832"/>
              <a:gd name="T89" fmla="*/ 323 h 864"/>
              <a:gd name="T90" fmla="*/ 400 w 832"/>
              <a:gd name="T91" fmla="*/ 198 h 864"/>
              <a:gd name="T92" fmla="*/ 416 w 832"/>
              <a:gd name="T93" fmla="*/ 181 h 864"/>
              <a:gd name="T94" fmla="*/ 432 w 832"/>
              <a:gd name="T95" fmla="*/ 198 h 864"/>
              <a:gd name="T96" fmla="*/ 432 w 832"/>
              <a:gd name="T97" fmla="*/ 323 h 864"/>
              <a:gd name="T98" fmla="*/ 684 w 832"/>
              <a:gd name="T99" fmla="*/ 840 h 864"/>
              <a:gd name="T100" fmla="*/ 573 w 832"/>
              <a:gd name="T101" fmla="*/ 812 h 864"/>
              <a:gd name="T102" fmla="*/ 684 w 832"/>
              <a:gd name="T103" fmla="*/ 784 h 864"/>
              <a:gd name="T104" fmla="*/ 796 w 832"/>
              <a:gd name="T105" fmla="*/ 812 h 864"/>
              <a:gd name="T106" fmla="*/ 684 w 832"/>
              <a:gd name="T107" fmla="*/ 84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2" h="864">
                <a:moveTo>
                  <a:pt x="830" y="677"/>
                </a:moveTo>
                <a:cubicBezTo>
                  <a:pt x="770" y="215"/>
                  <a:pt x="770" y="215"/>
                  <a:pt x="770" y="215"/>
                </a:cubicBezTo>
                <a:cubicBezTo>
                  <a:pt x="767" y="185"/>
                  <a:pt x="738" y="140"/>
                  <a:pt x="690" y="117"/>
                </a:cubicBezTo>
                <a:cubicBezTo>
                  <a:pt x="690" y="29"/>
                  <a:pt x="690" y="29"/>
                  <a:pt x="690" y="29"/>
                </a:cubicBezTo>
                <a:cubicBezTo>
                  <a:pt x="690" y="13"/>
                  <a:pt x="639" y="0"/>
                  <a:pt x="576" y="0"/>
                </a:cubicBezTo>
                <a:cubicBezTo>
                  <a:pt x="513" y="0"/>
                  <a:pt x="461" y="13"/>
                  <a:pt x="461" y="29"/>
                </a:cubicBezTo>
                <a:cubicBezTo>
                  <a:pt x="461" y="105"/>
                  <a:pt x="461" y="105"/>
                  <a:pt x="461" y="105"/>
                </a:cubicBezTo>
                <a:cubicBezTo>
                  <a:pt x="434" y="102"/>
                  <a:pt x="398" y="102"/>
                  <a:pt x="371" y="105"/>
                </a:cubicBezTo>
                <a:cubicBezTo>
                  <a:pt x="371" y="29"/>
                  <a:pt x="371" y="29"/>
                  <a:pt x="371" y="29"/>
                </a:cubicBezTo>
                <a:cubicBezTo>
                  <a:pt x="371" y="13"/>
                  <a:pt x="319" y="0"/>
                  <a:pt x="256" y="0"/>
                </a:cubicBezTo>
                <a:cubicBezTo>
                  <a:pt x="193" y="0"/>
                  <a:pt x="142" y="13"/>
                  <a:pt x="142" y="29"/>
                </a:cubicBezTo>
                <a:cubicBezTo>
                  <a:pt x="142" y="117"/>
                  <a:pt x="142" y="117"/>
                  <a:pt x="142" y="117"/>
                </a:cubicBezTo>
                <a:cubicBezTo>
                  <a:pt x="94" y="140"/>
                  <a:pt x="65" y="185"/>
                  <a:pt x="62" y="215"/>
                </a:cubicBezTo>
                <a:cubicBezTo>
                  <a:pt x="2" y="677"/>
                  <a:pt x="2" y="677"/>
                  <a:pt x="2" y="677"/>
                </a:cubicBezTo>
                <a:cubicBezTo>
                  <a:pt x="2" y="677"/>
                  <a:pt x="0" y="690"/>
                  <a:pt x="0" y="697"/>
                </a:cubicBezTo>
                <a:cubicBezTo>
                  <a:pt x="0" y="732"/>
                  <a:pt x="0" y="833"/>
                  <a:pt x="0" y="833"/>
                </a:cubicBezTo>
                <a:cubicBezTo>
                  <a:pt x="0" y="850"/>
                  <a:pt x="66" y="864"/>
                  <a:pt x="148" y="864"/>
                </a:cubicBezTo>
                <a:cubicBezTo>
                  <a:pt x="230" y="864"/>
                  <a:pt x="297" y="850"/>
                  <a:pt x="297" y="833"/>
                </a:cubicBezTo>
                <a:cubicBezTo>
                  <a:pt x="297" y="833"/>
                  <a:pt x="297" y="713"/>
                  <a:pt x="297" y="700"/>
                </a:cubicBezTo>
                <a:cubicBezTo>
                  <a:pt x="297" y="687"/>
                  <a:pt x="296" y="682"/>
                  <a:pt x="295" y="675"/>
                </a:cubicBezTo>
                <a:cubicBezTo>
                  <a:pt x="291" y="641"/>
                  <a:pt x="276" y="537"/>
                  <a:pt x="271" y="501"/>
                </a:cubicBezTo>
                <a:cubicBezTo>
                  <a:pt x="270" y="494"/>
                  <a:pt x="273" y="489"/>
                  <a:pt x="280" y="488"/>
                </a:cubicBezTo>
                <a:cubicBezTo>
                  <a:pt x="306" y="484"/>
                  <a:pt x="329" y="478"/>
                  <a:pt x="349" y="472"/>
                </a:cubicBezTo>
                <a:cubicBezTo>
                  <a:pt x="357" y="470"/>
                  <a:pt x="371" y="462"/>
                  <a:pt x="371" y="439"/>
                </a:cubicBezTo>
                <a:cubicBezTo>
                  <a:pt x="371" y="410"/>
                  <a:pt x="371" y="410"/>
                  <a:pt x="371" y="410"/>
                </a:cubicBezTo>
                <a:cubicBezTo>
                  <a:pt x="398" y="407"/>
                  <a:pt x="434" y="407"/>
                  <a:pt x="461" y="410"/>
                </a:cubicBezTo>
                <a:cubicBezTo>
                  <a:pt x="461" y="439"/>
                  <a:pt x="461" y="439"/>
                  <a:pt x="461" y="439"/>
                </a:cubicBezTo>
                <a:cubicBezTo>
                  <a:pt x="461" y="462"/>
                  <a:pt x="475" y="470"/>
                  <a:pt x="483" y="472"/>
                </a:cubicBezTo>
                <a:cubicBezTo>
                  <a:pt x="503" y="478"/>
                  <a:pt x="526" y="484"/>
                  <a:pt x="552" y="488"/>
                </a:cubicBezTo>
                <a:cubicBezTo>
                  <a:pt x="559" y="489"/>
                  <a:pt x="562" y="494"/>
                  <a:pt x="561" y="501"/>
                </a:cubicBezTo>
                <a:cubicBezTo>
                  <a:pt x="556" y="537"/>
                  <a:pt x="541" y="641"/>
                  <a:pt x="537" y="675"/>
                </a:cubicBezTo>
                <a:cubicBezTo>
                  <a:pt x="536" y="682"/>
                  <a:pt x="535" y="687"/>
                  <a:pt x="535" y="700"/>
                </a:cubicBezTo>
                <a:cubicBezTo>
                  <a:pt x="535" y="713"/>
                  <a:pt x="535" y="833"/>
                  <a:pt x="535" y="833"/>
                </a:cubicBezTo>
                <a:cubicBezTo>
                  <a:pt x="535" y="850"/>
                  <a:pt x="602" y="864"/>
                  <a:pt x="684" y="864"/>
                </a:cubicBezTo>
                <a:cubicBezTo>
                  <a:pt x="767" y="864"/>
                  <a:pt x="832" y="850"/>
                  <a:pt x="832" y="833"/>
                </a:cubicBezTo>
                <a:cubicBezTo>
                  <a:pt x="832" y="833"/>
                  <a:pt x="832" y="732"/>
                  <a:pt x="832" y="697"/>
                </a:cubicBezTo>
                <a:cubicBezTo>
                  <a:pt x="832" y="690"/>
                  <a:pt x="830" y="677"/>
                  <a:pt x="830" y="677"/>
                </a:cubicBezTo>
                <a:close/>
                <a:moveTo>
                  <a:pt x="148" y="840"/>
                </a:moveTo>
                <a:cubicBezTo>
                  <a:pt x="86" y="840"/>
                  <a:pt x="36" y="827"/>
                  <a:pt x="36" y="812"/>
                </a:cubicBezTo>
                <a:cubicBezTo>
                  <a:pt x="36" y="797"/>
                  <a:pt x="86" y="784"/>
                  <a:pt x="148" y="784"/>
                </a:cubicBezTo>
                <a:cubicBezTo>
                  <a:pt x="209" y="784"/>
                  <a:pt x="259" y="797"/>
                  <a:pt x="259" y="812"/>
                </a:cubicBezTo>
                <a:cubicBezTo>
                  <a:pt x="259" y="827"/>
                  <a:pt x="209" y="840"/>
                  <a:pt x="148" y="840"/>
                </a:cubicBezTo>
                <a:close/>
                <a:moveTo>
                  <a:pt x="432" y="323"/>
                </a:moveTo>
                <a:cubicBezTo>
                  <a:pt x="432" y="332"/>
                  <a:pt x="425" y="339"/>
                  <a:pt x="416" y="339"/>
                </a:cubicBezTo>
                <a:cubicBezTo>
                  <a:pt x="407" y="339"/>
                  <a:pt x="400" y="332"/>
                  <a:pt x="400" y="323"/>
                </a:cubicBezTo>
                <a:cubicBezTo>
                  <a:pt x="400" y="198"/>
                  <a:pt x="400" y="198"/>
                  <a:pt x="400" y="198"/>
                </a:cubicBezTo>
                <a:cubicBezTo>
                  <a:pt x="400" y="188"/>
                  <a:pt x="407" y="181"/>
                  <a:pt x="416" y="181"/>
                </a:cubicBezTo>
                <a:cubicBezTo>
                  <a:pt x="425" y="181"/>
                  <a:pt x="432" y="188"/>
                  <a:pt x="432" y="198"/>
                </a:cubicBezTo>
                <a:lnTo>
                  <a:pt x="432" y="323"/>
                </a:lnTo>
                <a:close/>
                <a:moveTo>
                  <a:pt x="684" y="840"/>
                </a:moveTo>
                <a:cubicBezTo>
                  <a:pt x="623" y="840"/>
                  <a:pt x="573" y="827"/>
                  <a:pt x="573" y="812"/>
                </a:cubicBezTo>
                <a:cubicBezTo>
                  <a:pt x="573" y="797"/>
                  <a:pt x="623" y="784"/>
                  <a:pt x="684" y="784"/>
                </a:cubicBezTo>
                <a:cubicBezTo>
                  <a:pt x="746" y="784"/>
                  <a:pt x="796" y="797"/>
                  <a:pt x="796" y="812"/>
                </a:cubicBezTo>
                <a:cubicBezTo>
                  <a:pt x="796" y="827"/>
                  <a:pt x="746" y="840"/>
                  <a:pt x="684" y="8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nvGrpSpPr>
          <p:cNvPr id="17" name="Group 92"/>
          <p:cNvGrpSpPr>
            <a:grpSpLocks noChangeAspect="1"/>
          </p:cNvGrpSpPr>
          <p:nvPr/>
        </p:nvGrpSpPr>
        <p:grpSpPr bwMode="gray">
          <a:xfrm>
            <a:off x="6654503" y="1508693"/>
            <a:ext cx="1151879" cy="1036688"/>
            <a:chOff x="2028" y="2878"/>
            <a:chExt cx="520" cy="468"/>
          </a:xfrm>
          <a:solidFill>
            <a:schemeClr val="bg1"/>
          </a:solidFill>
        </p:grpSpPr>
        <p:sp>
          <p:nvSpPr>
            <p:cNvPr id="18" name="Freeform 93"/>
            <p:cNvSpPr>
              <a:spLocks/>
            </p:cNvSpPr>
            <p:nvPr/>
          </p:nvSpPr>
          <p:spPr bwMode="gray">
            <a:xfrm>
              <a:off x="2028" y="2878"/>
              <a:ext cx="520" cy="468"/>
            </a:xfrm>
            <a:custGeom>
              <a:avLst/>
              <a:gdLst>
                <a:gd name="T0" fmla="*/ 128 w 133"/>
                <a:gd name="T1" fmla="*/ 94 h 120"/>
                <a:gd name="T2" fmla="*/ 113 w 133"/>
                <a:gd name="T3" fmla="*/ 71 h 120"/>
                <a:gd name="T4" fmla="*/ 107 w 133"/>
                <a:gd name="T5" fmla="*/ 60 h 120"/>
                <a:gd name="T6" fmla="*/ 89 w 133"/>
                <a:gd name="T7" fmla="*/ 33 h 120"/>
                <a:gd name="T8" fmla="*/ 74 w 133"/>
                <a:gd name="T9" fmla="*/ 9 h 120"/>
                <a:gd name="T10" fmla="*/ 58 w 133"/>
                <a:gd name="T11" fmla="*/ 0 h 120"/>
                <a:gd name="T12" fmla="*/ 42 w 133"/>
                <a:gd name="T13" fmla="*/ 9 h 120"/>
                <a:gd name="T14" fmla="*/ 2 w 133"/>
                <a:gd name="T15" fmla="*/ 72 h 120"/>
                <a:gd name="T16" fmla="*/ 3 w 133"/>
                <a:gd name="T17" fmla="*/ 78 h 120"/>
                <a:gd name="T18" fmla="*/ 9 w 133"/>
                <a:gd name="T19" fmla="*/ 77 h 120"/>
                <a:gd name="T20" fmla="*/ 50 w 133"/>
                <a:gd name="T21" fmla="*/ 14 h 120"/>
                <a:gd name="T22" fmla="*/ 58 w 133"/>
                <a:gd name="T23" fmla="*/ 9 h 120"/>
                <a:gd name="T24" fmla="*/ 66 w 133"/>
                <a:gd name="T25" fmla="*/ 14 h 120"/>
                <a:gd name="T26" fmla="*/ 81 w 133"/>
                <a:gd name="T27" fmla="*/ 38 h 120"/>
                <a:gd name="T28" fmla="*/ 99 w 133"/>
                <a:gd name="T29" fmla="*/ 65 h 120"/>
                <a:gd name="T30" fmla="*/ 106 w 133"/>
                <a:gd name="T31" fmla="*/ 76 h 120"/>
                <a:gd name="T32" fmla="*/ 121 w 133"/>
                <a:gd name="T33" fmla="*/ 99 h 120"/>
                <a:gd name="T34" fmla="*/ 122 w 133"/>
                <a:gd name="T35" fmla="*/ 108 h 120"/>
                <a:gd name="T36" fmla="*/ 114 w 133"/>
                <a:gd name="T37" fmla="*/ 111 h 120"/>
                <a:gd name="T38" fmla="*/ 86 w 133"/>
                <a:gd name="T39" fmla="*/ 111 h 120"/>
                <a:gd name="T40" fmla="*/ 81 w 133"/>
                <a:gd name="T41" fmla="*/ 116 h 120"/>
                <a:gd name="T42" fmla="*/ 86 w 133"/>
                <a:gd name="T43" fmla="*/ 120 h 120"/>
                <a:gd name="T44" fmla="*/ 114 w 133"/>
                <a:gd name="T45" fmla="*/ 120 h 120"/>
                <a:gd name="T46" fmla="*/ 130 w 133"/>
                <a:gd name="T47" fmla="*/ 112 h 120"/>
                <a:gd name="T48" fmla="*/ 128 w 133"/>
                <a:gd name="T49"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 h="120">
                  <a:moveTo>
                    <a:pt x="128" y="94"/>
                  </a:moveTo>
                  <a:cubicBezTo>
                    <a:pt x="113" y="71"/>
                    <a:pt x="113" y="71"/>
                    <a:pt x="113" y="71"/>
                  </a:cubicBezTo>
                  <a:cubicBezTo>
                    <a:pt x="107" y="60"/>
                    <a:pt x="107" y="60"/>
                    <a:pt x="107" y="60"/>
                  </a:cubicBezTo>
                  <a:cubicBezTo>
                    <a:pt x="89" y="33"/>
                    <a:pt x="89" y="33"/>
                    <a:pt x="89" y="33"/>
                  </a:cubicBezTo>
                  <a:cubicBezTo>
                    <a:pt x="74" y="9"/>
                    <a:pt x="74" y="9"/>
                    <a:pt x="74" y="9"/>
                  </a:cubicBezTo>
                  <a:cubicBezTo>
                    <a:pt x="70" y="3"/>
                    <a:pt x="64" y="0"/>
                    <a:pt x="58" y="0"/>
                  </a:cubicBezTo>
                  <a:cubicBezTo>
                    <a:pt x="52" y="0"/>
                    <a:pt x="46" y="3"/>
                    <a:pt x="42" y="9"/>
                  </a:cubicBezTo>
                  <a:cubicBezTo>
                    <a:pt x="2" y="72"/>
                    <a:pt x="2" y="72"/>
                    <a:pt x="2" y="72"/>
                  </a:cubicBezTo>
                  <a:cubicBezTo>
                    <a:pt x="0" y="74"/>
                    <a:pt x="1" y="77"/>
                    <a:pt x="3" y="78"/>
                  </a:cubicBezTo>
                  <a:cubicBezTo>
                    <a:pt x="5" y="80"/>
                    <a:pt x="8" y="79"/>
                    <a:pt x="9" y="77"/>
                  </a:cubicBezTo>
                  <a:cubicBezTo>
                    <a:pt x="50" y="14"/>
                    <a:pt x="50" y="14"/>
                    <a:pt x="50" y="14"/>
                  </a:cubicBezTo>
                  <a:cubicBezTo>
                    <a:pt x="52" y="11"/>
                    <a:pt x="55" y="9"/>
                    <a:pt x="58" y="9"/>
                  </a:cubicBezTo>
                  <a:cubicBezTo>
                    <a:pt x="61" y="9"/>
                    <a:pt x="64" y="11"/>
                    <a:pt x="66" y="14"/>
                  </a:cubicBezTo>
                  <a:cubicBezTo>
                    <a:pt x="81" y="38"/>
                    <a:pt x="81" y="38"/>
                    <a:pt x="81" y="38"/>
                  </a:cubicBezTo>
                  <a:cubicBezTo>
                    <a:pt x="99" y="65"/>
                    <a:pt x="99" y="65"/>
                    <a:pt x="99" y="65"/>
                  </a:cubicBezTo>
                  <a:cubicBezTo>
                    <a:pt x="106" y="76"/>
                    <a:pt x="106" y="76"/>
                    <a:pt x="106" y="76"/>
                  </a:cubicBezTo>
                  <a:cubicBezTo>
                    <a:pt x="121" y="99"/>
                    <a:pt x="121" y="99"/>
                    <a:pt x="121" y="99"/>
                  </a:cubicBezTo>
                  <a:cubicBezTo>
                    <a:pt x="123" y="102"/>
                    <a:pt x="124" y="106"/>
                    <a:pt x="122" y="108"/>
                  </a:cubicBezTo>
                  <a:cubicBezTo>
                    <a:pt x="121" y="110"/>
                    <a:pt x="118" y="111"/>
                    <a:pt x="114" y="111"/>
                  </a:cubicBezTo>
                  <a:cubicBezTo>
                    <a:pt x="86" y="111"/>
                    <a:pt x="86" y="111"/>
                    <a:pt x="86" y="111"/>
                  </a:cubicBezTo>
                  <a:cubicBezTo>
                    <a:pt x="83" y="111"/>
                    <a:pt x="81" y="113"/>
                    <a:pt x="81" y="116"/>
                  </a:cubicBezTo>
                  <a:cubicBezTo>
                    <a:pt x="81" y="118"/>
                    <a:pt x="83" y="120"/>
                    <a:pt x="86" y="120"/>
                  </a:cubicBezTo>
                  <a:cubicBezTo>
                    <a:pt x="114" y="120"/>
                    <a:pt x="114" y="120"/>
                    <a:pt x="114" y="120"/>
                  </a:cubicBezTo>
                  <a:cubicBezTo>
                    <a:pt x="122" y="120"/>
                    <a:pt x="128" y="117"/>
                    <a:pt x="130" y="112"/>
                  </a:cubicBezTo>
                  <a:cubicBezTo>
                    <a:pt x="133" y="107"/>
                    <a:pt x="132" y="101"/>
                    <a:pt x="128" y="94"/>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19" name="Oval 94"/>
            <p:cNvSpPr>
              <a:spLocks noChangeArrowheads="1"/>
            </p:cNvSpPr>
            <p:nvPr/>
          </p:nvSpPr>
          <p:spPr bwMode="gray">
            <a:xfrm>
              <a:off x="2215" y="3260"/>
              <a:ext cx="86" cy="86"/>
            </a:xfrm>
            <a:prstGeom prst="ellipse">
              <a:avLst/>
            </a:pr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0" name="Freeform 95"/>
            <p:cNvSpPr>
              <a:spLocks/>
            </p:cNvSpPr>
            <p:nvPr/>
          </p:nvSpPr>
          <p:spPr bwMode="gray">
            <a:xfrm>
              <a:off x="2208" y="3010"/>
              <a:ext cx="101" cy="219"/>
            </a:xfrm>
            <a:custGeom>
              <a:avLst/>
              <a:gdLst>
                <a:gd name="T0" fmla="*/ 13 w 26"/>
                <a:gd name="T1" fmla="*/ 0 h 56"/>
                <a:gd name="T2" fmla="*/ 13 w 26"/>
                <a:gd name="T3" fmla="*/ 0 h 56"/>
                <a:gd name="T4" fmla="*/ 0 w 26"/>
                <a:gd name="T5" fmla="*/ 13 h 56"/>
                <a:gd name="T6" fmla="*/ 0 w 26"/>
                <a:gd name="T7" fmla="*/ 16 h 56"/>
                <a:gd name="T8" fmla="*/ 8 w 26"/>
                <a:gd name="T9" fmla="*/ 52 h 56"/>
                <a:gd name="T10" fmla="*/ 13 w 26"/>
                <a:gd name="T11" fmla="*/ 56 h 56"/>
                <a:gd name="T12" fmla="*/ 13 w 26"/>
                <a:gd name="T13" fmla="*/ 56 h 56"/>
                <a:gd name="T14" fmla="*/ 18 w 26"/>
                <a:gd name="T15" fmla="*/ 52 h 56"/>
                <a:gd name="T16" fmla="*/ 26 w 26"/>
                <a:gd name="T17" fmla="*/ 16 h 56"/>
                <a:gd name="T18" fmla="*/ 26 w 26"/>
                <a:gd name="T19" fmla="*/ 13 h 56"/>
                <a:gd name="T20" fmla="*/ 13 w 2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6">
                  <a:moveTo>
                    <a:pt x="13" y="0"/>
                  </a:moveTo>
                  <a:cubicBezTo>
                    <a:pt x="13" y="0"/>
                    <a:pt x="13" y="0"/>
                    <a:pt x="13" y="0"/>
                  </a:cubicBezTo>
                  <a:cubicBezTo>
                    <a:pt x="6" y="0"/>
                    <a:pt x="0" y="6"/>
                    <a:pt x="0" y="13"/>
                  </a:cubicBezTo>
                  <a:cubicBezTo>
                    <a:pt x="0" y="14"/>
                    <a:pt x="0" y="15"/>
                    <a:pt x="0" y="16"/>
                  </a:cubicBezTo>
                  <a:cubicBezTo>
                    <a:pt x="8" y="52"/>
                    <a:pt x="8" y="52"/>
                    <a:pt x="8" y="52"/>
                  </a:cubicBezTo>
                  <a:cubicBezTo>
                    <a:pt x="8" y="55"/>
                    <a:pt x="10" y="56"/>
                    <a:pt x="13" y="56"/>
                  </a:cubicBezTo>
                  <a:cubicBezTo>
                    <a:pt x="13" y="56"/>
                    <a:pt x="13" y="56"/>
                    <a:pt x="13" y="56"/>
                  </a:cubicBezTo>
                  <a:cubicBezTo>
                    <a:pt x="16" y="56"/>
                    <a:pt x="18" y="55"/>
                    <a:pt x="18" y="52"/>
                  </a:cubicBezTo>
                  <a:cubicBezTo>
                    <a:pt x="26" y="16"/>
                    <a:pt x="26" y="16"/>
                    <a:pt x="26" y="16"/>
                  </a:cubicBezTo>
                  <a:cubicBezTo>
                    <a:pt x="26" y="15"/>
                    <a:pt x="26" y="14"/>
                    <a:pt x="26" y="13"/>
                  </a:cubicBezTo>
                  <a:cubicBezTo>
                    <a:pt x="26" y="6"/>
                    <a:pt x="20" y="0"/>
                    <a:pt x="13" y="0"/>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853056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Investment Goals and Strategy</a:t>
            </a:r>
            <a:endParaRPr lang="en-US" dirty="0"/>
          </a:p>
        </p:txBody>
      </p:sp>
      <p:sp>
        <p:nvSpPr>
          <p:cNvPr id="6" name="Freeform 5"/>
          <p:cNvSpPr/>
          <p:nvPr/>
        </p:nvSpPr>
        <p:spPr>
          <a:xfrm>
            <a:off x="623049"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chemeClr val="accent1">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bg1"/>
              </a:solidFill>
            </a:endParaRPr>
          </a:p>
          <a:p>
            <a:pPr defTabSz="514350">
              <a:defRPr/>
            </a:pPr>
            <a:endParaRPr lang="en-US" sz="1400" dirty="0">
              <a:solidFill>
                <a:schemeClr val="bg1"/>
              </a:solidFill>
            </a:endParaRPr>
          </a:p>
          <a:p>
            <a:pPr defTabSz="514350">
              <a:defRPr/>
            </a:pPr>
            <a:endParaRPr lang="en-US" sz="1400" dirty="0" smtClean="0">
              <a:solidFill>
                <a:schemeClr val="bg1"/>
              </a:solidFill>
            </a:endParaRPr>
          </a:p>
          <a:p>
            <a:pPr defTabSz="514350">
              <a:defRPr/>
            </a:pPr>
            <a:r>
              <a:rPr lang="en-US" sz="1600" dirty="0" smtClean="0">
                <a:solidFill>
                  <a:schemeClr val="bg1"/>
                </a:solidFill>
              </a:rPr>
              <a:t>Despite declining future market perceptions, investors remain optimistic about reaching their goals in 2015. </a:t>
            </a:r>
          </a:p>
          <a:p>
            <a:pPr defTabSz="514350">
              <a:defRPr/>
            </a:pPr>
            <a:endParaRPr lang="en-US" sz="1400" dirty="0">
              <a:solidFill>
                <a:sysClr val="windowText" lastClr="000000"/>
              </a:solidFill>
            </a:endParaRPr>
          </a:p>
          <a:p>
            <a:pPr marL="285750" indent="-285750">
              <a:buFont typeface="Wingdings" panose="05000000000000000000" pitchFamily="2" charset="2"/>
              <a:buChar char="ü"/>
            </a:pPr>
            <a:r>
              <a:rPr lang="en-US" sz="1200" dirty="0" smtClean="0"/>
              <a:t>83% of investors are optimistic about reaching their financial goals in 2015, consistent with the 87% who felt this way in 2014. </a:t>
            </a:r>
            <a:endParaRPr lang="en-US" sz="1200" baseline="0" dirty="0" smtClean="0"/>
          </a:p>
          <a:p>
            <a:pPr marL="285750" indent="-285750">
              <a:buFont typeface="Wingdings" panose="05000000000000000000" pitchFamily="2" charset="2"/>
              <a:buChar char="ü"/>
            </a:pPr>
            <a:r>
              <a:rPr lang="en-US" sz="1200" dirty="0" smtClean="0"/>
              <a:t>A greater number of investors anticipate adopting a more conservative approach this year in order to do so (52%). </a:t>
            </a:r>
            <a:endParaRPr lang="en-US" sz="1200" dirty="0"/>
          </a:p>
        </p:txBody>
      </p:sp>
      <p:sp>
        <p:nvSpPr>
          <p:cNvPr id="8" name="Freeform 7"/>
          <p:cNvSpPr/>
          <p:nvPr/>
        </p:nvSpPr>
        <p:spPr>
          <a:xfrm>
            <a:off x="3281492"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43538D"/>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kern="0" dirty="0" smtClean="0">
              <a:solidFill>
                <a:schemeClr val="bg1"/>
              </a:solidFill>
            </a:endParaRPr>
          </a:p>
          <a:p>
            <a:pPr defTabSz="514350">
              <a:defRPr/>
            </a:pPr>
            <a:endParaRPr lang="en-US" sz="1400" kern="0" dirty="0">
              <a:solidFill>
                <a:schemeClr val="bg1"/>
              </a:solidFill>
            </a:endParaRPr>
          </a:p>
          <a:p>
            <a:pPr defTabSz="514350">
              <a:defRPr/>
            </a:pPr>
            <a:endParaRPr lang="en-US" sz="1400" kern="0" dirty="0" smtClean="0">
              <a:solidFill>
                <a:schemeClr val="bg1"/>
              </a:solidFill>
            </a:endParaRPr>
          </a:p>
          <a:p>
            <a:pPr defTabSz="514350">
              <a:defRPr/>
            </a:pPr>
            <a:r>
              <a:rPr lang="en-US" sz="1600" kern="0" dirty="0" smtClean="0">
                <a:solidFill>
                  <a:schemeClr val="bg1"/>
                </a:solidFill>
              </a:rPr>
              <a:t>Planning for retirement is a top investing goal in South Africa in 2015. </a:t>
            </a:r>
            <a:endParaRPr lang="en-US" sz="1600" kern="0" dirty="0">
              <a:solidFill>
                <a:schemeClr val="bg1"/>
              </a:solidFill>
            </a:endParaRPr>
          </a:p>
          <a:p>
            <a:pPr defTabSz="514350">
              <a:defRPr/>
            </a:pPr>
            <a:endParaRPr lang="en-US" sz="1400" dirty="0">
              <a:solidFill>
                <a:sysClr val="windowText" lastClr="000000"/>
              </a:solidFill>
            </a:endParaRPr>
          </a:p>
          <a:p>
            <a:pPr marL="285750" indent="-285750">
              <a:spcAft>
                <a:spcPts val="600"/>
              </a:spcAft>
              <a:buClr>
                <a:schemeClr val="bg1"/>
              </a:buClr>
              <a:buFont typeface="Wingdings" panose="05000000000000000000" pitchFamily="2" charset="2"/>
              <a:buChar char="ü"/>
            </a:pPr>
            <a:r>
              <a:rPr lang="en-US" sz="1200" dirty="0" smtClean="0"/>
              <a:t>61% of investors in South Africa cite retirement as a top investment goal, </a:t>
            </a:r>
            <a:r>
              <a:rPr lang="en-US" sz="1200" smtClean="0"/>
              <a:t>far and </a:t>
            </a:r>
            <a:r>
              <a:rPr lang="en-US" sz="1200" dirty="0" smtClean="0"/>
              <a:t>away the most popular goal in 2015. </a:t>
            </a:r>
          </a:p>
          <a:p>
            <a:pPr marL="285750" indent="-285750">
              <a:spcAft>
                <a:spcPts val="600"/>
              </a:spcAft>
              <a:buClr>
                <a:schemeClr val="bg1"/>
              </a:buClr>
              <a:buFont typeface="Wingdings" panose="05000000000000000000" pitchFamily="2" charset="2"/>
              <a:buChar char="ü"/>
            </a:pPr>
            <a:r>
              <a:rPr lang="en-US" sz="1200" dirty="0" smtClean="0"/>
              <a:t>Purchasing a new home (37%), investing in/starting a business (33%), and school/university fees (33%), are the next most-frequently mentioned investment goals. </a:t>
            </a:r>
          </a:p>
          <a:p>
            <a:pPr>
              <a:spcAft>
                <a:spcPts val="600"/>
              </a:spcAft>
              <a:buClr>
                <a:schemeClr val="bg1"/>
              </a:buClr>
            </a:pPr>
            <a:endParaRPr lang="en-US" sz="1200" dirty="0" smtClean="0"/>
          </a:p>
        </p:txBody>
      </p:sp>
      <p:sp>
        <p:nvSpPr>
          <p:cNvPr id="10" name="Freeform 9"/>
          <p:cNvSpPr/>
          <p:nvPr/>
        </p:nvSpPr>
        <p:spPr>
          <a:xfrm>
            <a:off x="5939937"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6E7EBA"/>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bg1"/>
              </a:solidFill>
            </a:endParaRPr>
          </a:p>
          <a:p>
            <a:pPr defTabSz="514350">
              <a:defRPr/>
            </a:pPr>
            <a:endParaRPr lang="en-US" sz="1400" dirty="0">
              <a:solidFill>
                <a:schemeClr val="bg1"/>
              </a:solidFill>
            </a:endParaRPr>
          </a:p>
          <a:p>
            <a:pPr defTabSz="514350">
              <a:defRPr/>
            </a:pPr>
            <a:endParaRPr lang="en-US" sz="1400" dirty="0" smtClean="0">
              <a:solidFill>
                <a:schemeClr val="bg1"/>
              </a:solidFill>
            </a:endParaRPr>
          </a:p>
          <a:p>
            <a:pPr defTabSz="514350">
              <a:defRPr/>
            </a:pPr>
            <a:r>
              <a:rPr lang="en-US" sz="1600" dirty="0" smtClean="0">
                <a:solidFill>
                  <a:schemeClr val="bg1"/>
                </a:solidFill>
              </a:rPr>
              <a:t>Investors in South Africa are split on their preferred approach to investing in 2015. </a:t>
            </a:r>
            <a:endParaRPr lang="en-US" sz="1600" dirty="0">
              <a:solidFill>
                <a:schemeClr val="bg1"/>
              </a:solidFill>
            </a:endParaRPr>
          </a:p>
          <a:p>
            <a:pPr defTabSz="514350">
              <a:buClr>
                <a:schemeClr val="bg1"/>
              </a:buClr>
              <a:defRPr/>
            </a:pPr>
            <a:endParaRPr lang="en-US" sz="1400" dirty="0">
              <a:solidFill>
                <a:schemeClr val="bg1"/>
              </a:solidFill>
            </a:endParaRPr>
          </a:p>
          <a:p>
            <a:pPr marL="171450" indent="-171450">
              <a:spcAft>
                <a:spcPts val="600"/>
              </a:spcAft>
              <a:buClr>
                <a:schemeClr val="bg1"/>
              </a:buClr>
              <a:buFont typeface="Wingdings" panose="05000000000000000000" pitchFamily="2" charset="2"/>
              <a:buChar char="ü"/>
            </a:pPr>
            <a:r>
              <a:rPr lang="en-US" sz="1200" dirty="0" smtClean="0">
                <a:solidFill>
                  <a:schemeClr val="bg1"/>
                </a:solidFill>
              </a:rPr>
              <a:t>38% of investors prefer to beat the market when it’s up, 37% to match market performance, and 25% to lose less when the market is down. </a:t>
            </a:r>
          </a:p>
          <a:p>
            <a:pPr marL="171450" indent="-171450">
              <a:spcAft>
                <a:spcPts val="600"/>
              </a:spcAft>
              <a:buClr>
                <a:schemeClr val="bg1"/>
              </a:buClr>
              <a:buFont typeface="Wingdings" panose="05000000000000000000" pitchFamily="2" charset="2"/>
              <a:buChar char="ü"/>
            </a:pPr>
            <a:r>
              <a:rPr lang="en-US" sz="1200" i="0" dirty="0" smtClean="0">
                <a:solidFill>
                  <a:schemeClr val="bg1"/>
                </a:solidFill>
              </a:rPr>
              <a:t>Regardless of investing preference, however, South African investors universally agree upon the importance of risk management. </a:t>
            </a:r>
          </a:p>
        </p:txBody>
      </p:sp>
      <p:grpSp>
        <p:nvGrpSpPr>
          <p:cNvPr id="13" name="Group 12"/>
          <p:cNvGrpSpPr/>
          <p:nvPr/>
        </p:nvGrpSpPr>
        <p:grpSpPr bwMode="gray">
          <a:xfrm>
            <a:off x="1386906" y="1523874"/>
            <a:ext cx="1132935" cy="1117726"/>
            <a:chOff x="996950" y="3756026"/>
            <a:chExt cx="473076" cy="466725"/>
          </a:xfrm>
          <a:solidFill>
            <a:schemeClr val="bg1"/>
          </a:solidFill>
        </p:grpSpPr>
        <p:sp>
          <p:nvSpPr>
            <p:cNvPr id="14" name="Freeform 75"/>
            <p:cNvSpPr>
              <a:spLocks/>
            </p:cNvSpPr>
            <p:nvPr/>
          </p:nvSpPr>
          <p:spPr bwMode="gray">
            <a:xfrm>
              <a:off x="1193800" y="3756026"/>
              <a:ext cx="234950" cy="314325"/>
            </a:xfrm>
            <a:custGeom>
              <a:avLst/>
              <a:gdLst>
                <a:gd name="T0" fmla="*/ 168 w 295"/>
                <a:gd name="T1" fmla="*/ 224 h 396"/>
                <a:gd name="T2" fmla="*/ 147 w 295"/>
                <a:gd name="T3" fmla="*/ 238 h 396"/>
                <a:gd name="T4" fmla="*/ 126 w 295"/>
                <a:gd name="T5" fmla="*/ 254 h 396"/>
                <a:gd name="T6" fmla="*/ 110 w 295"/>
                <a:gd name="T7" fmla="*/ 272 h 396"/>
                <a:gd name="T8" fmla="*/ 97 w 295"/>
                <a:gd name="T9" fmla="*/ 292 h 396"/>
                <a:gd name="T10" fmla="*/ 86 w 295"/>
                <a:gd name="T11" fmla="*/ 314 h 396"/>
                <a:gd name="T12" fmla="*/ 79 w 295"/>
                <a:gd name="T13" fmla="*/ 338 h 396"/>
                <a:gd name="T14" fmla="*/ 77 w 295"/>
                <a:gd name="T15" fmla="*/ 366 h 396"/>
                <a:gd name="T16" fmla="*/ 77 w 295"/>
                <a:gd name="T17" fmla="*/ 396 h 396"/>
                <a:gd name="T18" fmla="*/ 295 w 295"/>
                <a:gd name="T19" fmla="*/ 396 h 396"/>
                <a:gd name="T20" fmla="*/ 295 w 295"/>
                <a:gd name="T21" fmla="*/ 191 h 396"/>
                <a:gd name="T22" fmla="*/ 292 w 295"/>
                <a:gd name="T23" fmla="*/ 162 h 396"/>
                <a:gd name="T24" fmla="*/ 285 w 295"/>
                <a:gd name="T25" fmla="*/ 136 h 396"/>
                <a:gd name="T26" fmla="*/ 273 w 295"/>
                <a:gd name="T27" fmla="*/ 111 h 396"/>
                <a:gd name="T28" fmla="*/ 257 w 295"/>
                <a:gd name="T29" fmla="*/ 89 h 396"/>
                <a:gd name="T30" fmla="*/ 237 w 295"/>
                <a:gd name="T31" fmla="*/ 71 h 396"/>
                <a:gd name="T32" fmla="*/ 214 w 295"/>
                <a:gd name="T33" fmla="*/ 56 h 396"/>
                <a:gd name="T34" fmla="*/ 190 w 295"/>
                <a:gd name="T35" fmla="*/ 45 h 396"/>
                <a:gd name="T36" fmla="*/ 162 w 295"/>
                <a:gd name="T37" fmla="*/ 40 h 396"/>
                <a:gd name="T38" fmla="*/ 158 w 295"/>
                <a:gd name="T39" fmla="*/ 25 h 396"/>
                <a:gd name="T40" fmla="*/ 149 w 295"/>
                <a:gd name="T41" fmla="*/ 12 h 396"/>
                <a:gd name="T42" fmla="*/ 135 w 295"/>
                <a:gd name="T43" fmla="*/ 3 h 396"/>
                <a:gd name="T44" fmla="*/ 119 w 295"/>
                <a:gd name="T45" fmla="*/ 0 h 396"/>
                <a:gd name="T46" fmla="*/ 119 w 295"/>
                <a:gd name="T47" fmla="*/ 64 h 396"/>
                <a:gd name="T48" fmla="*/ 94 w 295"/>
                <a:gd name="T49" fmla="*/ 64 h 396"/>
                <a:gd name="T50" fmla="*/ 89 w 295"/>
                <a:gd name="T51" fmla="*/ 64 h 396"/>
                <a:gd name="T52" fmla="*/ 86 w 295"/>
                <a:gd name="T53" fmla="*/ 66 h 396"/>
                <a:gd name="T54" fmla="*/ 83 w 295"/>
                <a:gd name="T55" fmla="*/ 68 h 396"/>
                <a:gd name="T56" fmla="*/ 82 w 295"/>
                <a:gd name="T57" fmla="*/ 72 h 396"/>
                <a:gd name="T58" fmla="*/ 81 w 295"/>
                <a:gd name="T59" fmla="*/ 75 h 396"/>
                <a:gd name="T60" fmla="*/ 81 w 295"/>
                <a:gd name="T61" fmla="*/ 105 h 396"/>
                <a:gd name="T62" fmla="*/ 11 w 295"/>
                <a:gd name="T63" fmla="*/ 161 h 396"/>
                <a:gd name="T64" fmla="*/ 8 w 295"/>
                <a:gd name="T65" fmla="*/ 163 h 396"/>
                <a:gd name="T66" fmla="*/ 6 w 295"/>
                <a:gd name="T67" fmla="*/ 165 h 396"/>
                <a:gd name="T68" fmla="*/ 4 w 295"/>
                <a:gd name="T69" fmla="*/ 168 h 396"/>
                <a:gd name="T70" fmla="*/ 2 w 295"/>
                <a:gd name="T71" fmla="*/ 175 h 396"/>
                <a:gd name="T72" fmla="*/ 0 w 295"/>
                <a:gd name="T73" fmla="*/ 186 h 396"/>
                <a:gd name="T74" fmla="*/ 0 w 295"/>
                <a:gd name="T75" fmla="*/ 193 h 396"/>
                <a:gd name="T76" fmla="*/ 3 w 295"/>
                <a:gd name="T77" fmla="*/ 204 h 396"/>
                <a:gd name="T78" fmla="*/ 8 w 295"/>
                <a:gd name="T79" fmla="*/ 212 h 396"/>
                <a:gd name="T80" fmla="*/ 16 w 295"/>
                <a:gd name="T81" fmla="*/ 218 h 396"/>
                <a:gd name="T82" fmla="*/ 26 w 295"/>
                <a:gd name="T83" fmla="*/ 222 h 396"/>
                <a:gd name="T84" fmla="*/ 38 w 295"/>
                <a:gd name="T85" fmla="*/ 224 h 396"/>
                <a:gd name="T86" fmla="*/ 168 w 295"/>
                <a:gd name="T87" fmla="*/ 224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396">
                  <a:moveTo>
                    <a:pt x="168" y="224"/>
                  </a:moveTo>
                  <a:lnTo>
                    <a:pt x="147" y="238"/>
                  </a:lnTo>
                  <a:lnTo>
                    <a:pt x="126" y="254"/>
                  </a:lnTo>
                  <a:lnTo>
                    <a:pt x="110" y="272"/>
                  </a:lnTo>
                  <a:lnTo>
                    <a:pt x="97" y="292"/>
                  </a:lnTo>
                  <a:lnTo>
                    <a:pt x="86" y="314"/>
                  </a:lnTo>
                  <a:lnTo>
                    <a:pt x="79" y="338"/>
                  </a:lnTo>
                  <a:lnTo>
                    <a:pt x="77" y="366"/>
                  </a:lnTo>
                  <a:lnTo>
                    <a:pt x="77" y="396"/>
                  </a:lnTo>
                  <a:lnTo>
                    <a:pt x="295" y="396"/>
                  </a:lnTo>
                  <a:lnTo>
                    <a:pt x="295" y="191"/>
                  </a:lnTo>
                  <a:lnTo>
                    <a:pt x="292" y="162"/>
                  </a:lnTo>
                  <a:lnTo>
                    <a:pt x="285" y="136"/>
                  </a:lnTo>
                  <a:lnTo>
                    <a:pt x="273" y="111"/>
                  </a:lnTo>
                  <a:lnTo>
                    <a:pt x="257" y="89"/>
                  </a:lnTo>
                  <a:lnTo>
                    <a:pt x="237" y="71"/>
                  </a:lnTo>
                  <a:lnTo>
                    <a:pt x="214" y="56"/>
                  </a:lnTo>
                  <a:lnTo>
                    <a:pt x="190" y="45"/>
                  </a:lnTo>
                  <a:lnTo>
                    <a:pt x="162" y="40"/>
                  </a:lnTo>
                  <a:lnTo>
                    <a:pt x="158" y="25"/>
                  </a:lnTo>
                  <a:lnTo>
                    <a:pt x="149" y="12"/>
                  </a:lnTo>
                  <a:lnTo>
                    <a:pt x="135" y="3"/>
                  </a:lnTo>
                  <a:lnTo>
                    <a:pt x="119" y="0"/>
                  </a:lnTo>
                  <a:lnTo>
                    <a:pt x="119" y="64"/>
                  </a:lnTo>
                  <a:lnTo>
                    <a:pt x="94" y="64"/>
                  </a:lnTo>
                  <a:lnTo>
                    <a:pt x="89" y="64"/>
                  </a:lnTo>
                  <a:lnTo>
                    <a:pt x="86" y="66"/>
                  </a:lnTo>
                  <a:lnTo>
                    <a:pt x="83" y="68"/>
                  </a:lnTo>
                  <a:lnTo>
                    <a:pt x="82" y="72"/>
                  </a:lnTo>
                  <a:lnTo>
                    <a:pt x="81" y="75"/>
                  </a:lnTo>
                  <a:lnTo>
                    <a:pt x="81" y="105"/>
                  </a:lnTo>
                  <a:lnTo>
                    <a:pt x="11" y="161"/>
                  </a:lnTo>
                  <a:lnTo>
                    <a:pt x="8" y="163"/>
                  </a:lnTo>
                  <a:lnTo>
                    <a:pt x="6" y="165"/>
                  </a:lnTo>
                  <a:lnTo>
                    <a:pt x="4" y="168"/>
                  </a:lnTo>
                  <a:lnTo>
                    <a:pt x="2" y="175"/>
                  </a:lnTo>
                  <a:lnTo>
                    <a:pt x="0" y="186"/>
                  </a:lnTo>
                  <a:lnTo>
                    <a:pt x="0" y="193"/>
                  </a:lnTo>
                  <a:lnTo>
                    <a:pt x="3" y="204"/>
                  </a:lnTo>
                  <a:lnTo>
                    <a:pt x="8" y="212"/>
                  </a:lnTo>
                  <a:lnTo>
                    <a:pt x="16" y="218"/>
                  </a:lnTo>
                  <a:lnTo>
                    <a:pt x="26" y="222"/>
                  </a:lnTo>
                  <a:lnTo>
                    <a:pt x="38" y="224"/>
                  </a:lnTo>
                  <a:lnTo>
                    <a:pt x="168" y="22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5" name="Freeform 76"/>
            <p:cNvSpPr>
              <a:spLocks/>
            </p:cNvSpPr>
            <p:nvPr/>
          </p:nvSpPr>
          <p:spPr bwMode="gray">
            <a:xfrm>
              <a:off x="1006475" y="4195763"/>
              <a:ext cx="180975" cy="26988"/>
            </a:xfrm>
            <a:custGeom>
              <a:avLst/>
              <a:gdLst>
                <a:gd name="T0" fmla="*/ 210 w 228"/>
                <a:gd name="T1" fmla="*/ 0 h 36"/>
                <a:gd name="T2" fmla="*/ 18 w 228"/>
                <a:gd name="T3" fmla="*/ 0 h 36"/>
                <a:gd name="T4" fmla="*/ 8 w 228"/>
                <a:gd name="T5" fmla="*/ 2 h 36"/>
                <a:gd name="T6" fmla="*/ 2 w 228"/>
                <a:gd name="T7" fmla="*/ 9 h 36"/>
                <a:gd name="T8" fmla="*/ 0 w 228"/>
                <a:gd name="T9" fmla="*/ 17 h 36"/>
                <a:gd name="T10" fmla="*/ 2 w 228"/>
                <a:gd name="T11" fmla="*/ 27 h 36"/>
                <a:gd name="T12" fmla="*/ 8 w 228"/>
                <a:gd name="T13" fmla="*/ 33 h 36"/>
                <a:gd name="T14" fmla="*/ 18 w 228"/>
                <a:gd name="T15" fmla="*/ 36 h 36"/>
                <a:gd name="T16" fmla="*/ 210 w 228"/>
                <a:gd name="T17" fmla="*/ 36 h 36"/>
                <a:gd name="T18" fmla="*/ 219 w 228"/>
                <a:gd name="T19" fmla="*/ 33 h 36"/>
                <a:gd name="T20" fmla="*/ 225 w 228"/>
                <a:gd name="T21" fmla="*/ 27 h 36"/>
                <a:gd name="T22" fmla="*/ 228 w 228"/>
                <a:gd name="T23" fmla="*/ 17 h 36"/>
                <a:gd name="T24" fmla="*/ 225 w 228"/>
                <a:gd name="T25" fmla="*/ 9 h 36"/>
                <a:gd name="T26" fmla="*/ 219 w 228"/>
                <a:gd name="T27" fmla="*/ 2 h 36"/>
                <a:gd name="T28" fmla="*/ 210 w 228"/>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36">
                  <a:moveTo>
                    <a:pt x="210" y="0"/>
                  </a:moveTo>
                  <a:lnTo>
                    <a:pt x="18" y="0"/>
                  </a:lnTo>
                  <a:lnTo>
                    <a:pt x="8" y="2"/>
                  </a:lnTo>
                  <a:lnTo>
                    <a:pt x="2" y="9"/>
                  </a:lnTo>
                  <a:lnTo>
                    <a:pt x="0" y="17"/>
                  </a:lnTo>
                  <a:lnTo>
                    <a:pt x="2" y="27"/>
                  </a:lnTo>
                  <a:lnTo>
                    <a:pt x="8" y="33"/>
                  </a:lnTo>
                  <a:lnTo>
                    <a:pt x="18" y="36"/>
                  </a:lnTo>
                  <a:lnTo>
                    <a:pt x="210" y="36"/>
                  </a:lnTo>
                  <a:lnTo>
                    <a:pt x="219" y="33"/>
                  </a:lnTo>
                  <a:lnTo>
                    <a:pt x="225" y="27"/>
                  </a:lnTo>
                  <a:lnTo>
                    <a:pt x="228" y="17"/>
                  </a:lnTo>
                  <a:lnTo>
                    <a:pt x="225" y="9"/>
                  </a:lnTo>
                  <a:lnTo>
                    <a:pt x="219" y="2"/>
                  </a:lnTo>
                  <a:lnTo>
                    <a:pt x="21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6" name="Freeform 77"/>
            <p:cNvSpPr>
              <a:spLocks/>
            </p:cNvSpPr>
            <p:nvPr/>
          </p:nvSpPr>
          <p:spPr bwMode="gray">
            <a:xfrm>
              <a:off x="996950" y="4127501"/>
              <a:ext cx="198438" cy="55563"/>
            </a:xfrm>
            <a:custGeom>
              <a:avLst/>
              <a:gdLst>
                <a:gd name="T0" fmla="*/ 215 w 251"/>
                <a:gd name="T1" fmla="*/ 0 h 71"/>
                <a:gd name="T2" fmla="*/ 36 w 251"/>
                <a:gd name="T3" fmla="*/ 0 h 71"/>
                <a:gd name="T4" fmla="*/ 21 w 251"/>
                <a:gd name="T5" fmla="*/ 2 h 71"/>
                <a:gd name="T6" fmla="*/ 10 w 251"/>
                <a:gd name="T7" fmla="*/ 10 h 71"/>
                <a:gd name="T8" fmla="*/ 3 w 251"/>
                <a:gd name="T9" fmla="*/ 22 h 71"/>
                <a:gd name="T10" fmla="*/ 0 w 251"/>
                <a:gd name="T11" fmla="*/ 35 h 71"/>
                <a:gd name="T12" fmla="*/ 3 w 251"/>
                <a:gd name="T13" fmla="*/ 49 h 71"/>
                <a:gd name="T14" fmla="*/ 10 w 251"/>
                <a:gd name="T15" fmla="*/ 60 h 71"/>
                <a:gd name="T16" fmla="*/ 21 w 251"/>
                <a:gd name="T17" fmla="*/ 69 h 71"/>
                <a:gd name="T18" fmla="*/ 36 w 251"/>
                <a:gd name="T19" fmla="*/ 71 h 71"/>
                <a:gd name="T20" fmla="*/ 215 w 251"/>
                <a:gd name="T21" fmla="*/ 71 h 71"/>
                <a:gd name="T22" fmla="*/ 228 w 251"/>
                <a:gd name="T23" fmla="*/ 69 h 71"/>
                <a:gd name="T24" fmla="*/ 239 w 251"/>
                <a:gd name="T25" fmla="*/ 60 h 71"/>
                <a:gd name="T26" fmla="*/ 247 w 251"/>
                <a:gd name="T27" fmla="*/ 49 h 71"/>
                <a:gd name="T28" fmla="*/ 251 w 251"/>
                <a:gd name="T29" fmla="*/ 35 h 71"/>
                <a:gd name="T30" fmla="*/ 247 w 251"/>
                <a:gd name="T31" fmla="*/ 22 h 71"/>
                <a:gd name="T32" fmla="*/ 239 w 251"/>
                <a:gd name="T33" fmla="*/ 10 h 71"/>
                <a:gd name="T34" fmla="*/ 228 w 251"/>
                <a:gd name="T35" fmla="*/ 2 h 71"/>
                <a:gd name="T36" fmla="*/ 215 w 251"/>
                <a:gd name="T3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71">
                  <a:moveTo>
                    <a:pt x="215" y="0"/>
                  </a:moveTo>
                  <a:lnTo>
                    <a:pt x="36" y="0"/>
                  </a:lnTo>
                  <a:lnTo>
                    <a:pt x="21" y="2"/>
                  </a:lnTo>
                  <a:lnTo>
                    <a:pt x="10" y="10"/>
                  </a:lnTo>
                  <a:lnTo>
                    <a:pt x="3" y="22"/>
                  </a:lnTo>
                  <a:lnTo>
                    <a:pt x="0" y="35"/>
                  </a:lnTo>
                  <a:lnTo>
                    <a:pt x="3" y="49"/>
                  </a:lnTo>
                  <a:lnTo>
                    <a:pt x="10" y="60"/>
                  </a:lnTo>
                  <a:lnTo>
                    <a:pt x="21" y="69"/>
                  </a:lnTo>
                  <a:lnTo>
                    <a:pt x="36" y="71"/>
                  </a:lnTo>
                  <a:lnTo>
                    <a:pt x="215" y="71"/>
                  </a:lnTo>
                  <a:lnTo>
                    <a:pt x="228" y="69"/>
                  </a:lnTo>
                  <a:lnTo>
                    <a:pt x="239" y="60"/>
                  </a:lnTo>
                  <a:lnTo>
                    <a:pt x="247" y="49"/>
                  </a:lnTo>
                  <a:lnTo>
                    <a:pt x="251" y="35"/>
                  </a:lnTo>
                  <a:lnTo>
                    <a:pt x="247" y="22"/>
                  </a:lnTo>
                  <a:lnTo>
                    <a:pt x="239" y="10"/>
                  </a:lnTo>
                  <a:lnTo>
                    <a:pt x="228" y="2"/>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7" name="Freeform 78"/>
            <p:cNvSpPr>
              <a:spLocks/>
            </p:cNvSpPr>
            <p:nvPr/>
          </p:nvSpPr>
          <p:spPr bwMode="gray">
            <a:xfrm>
              <a:off x="1216025" y="4159251"/>
              <a:ext cx="247650" cy="28575"/>
            </a:xfrm>
            <a:custGeom>
              <a:avLst/>
              <a:gdLst>
                <a:gd name="T0" fmla="*/ 296 w 313"/>
                <a:gd name="T1" fmla="*/ 0 h 36"/>
                <a:gd name="T2" fmla="*/ 18 w 313"/>
                <a:gd name="T3" fmla="*/ 0 h 36"/>
                <a:gd name="T4" fmla="*/ 9 w 313"/>
                <a:gd name="T5" fmla="*/ 2 h 36"/>
                <a:gd name="T6" fmla="*/ 3 w 313"/>
                <a:gd name="T7" fmla="*/ 9 h 36"/>
                <a:gd name="T8" fmla="*/ 0 w 313"/>
                <a:gd name="T9" fmla="*/ 17 h 36"/>
                <a:gd name="T10" fmla="*/ 3 w 313"/>
                <a:gd name="T11" fmla="*/ 27 h 36"/>
                <a:gd name="T12" fmla="*/ 9 w 313"/>
                <a:gd name="T13" fmla="*/ 34 h 36"/>
                <a:gd name="T14" fmla="*/ 18 w 313"/>
                <a:gd name="T15" fmla="*/ 36 h 36"/>
                <a:gd name="T16" fmla="*/ 296 w 313"/>
                <a:gd name="T17" fmla="*/ 36 h 36"/>
                <a:gd name="T18" fmla="*/ 305 w 313"/>
                <a:gd name="T19" fmla="*/ 34 h 36"/>
                <a:gd name="T20" fmla="*/ 311 w 313"/>
                <a:gd name="T21" fmla="*/ 27 h 36"/>
                <a:gd name="T22" fmla="*/ 313 w 313"/>
                <a:gd name="T23" fmla="*/ 17 h 36"/>
                <a:gd name="T24" fmla="*/ 311 w 313"/>
                <a:gd name="T25" fmla="*/ 9 h 36"/>
                <a:gd name="T26" fmla="*/ 305 w 313"/>
                <a:gd name="T27" fmla="*/ 2 h 36"/>
                <a:gd name="T28" fmla="*/ 296 w 313"/>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36">
                  <a:moveTo>
                    <a:pt x="296" y="0"/>
                  </a:moveTo>
                  <a:lnTo>
                    <a:pt x="18" y="0"/>
                  </a:lnTo>
                  <a:lnTo>
                    <a:pt x="9" y="2"/>
                  </a:lnTo>
                  <a:lnTo>
                    <a:pt x="3" y="9"/>
                  </a:lnTo>
                  <a:lnTo>
                    <a:pt x="0" y="17"/>
                  </a:lnTo>
                  <a:lnTo>
                    <a:pt x="3" y="27"/>
                  </a:lnTo>
                  <a:lnTo>
                    <a:pt x="9" y="34"/>
                  </a:lnTo>
                  <a:lnTo>
                    <a:pt x="18" y="36"/>
                  </a:lnTo>
                  <a:lnTo>
                    <a:pt x="296" y="36"/>
                  </a:lnTo>
                  <a:lnTo>
                    <a:pt x="305" y="34"/>
                  </a:lnTo>
                  <a:lnTo>
                    <a:pt x="311" y="27"/>
                  </a:lnTo>
                  <a:lnTo>
                    <a:pt x="313" y="17"/>
                  </a:lnTo>
                  <a:lnTo>
                    <a:pt x="311" y="9"/>
                  </a:lnTo>
                  <a:lnTo>
                    <a:pt x="305" y="2"/>
                  </a:lnTo>
                  <a:lnTo>
                    <a:pt x="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8" name="Freeform 79"/>
            <p:cNvSpPr>
              <a:spLocks/>
            </p:cNvSpPr>
            <p:nvPr/>
          </p:nvSpPr>
          <p:spPr bwMode="gray">
            <a:xfrm>
              <a:off x="1208088" y="4090988"/>
              <a:ext cx="261938" cy="55563"/>
            </a:xfrm>
            <a:custGeom>
              <a:avLst/>
              <a:gdLst>
                <a:gd name="T0" fmla="*/ 36 w 329"/>
                <a:gd name="T1" fmla="*/ 71 h 71"/>
                <a:gd name="T2" fmla="*/ 295 w 329"/>
                <a:gd name="T3" fmla="*/ 71 h 71"/>
                <a:gd name="T4" fmla="*/ 308 w 329"/>
                <a:gd name="T5" fmla="*/ 68 h 71"/>
                <a:gd name="T6" fmla="*/ 319 w 329"/>
                <a:gd name="T7" fmla="*/ 60 h 71"/>
                <a:gd name="T8" fmla="*/ 327 w 329"/>
                <a:gd name="T9" fmla="*/ 49 h 71"/>
                <a:gd name="T10" fmla="*/ 329 w 329"/>
                <a:gd name="T11" fmla="*/ 35 h 71"/>
                <a:gd name="T12" fmla="*/ 327 w 329"/>
                <a:gd name="T13" fmla="*/ 23 h 71"/>
                <a:gd name="T14" fmla="*/ 321 w 329"/>
                <a:gd name="T15" fmla="*/ 11 h 71"/>
                <a:gd name="T16" fmla="*/ 311 w 329"/>
                <a:gd name="T17" fmla="*/ 3 h 71"/>
                <a:gd name="T18" fmla="*/ 299 w 329"/>
                <a:gd name="T19" fmla="*/ 0 h 71"/>
                <a:gd name="T20" fmla="*/ 32 w 329"/>
                <a:gd name="T21" fmla="*/ 0 h 71"/>
                <a:gd name="T22" fmla="*/ 19 w 329"/>
                <a:gd name="T23" fmla="*/ 3 h 71"/>
                <a:gd name="T24" fmla="*/ 9 w 329"/>
                <a:gd name="T25" fmla="*/ 11 h 71"/>
                <a:gd name="T26" fmla="*/ 2 w 329"/>
                <a:gd name="T27" fmla="*/ 23 h 71"/>
                <a:gd name="T28" fmla="*/ 0 w 329"/>
                <a:gd name="T29" fmla="*/ 35 h 71"/>
                <a:gd name="T30" fmla="*/ 3 w 329"/>
                <a:gd name="T31" fmla="*/ 49 h 71"/>
                <a:gd name="T32" fmla="*/ 10 w 329"/>
                <a:gd name="T33" fmla="*/ 60 h 71"/>
                <a:gd name="T34" fmla="*/ 21 w 329"/>
                <a:gd name="T35" fmla="*/ 68 h 71"/>
                <a:gd name="T36" fmla="*/ 36 w 329"/>
                <a:gd name="T3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9" h="71">
                  <a:moveTo>
                    <a:pt x="36" y="71"/>
                  </a:moveTo>
                  <a:lnTo>
                    <a:pt x="295" y="71"/>
                  </a:lnTo>
                  <a:lnTo>
                    <a:pt x="308" y="68"/>
                  </a:lnTo>
                  <a:lnTo>
                    <a:pt x="319" y="60"/>
                  </a:lnTo>
                  <a:lnTo>
                    <a:pt x="327" y="49"/>
                  </a:lnTo>
                  <a:lnTo>
                    <a:pt x="329" y="35"/>
                  </a:lnTo>
                  <a:lnTo>
                    <a:pt x="327" y="23"/>
                  </a:lnTo>
                  <a:lnTo>
                    <a:pt x="321" y="11"/>
                  </a:lnTo>
                  <a:lnTo>
                    <a:pt x="311" y="3"/>
                  </a:lnTo>
                  <a:lnTo>
                    <a:pt x="299" y="0"/>
                  </a:lnTo>
                  <a:lnTo>
                    <a:pt x="32" y="0"/>
                  </a:lnTo>
                  <a:lnTo>
                    <a:pt x="19" y="3"/>
                  </a:lnTo>
                  <a:lnTo>
                    <a:pt x="9" y="11"/>
                  </a:lnTo>
                  <a:lnTo>
                    <a:pt x="2" y="23"/>
                  </a:lnTo>
                  <a:lnTo>
                    <a:pt x="0" y="35"/>
                  </a:lnTo>
                  <a:lnTo>
                    <a:pt x="3" y="49"/>
                  </a:lnTo>
                  <a:lnTo>
                    <a:pt x="10" y="60"/>
                  </a:lnTo>
                  <a:lnTo>
                    <a:pt x="21" y="68"/>
                  </a:lnTo>
                  <a:lnTo>
                    <a:pt x="36" y="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9" name="Freeform 80"/>
            <p:cNvSpPr>
              <a:spLocks/>
            </p:cNvSpPr>
            <p:nvPr/>
          </p:nvSpPr>
          <p:spPr bwMode="gray">
            <a:xfrm>
              <a:off x="1046163" y="3767138"/>
              <a:ext cx="100013" cy="339725"/>
            </a:xfrm>
            <a:custGeom>
              <a:avLst/>
              <a:gdLst>
                <a:gd name="T0" fmla="*/ 1 w 127"/>
                <a:gd name="T1" fmla="*/ 108 h 428"/>
                <a:gd name="T2" fmla="*/ 24 w 127"/>
                <a:gd name="T3" fmla="*/ 171 h 428"/>
                <a:gd name="T4" fmla="*/ 17 w 127"/>
                <a:gd name="T5" fmla="*/ 171 h 428"/>
                <a:gd name="T6" fmla="*/ 13 w 127"/>
                <a:gd name="T7" fmla="*/ 171 h 428"/>
                <a:gd name="T8" fmla="*/ 11 w 127"/>
                <a:gd name="T9" fmla="*/ 173 h 428"/>
                <a:gd name="T10" fmla="*/ 8 w 127"/>
                <a:gd name="T11" fmla="*/ 175 h 428"/>
                <a:gd name="T12" fmla="*/ 6 w 127"/>
                <a:gd name="T13" fmla="*/ 177 h 428"/>
                <a:gd name="T14" fmla="*/ 6 w 127"/>
                <a:gd name="T15" fmla="*/ 181 h 428"/>
                <a:gd name="T16" fmla="*/ 6 w 127"/>
                <a:gd name="T17" fmla="*/ 184 h 428"/>
                <a:gd name="T18" fmla="*/ 8 w 127"/>
                <a:gd name="T19" fmla="*/ 187 h 428"/>
                <a:gd name="T20" fmla="*/ 11 w 127"/>
                <a:gd name="T21" fmla="*/ 189 h 428"/>
                <a:gd name="T22" fmla="*/ 13 w 127"/>
                <a:gd name="T23" fmla="*/ 190 h 428"/>
                <a:gd name="T24" fmla="*/ 17 w 127"/>
                <a:gd name="T25" fmla="*/ 191 h 428"/>
                <a:gd name="T26" fmla="*/ 27 w 127"/>
                <a:gd name="T27" fmla="*/ 191 h 428"/>
                <a:gd name="T28" fmla="*/ 4 w 127"/>
                <a:gd name="T29" fmla="*/ 428 h 428"/>
                <a:gd name="T30" fmla="*/ 123 w 127"/>
                <a:gd name="T31" fmla="*/ 428 h 428"/>
                <a:gd name="T32" fmla="*/ 102 w 127"/>
                <a:gd name="T33" fmla="*/ 191 h 428"/>
                <a:gd name="T34" fmla="*/ 111 w 127"/>
                <a:gd name="T35" fmla="*/ 191 h 428"/>
                <a:gd name="T36" fmla="*/ 115 w 127"/>
                <a:gd name="T37" fmla="*/ 190 h 428"/>
                <a:gd name="T38" fmla="*/ 117 w 127"/>
                <a:gd name="T39" fmla="*/ 189 h 428"/>
                <a:gd name="T40" fmla="*/ 120 w 127"/>
                <a:gd name="T41" fmla="*/ 187 h 428"/>
                <a:gd name="T42" fmla="*/ 121 w 127"/>
                <a:gd name="T43" fmla="*/ 184 h 428"/>
                <a:gd name="T44" fmla="*/ 121 w 127"/>
                <a:gd name="T45" fmla="*/ 181 h 428"/>
                <a:gd name="T46" fmla="*/ 121 w 127"/>
                <a:gd name="T47" fmla="*/ 177 h 428"/>
                <a:gd name="T48" fmla="*/ 120 w 127"/>
                <a:gd name="T49" fmla="*/ 175 h 428"/>
                <a:gd name="T50" fmla="*/ 117 w 127"/>
                <a:gd name="T51" fmla="*/ 173 h 428"/>
                <a:gd name="T52" fmla="*/ 115 w 127"/>
                <a:gd name="T53" fmla="*/ 171 h 428"/>
                <a:gd name="T54" fmla="*/ 111 w 127"/>
                <a:gd name="T55" fmla="*/ 171 h 428"/>
                <a:gd name="T56" fmla="*/ 104 w 127"/>
                <a:gd name="T57" fmla="*/ 171 h 428"/>
                <a:gd name="T58" fmla="*/ 126 w 127"/>
                <a:gd name="T59" fmla="*/ 108 h 428"/>
                <a:gd name="T60" fmla="*/ 127 w 127"/>
                <a:gd name="T61" fmla="*/ 104 h 428"/>
                <a:gd name="T62" fmla="*/ 127 w 127"/>
                <a:gd name="T63" fmla="*/ 101 h 428"/>
                <a:gd name="T64" fmla="*/ 126 w 127"/>
                <a:gd name="T65" fmla="*/ 99 h 428"/>
                <a:gd name="T66" fmla="*/ 124 w 127"/>
                <a:gd name="T67" fmla="*/ 96 h 428"/>
                <a:gd name="T68" fmla="*/ 121 w 127"/>
                <a:gd name="T69" fmla="*/ 94 h 428"/>
                <a:gd name="T70" fmla="*/ 118 w 127"/>
                <a:gd name="T71" fmla="*/ 93 h 428"/>
                <a:gd name="T72" fmla="*/ 115 w 127"/>
                <a:gd name="T73" fmla="*/ 93 h 428"/>
                <a:gd name="T74" fmla="*/ 103 w 127"/>
                <a:gd name="T75" fmla="*/ 93 h 428"/>
                <a:gd name="T76" fmla="*/ 86 w 127"/>
                <a:gd name="T77" fmla="*/ 60 h 428"/>
                <a:gd name="T78" fmla="*/ 101 w 127"/>
                <a:gd name="T79" fmla="*/ 60 h 428"/>
                <a:gd name="T80" fmla="*/ 101 w 127"/>
                <a:gd name="T81" fmla="*/ 28 h 428"/>
                <a:gd name="T82" fmla="*/ 83 w 127"/>
                <a:gd name="T83" fmla="*/ 28 h 428"/>
                <a:gd name="T84" fmla="*/ 83 w 127"/>
                <a:gd name="T85" fmla="*/ 13 h 428"/>
                <a:gd name="T86" fmla="*/ 80 w 127"/>
                <a:gd name="T87" fmla="*/ 6 h 428"/>
                <a:gd name="T88" fmla="*/ 74 w 127"/>
                <a:gd name="T89" fmla="*/ 2 h 428"/>
                <a:gd name="T90" fmla="*/ 64 w 127"/>
                <a:gd name="T91" fmla="*/ 0 h 428"/>
                <a:gd name="T92" fmla="*/ 54 w 127"/>
                <a:gd name="T93" fmla="*/ 2 h 428"/>
                <a:gd name="T94" fmla="*/ 47 w 127"/>
                <a:gd name="T95" fmla="*/ 6 h 428"/>
                <a:gd name="T96" fmla="*/ 45 w 127"/>
                <a:gd name="T97" fmla="*/ 13 h 428"/>
                <a:gd name="T98" fmla="*/ 45 w 127"/>
                <a:gd name="T99" fmla="*/ 28 h 428"/>
                <a:gd name="T100" fmla="*/ 27 w 127"/>
                <a:gd name="T101" fmla="*/ 28 h 428"/>
                <a:gd name="T102" fmla="*/ 27 w 127"/>
                <a:gd name="T103" fmla="*/ 60 h 428"/>
                <a:gd name="T104" fmla="*/ 42 w 127"/>
                <a:gd name="T105" fmla="*/ 60 h 428"/>
                <a:gd name="T106" fmla="*/ 26 w 127"/>
                <a:gd name="T107" fmla="*/ 93 h 428"/>
                <a:gd name="T108" fmla="*/ 13 w 127"/>
                <a:gd name="T109" fmla="*/ 93 h 428"/>
                <a:gd name="T110" fmla="*/ 9 w 127"/>
                <a:gd name="T111" fmla="*/ 93 h 428"/>
                <a:gd name="T112" fmla="*/ 6 w 127"/>
                <a:gd name="T113" fmla="*/ 94 h 428"/>
                <a:gd name="T114" fmla="*/ 3 w 127"/>
                <a:gd name="T115" fmla="*/ 96 h 428"/>
                <a:gd name="T116" fmla="*/ 1 w 127"/>
                <a:gd name="T117" fmla="*/ 99 h 428"/>
                <a:gd name="T118" fmla="*/ 0 w 127"/>
                <a:gd name="T119" fmla="*/ 101 h 428"/>
                <a:gd name="T120" fmla="*/ 0 w 127"/>
                <a:gd name="T121" fmla="*/ 104 h 428"/>
                <a:gd name="T122" fmla="*/ 1 w 127"/>
                <a:gd name="T123" fmla="*/ 10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7" h="428">
                  <a:moveTo>
                    <a:pt x="1" y="108"/>
                  </a:moveTo>
                  <a:lnTo>
                    <a:pt x="24" y="171"/>
                  </a:lnTo>
                  <a:lnTo>
                    <a:pt x="17" y="171"/>
                  </a:lnTo>
                  <a:lnTo>
                    <a:pt x="13" y="171"/>
                  </a:lnTo>
                  <a:lnTo>
                    <a:pt x="11" y="173"/>
                  </a:lnTo>
                  <a:lnTo>
                    <a:pt x="8" y="175"/>
                  </a:lnTo>
                  <a:lnTo>
                    <a:pt x="6" y="177"/>
                  </a:lnTo>
                  <a:lnTo>
                    <a:pt x="6" y="181"/>
                  </a:lnTo>
                  <a:lnTo>
                    <a:pt x="6" y="184"/>
                  </a:lnTo>
                  <a:lnTo>
                    <a:pt x="8" y="187"/>
                  </a:lnTo>
                  <a:lnTo>
                    <a:pt x="11" y="189"/>
                  </a:lnTo>
                  <a:lnTo>
                    <a:pt x="13" y="190"/>
                  </a:lnTo>
                  <a:lnTo>
                    <a:pt x="17" y="191"/>
                  </a:lnTo>
                  <a:lnTo>
                    <a:pt x="27" y="191"/>
                  </a:lnTo>
                  <a:lnTo>
                    <a:pt x="4" y="428"/>
                  </a:lnTo>
                  <a:lnTo>
                    <a:pt x="123" y="428"/>
                  </a:lnTo>
                  <a:lnTo>
                    <a:pt x="102" y="191"/>
                  </a:lnTo>
                  <a:lnTo>
                    <a:pt x="111" y="191"/>
                  </a:lnTo>
                  <a:lnTo>
                    <a:pt x="115" y="190"/>
                  </a:lnTo>
                  <a:lnTo>
                    <a:pt x="117" y="189"/>
                  </a:lnTo>
                  <a:lnTo>
                    <a:pt x="120" y="187"/>
                  </a:lnTo>
                  <a:lnTo>
                    <a:pt x="121" y="184"/>
                  </a:lnTo>
                  <a:lnTo>
                    <a:pt x="121" y="181"/>
                  </a:lnTo>
                  <a:lnTo>
                    <a:pt x="121" y="177"/>
                  </a:lnTo>
                  <a:lnTo>
                    <a:pt x="120" y="175"/>
                  </a:lnTo>
                  <a:lnTo>
                    <a:pt x="117" y="173"/>
                  </a:lnTo>
                  <a:lnTo>
                    <a:pt x="115" y="171"/>
                  </a:lnTo>
                  <a:lnTo>
                    <a:pt x="111" y="171"/>
                  </a:lnTo>
                  <a:lnTo>
                    <a:pt x="104" y="171"/>
                  </a:lnTo>
                  <a:lnTo>
                    <a:pt x="126" y="108"/>
                  </a:lnTo>
                  <a:lnTo>
                    <a:pt x="127" y="104"/>
                  </a:lnTo>
                  <a:lnTo>
                    <a:pt x="127" y="101"/>
                  </a:lnTo>
                  <a:lnTo>
                    <a:pt x="126" y="99"/>
                  </a:lnTo>
                  <a:lnTo>
                    <a:pt x="124" y="96"/>
                  </a:lnTo>
                  <a:lnTo>
                    <a:pt x="121" y="94"/>
                  </a:lnTo>
                  <a:lnTo>
                    <a:pt x="118" y="93"/>
                  </a:lnTo>
                  <a:lnTo>
                    <a:pt x="115" y="93"/>
                  </a:lnTo>
                  <a:lnTo>
                    <a:pt x="103" y="93"/>
                  </a:lnTo>
                  <a:lnTo>
                    <a:pt x="86" y="60"/>
                  </a:lnTo>
                  <a:lnTo>
                    <a:pt x="101" y="60"/>
                  </a:lnTo>
                  <a:lnTo>
                    <a:pt x="101" y="28"/>
                  </a:lnTo>
                  <a:lnTo>
                    <a:pt x="83" y="28"/>
                  </a:lnTo>
                  <a:lnTo>
                    <a:pt x="83" y="13"/>
                  </a:lnTo>
                  <a:lnTo>
                    <a:pt x="80" y="6"/>
                  </a:lnTo>
                  <a:lnTo>
                    <a:pt x="74" y="2"/>
                  </a:lnTo>
                  <a:lnTo>
                    <a:pt x="64" y="0"/>
                  </a:lnTo>
                  <a:lnTo>
                    <a:pt x="54" y="2"/>
                  </a:lnTo>
                  <a:lnTo>
                    <a:pt x="47" y="6"/>
                  </a:lnTo>
                  <a:lnTo>
                    <a:pt x="45" y="13"/>
                  </a:lnTo>
                  <a:lnTo>
                    <a:pt x="45" y="28"/>
                  </a:lnTo>
                  <a:lnTo>
                    <a:pt x="27" y="28"/>
                  </a:lnTo>
                  <a:lnTo>
                    <a:pt x="27" y="60"/>
                  </a:lnTo>
                  <a:lnTo>
                    <a:pt x="42" y="60"/>
                  </a:lnTo>
                  <a:lnTo>
                    <a:pt x="26" y="93"/>
                  </a:lnTo>
                  <a:lnTo>
                    <a:pt x="13" y="93"/>
                  </a:lnTo>
                  <a:lnTo>
                    <a:pt x="9" y="93"/>
                  </a:lnTo>
                  <a:lnTo>
                    <a:pt x="6" y="94"/>
                  </a:lnTo>
                  <a:lnTo>
                    <a:pt x="3" y="96"/>
                  </a:lnTo>
                  <a:lnTo>
                    <a:pt x="1" y="99"/>
                  </a:lnTo>
                  <a:lnTo>
                    <a:pt x="0" y="101"/>
                  </a:lnTo>
                  <a:lnTo>
                    <a:pt x="0" y="104"/>
                  </a:lnTo>
                  <a:lnTo>
                    <a:pt x="1" y="1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sp>
        <p:nvSpPr>
          <p:cNvPr id="21" name="Freeform 58"/>
          <p:cNvSpPr>
            <a:spLocks noEditPoints="1"/>
          </p:cNvSpPr>
          <p:nvPr/>
        </p:nvSpPr>
        <p:spPr bwMode="gray">
          <a:xfrm>
            <a:off x="6702514" y="1524000"/>
            <a:ext cx="1069886" cy="1069882"/>
          </a:xfrm>
          <a:custGeom>
            <a:avLst/>
            <a:gdLst>
              <a:gd name="T0" fmla="*/ 332 w 372"/>
              <a:gd name="T1" fmla="*/ 0 h 372"/>
              <a:gd name="T2" fmla="*/ 40 w 372"/>
              <a:gd name="T3" fmla="*/ 0 h 372"/>
              <a:gd name="T4" fmla="*/ 0 w 372"/>
              <a:gd name="T5" fmla="*/ 40 h 372"/>
              <a:gd name="T6" fmla="*/ 0 w 372"/>
              <a:gd name="T7" fmla="*/ 332 h 372"/>
              <a:gd name="T8" fmla="*/ 40 w 372"/>
              <a:gd name="T9" fmla="*/ 372 h 372"/>
              <a:gd name="T10" fmla="*/ 332 w 372"/>
              <a:gd name="T11" fmla="*/ 372 h 372"/>
              <a:gd name="T12" fmla="*/ 372 w 372"/>
              <a:gd name="T13" fmla="*/ 332 h 372"/>
              <a:gd name="T14" fmla="*/ 372 w 372"/>
              <a:gd name="T15" fmla="*/ 40 h 372"/>
              <a:gd name="T16" fmla="*/ 332 w 372"/>
              <a:gd name="T17" fmla="*/ 0 h 372"/>
              <a:gd name="T18" fmla="*/ 40 w 372"/>
              <a:gd name="T19" fmla="*/ 14 h 372"/>
              <a:gd name="T20" fmla="*/ 332 w 372"/>
              <a:gd name="T21" fmla="*/ 14 h 372"/>
              <a:gd name="T22" fmla="*/ 358 w 372"/>
              <a:gd name="T23" fmla="*/ 40 h 372"/>
              <a:gd name="T24" fmla="*/ 358 w 372"/>
              <a:gd name="T25" fmla="*/ 54 h 372"/>
              <a:gd name="T26" fmla="*/ 352 w 372"/>
              <a:gd name="T27" fmla="*/ 67 h 372"/>
              <a:gd name="T28" fmla="*/ 343 w 372"/>
              <a:gd name="T29" fmla="*/ 60 h 372"/>
              <a:gd name="T30" fmla="*/ 333 w 372"/>
              <a:gd name="T31" fmla="*/ 69 h 372"/>
              <a:gd name="T32" fmla="*/ 323 w 372"/>
              <a:gd name="T33" fmla="*/ 114 h 372"/>
              <a:gd name="T34" fmla="*/ 313 w 372"/>
              <a:gd name="T35" fmla="*/ 109 h 372"/>
              <a:gd name="T36" fmla="*/ 302 w 372"/>
              <a:gd name="T37" fmla="*/ 91 h 372"/>
              <a:gd name="T38" fmla="*/ 292 w 372"/>
              <a:gd name="T39" fmla="*/ 97 h 372"/>
              <a:gd name="T40" fmla="*/ 282 w 372"/>
              <a:gd name="T41" fmla="*/ 90 h 372"/>
              <a:gd name="T42" fmla="*/ 272 w 372"/>
              <a:gd name="T43" fmla="*/ 33 h 372"/>
              <a:gd name="T44" fmla="*/ 262 w 372"/>
              <a:gd name="T45" fmla="*/ 76 h 372"/>
              <a:gd name="T46" fmla="*/ 252 w 372"/>
              <a:gd name="T47" fmla="*/ 75 h 372"/>
              <a:gd name="T48" fmla="*/ 242 w 372"/>
              <a:gd name="T49" fmla="*/ 96 h 372"/>
              <a:gd name="T50" fmla="*/ 232 w 372"/>
              <a:gd name="T51" fmla="*/ 84 h 372"/>
              <a:gd name="T52" fmla="*/ 222 w 372"/>
              <a:gd name="T53" fmla="*/ 137 h 372"/>
              <a:gd name="T54" fmla="*/ 212 w 372"/>
              <a:gd name="T55" fmla="*/ 130 h 372"/>
              <a:gd name="T56" fmla="*/ 202 w 372"/>
              <a:gd name="T57" fmla="*/ 125 h 372"/>
              <a:gd name="T58" fmla="*/ 192 w 372"/>
              <a:gd name="T59" fmla="*/ 195 h 372"/>
              <a:gd name="T60" fmla="*/ 182 w 372"/>
              <a:gd name="T61" fmla="*/ 166 h 372"/>
              <a:gd name="T62" fmla="*/ 172 w 372"/>
              <a:gd name="T63" fmla="*/ 191 h 372"/>
              <a:gd name="T64" fmla="*/ 162 w 372"/>
              <a:gd name="T65" fmla="*/ 304 h 372"/>
              <a:gd name="T66" fmla="*/ 152 w 372"/>
              <a:gd name="T67" fmla="*/ 272 h 372"/>
              <a:gd name="T68" fmla="*/ 141 w 372"/>
              <a:gd name="T69" fmla="*/ 257 h 372"/>
              <a:gd name="T70" fmla="*/ 131 w 372"/>
              <a:gd name="T71" fmla="*/ 259 h 372"/>
              <a:gd name="T72" fmla="*/ 121 w 372"/>
              <a:gd name="T73" fmla="*/ 245 h 372"/>
              <a:gd name="T74" fmla="*/ 111 w 372"/>
              <a:gd name="T75" fmla="*/ 284 h 372"/>
              <a:gd name="T76" fmla="*/ 100 w 372"/>
              <a:gd name="T77" fmla="*/ 307 h 372"/>
              <a:gd name="T78" fmla="*/ 90 w 372"/>
              <a:gd name="T79" fmla="*/ 303 h 372"/>
              <a:gd name="T80" fmla="*/ 80 w 372"/>
              <a:gd name="T81" fmla="*/ 336 h 372"/>
              <a:gd name="T82" fmla="*/ 70 w 372"/>
              <a:gd name="T83" fmla="*/ 321 h 372"/>
              <a:gd name="T84" fmla="*/ 60 w 372"/>
              <a:gd name="T85" fmla="*/ 325 h 372"/>
              <a:gd name="T86" fmla="*/ 50 w 372"/>
              <a:gd name="T87" fmla="*/ 293 h 372"/>
              <a:gd name="T88" fmla="*/ 40 w 372"/>
              <a:gd name="T89" fmla="*/ 278 h 372"/>
              <a:gd name="T90" fmla="*/ 30 w 372"/>
              <a:gd name="T91" fmla="*/ 293 h 372"/>
              <a:gd name="T92" fmla="*/ 20 w 372"/>
              <a:gd name="T93" fmla="*/ 291 h 372"/>
              <a:gd name="T94" fmla="*/ 14 w 372"/>
              <a:gd name="T95" fmla="*/ 298 h 372"/>
              <a:gd name="T96" fmla="*/ 14 w 372"/>
              <a:gd name="T97" fmla="*/ 40 h 372"/>
              <a:gd name="T98" fmla="*/ 40 w 372"/>
              <a:gd name="T99" fmla="*/ 1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2" h="372">
                <a:moveTo>
                  <a:pt x="332" y="0"/>
                </a:moveTo>
                <a:cubicBezTo>
                  <a:pt x="40" y="0"/>
                  <a:pt x="40" y="0"/>
                  <a:pt x="40" y="0"/>
                </a:cubicBezTo>
                <a:cubicBezTo>
                  <a:pt x="18" y="0"/>
                  <a:pt x="0" y="18"/>
                  <a:pt x="0" y="40"/>
                </a:cubicBezTo>
                <a:cubicBezTo>
                  <a:pt x="0" y="332"/>
                  <a:pt x="0" y="332"/>
                  <a:pt x="0" y="332"/>
                </a:cubicBezTo>
                <a:cubicBezTo>
                  <a:pt x="0" y="354"/>
                  <a:pt x="18" y="372"/>
                  <a:pt x="40" y="372"/>
                </a:cubicBezTo>
                <a:cubicBezTo>
                  <a:pt x="332" y="372"/>
                  <a:pt x="332" y="372"/>
                  <a:pt x="332" y="372"/>
                </a:cubicBezTo>
                <a:cubicBezTo>
                  <a:pt x="354" y="372"/>
                  <a:pt x="372" y="354"/>
                  <a:pt x="372" y="332"/>
                </a:cubicBezTo>
                <a:cubicBezTo>
                  <a:pt x="372" y="40"/>
                  <a:pt x="372" y="40"/>
                  <a:pt x="372" y="40"/>
                </a:cubicBezTo>
                <a:cubicBezTo>
                  <a:pt x="372" y="18"/>
                  <a:pt x="354" y="0"/>
                  <a:pt x="332" y="0"/>
                </a:cubicBezTo>
                <a:close/>
                <a:moveTo>
                  <a:pt x="40" y="14"/>
                </a:moveTo>
                <a:cubicBezTo>
                  <a:pt x="332" y="14"/>
                  <a:pt x="332" y="14"/>
                  <a:pt x="332" y="14"/>
                </a:cubicBezTo>
                <a:cubicBezTo>
                  <a:pt x="346" y="14"/>
                  <a:pt x="358" y="26"/>
                  <a:pt x="358" y="40"/>
                </a:cubicBezTo>
                <a:cubicBezTo>
                  <a:pt x="358" y="54"/>
                  <a:pt x="358" y="54"/>
                  <a:pt x="358" y="54"/>
                </a:cubicBezTo>
                <a:cubicBezTo>
                  <a:pt x="352" y="67"/>
                  <a:pt x="352" y="67"/>
                  <a:pt x="352" y="67"/>
                </a:cubicBezTo>
                <a:cubicBezTo>
                  <a:pt x="343" y="60"/>
                  <a:pt x="343" y="60"/>
                  <a:pt x="343" y="60"/>
                </a:cubicBezTo>
                <a:cubicBezTo>
                  <a:pt x="333" y="69"/>
                  <a:pt x="333" y="69"/>
                  <a:pt x="333" y="69"/>
                </a:cubicBezTo>
                <a:cubicBezTo>
                  <a:pt x="323" y="114"/>
                  <a:pt x="323" y="114"/>
                  <a:pt x="323" y="114"/>
                </a:cubicBezTo>
                <a:cubicBezTo>
                  <a:pt x="313" y="109"/>
                  <a:pt x="313" y="109"/>
                  <a:pt x="313" y="109"/>
                </a:cubicBezTo>
                <a:cubicBezTo>
                  <a:pt x="302" y="91"/>
                  <a:pt x="302" y="91"/>
                  <a:pt x="302" y="91"/>
                </a:cubicBezTo>
                <a:cubicBezTo>
                  <a:pt x="292" y="97"/>
                  <a:pt x="292" y="97"/>
                  <a:pt x="292" y="97"/>
                </a:cubicBezTo>
                <a:cubicBezTo>
                  <a:pt x="282" y="90"/>
                  <a:pt x="282" y="90"/>
                  <a:pt x="282" y="90"/>
                </a:cubicBezTo>
                <a:cubicBezTo>
                  <a:pt x="272" y="33"/>
                  <a:pt x="272" y="33"/>
                  <a:pt x="272" y="33"/>
                </a:cubicBezTo>
                <a:cubicBezTo>
                  <a:pt x="262" y="76"/>
                  <a:pt x="262" y="76"/>
                  <a:pt x="262" y="76"/>
                </a:cubicBezTo>
                <a:cubicBezTo>
                  <a:pt x="252" y="75"/>
                  <a:pt x="252" y="75"/>
                  <a:pt x="252" y="75"/>
                </a:cubicBezTo>
                <a:cubicBezTo>
                  <a:pt x="242" y="96"/>
                  <a:pt x="242" y="96"/>
                  <a:pt x="242" y="96"/>
                </a:cubicBezTo>
                <a:cubicBezTo>
                  <a:pt x="232" y="84"/>
                  <a:pt x="232" y="84"/>
                  <a:pt x="232" y="84"/>
                </a:cubicBezTo>
                <a:cubicBezTo>
                  <a:pt x="222" y="137"/>
                  <a:pt x="222" y="137"/>
                  <a:pt x="222" y="137"/>
                </a:cubicBezTo>
                <a:cubicBezTo>
                  <a:pt x="212" y="130"/>
                  <a:pt x="212" y="130"/>
                  <a:pt x="212" y="130"/>
                </a:cubicBezTo>
                <a:cubicBezTo>
                  <a:pt x="202" y="125"/>
                  <a:pt x="202" y="125"/>
                  <a:pt x="202" y="125"/>
                </a:cubicBezTo>
                <a:cubicBezTo>
                  <a:pt x="192" y="195"/>
                  <a:pt x="192" y="195"/>
                  <a:pt x="192" y="195"/>
                </a:cubicBezTo>
                <a:cubicBezTo>
                  <a:pt x="182" y="166"/>
                  <a:pt x="182" y="166"/>
                  <a:pt x="182" y="166"/>
                </a:cubicBezTo>
                <a:cubicBezTo>
                  <a:pt x="172" y="191"/>
                  <a:pt x="172" y="191"/>
                  <a:pt x="172" y="191"/>
                </a:cubicBezTo>
                <a:cubicBezTo>
                  <a:pt x="162" y="304"/>
                  <a:pt x="162" y="304"/>
                  <a:pt x="162" y="304"/>
                </a:cubicBezTo>
                <a:cubicBezTo>
                  <a:pt x="152" y="272"/>
                  <a:pt x="152" y="272"/>
                  <a:pt x="152" y="272"/>
                </a:cubicBezTo>
                <a:cubicBezTo>
                  <a:pt x="141" y="257"/>
                  <a:pt x="141" y="257"/>
                  <a:pt x="141" y="257"/>
                </a:cubicBezTo>
                <a:cubicBezTo>
                  <a:pt x="131" y="259"/>
                  <a:pt x="131" y="259"/>
                  <a:pt x="131" y="259"/>
                </a:cubicBezTo>
                <a:cubicBezTo>
                  <a:pt x="121" y="245"/>
                  <a:pt x="121" y="245"/>
                  <a:pt x="121" y="245"/>
                </a:cubicBezTo>
                <a:cubicBezTo>
                  <a:pt x="111" y="284"/>
                  <a:pt x="111" y="284"/>
                  <a:pt x="111" y="284"/>
                </a:cubicBezTo>
                <a:cubicBezTo>
                  <a:pt x="100" y="307"/>
                  <a:pt x="100" y="307"/>
                  <a:pt x="100" y="307"/>
                </a:cubicBezTo>
                <a:cubicBezTo>
                  <a:pt x="90" y="303"/>
                  <a:pt x="90" y="303"/>
                  <a:pt x="90" y="303"/>
                </a:cubicBezTo>
                <a:cubicBezTo>
                  <a:pt x="80" y="336"/>
                  <a:pt x="80" y="336"/>
                  <a:pt x="80" y="336"/>
                </a:cubicBezTo>
                <a:cubicBezTo>
                  <a:pt x="70" y="321"/>
                  <a:pt x="70" y="321"/>
                  <a:pt x="70" y="321"/>
                </a:cubicBezTo>
                <a:cubicBezTo>
                  <a:pt x="60" y="325"/>
                  <a:pt x="60" y="325"/>
                  <a:pt x="60" y="325"/>
                </a:cubicBezTo>
                <a:cubicBezTo>
                  <a:pt x="50" y="293"/>
                  <a:pt x="50" y="293"/>
                  <a:pt x="50" y="293"/>
                </a:cubicBezTo>
                <a:cubicBezTo>
                  <a:pt x="40" y="278"/>
                  <a:pt x="40" y="278"/>
                  <a:pt x="40" y="278"/>
                </a:cubicBezTo>
                <a:cubicBezTo>
                  <a:pt x="30" y="293"/>
                  <a:pt x="30" y="293"/>
                  <a:pt x="30" y="293"/>
                </a:cubicBezTo>
                <a:cubicBezTo>
                  <a:pt x="20" y="291"/>
                  <a:pt x="20" y="291"/>
                  <a:pt x="20" y="291"/>
                </a:cubicBezTo>
                <a:cubicBezTo>
                  <a:pt x="14" y="298"/>
                  <a:pt x="14" y="298"/>
                  <a:pt x="14" y="298"/>
                </a:cubicBezTo>
                <a:cubicBezTo>
                  <a:pt x="14" y="40"/>
                  <a:pt x="14" y="40"/>
                  <a:pt x="14" y="40"/>
                </a:cubicBezTo>
                <a:cubicBezTo>
                  <a:pt x="14" y="26"/>
                  <a:pt x="26" y="14"/>
                  <a:pt x="40"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spcAft>
                <a:spcPts val="600"/>
              </a:spcAft>
            </a:pPr>
            <a:endParaRPr lang="en-US" dirty="0"/>
          </a:p>
        </p:txBody>
      </p:sp>
      <p:grpSp>
        <p:nvGrpSpPr>
          <p:cNvPr id="20" name="Group 19"/>
          <p:cNvGrpSpPr>
            <a:grpSpLocks noChangeAspect="1"/>
          </p:cNvGrpSpPr>
          <p:nvPr/>
        </p:nvGrpSpPr>
        <p:grpSpPr bwMode="gray">
          <a:xfrm>
            <a:off x="3938309" y="1549032"/>
            <a:ext cx="1108513" cy="1047707"/>
            <a:chOff x="1790700" y="4467226"/>
            <a:chExt cx="376238" cy="355600"/>
          </a:xfrm>
          <a:solidFill>
            <a:schemeClr val="bg1"/>
          </a:solidFill>
        </p:grpSpPr>
        <p:sp>
          <p:nvSpPr>
            <p:cNvPr id="22" name="Freeform 4680"/>
            <p:cNvSpPr>
              <a:spLocks/>
            </p:cNvSpPr>
            <p:nvPr/>
          </p:nvSpPr>
          <p:spPr bwMode="gray">
            <a:xfrm>
              <a:off x="1857375" y="4467226"/>
              <a:ext cx="63500" cy="63500"/>
            </a:xfrm>
            <a:custGeom>
              <a:avLst/>
              <a:gdLst>
                <a:gd name="T0" fmla="*/ 41 w 81"/>
                <a:gd name="T1" fmla="*/ 0 h 80"/>
                <a:gd name="T2" fmla="*/ 53 w 81"/>
                <a:gd name="T3" fmla="*/ 2 h 80"/>
                <a:gd name="T4" fmla="*/ 64 w 81"/>
                <a:gd name="T5" fmla="*/ 7 h 80"/>
                <a:gd name="T6" fmla="*/ 74 w 81"/>
                <a:gd name="T7" fmla="*/ 16 h 80"/>
                <a:gd name="T8" fmla="*/ 79 w 81"/>
                <a:gd name="T9" fmla="*/ 26 h 80"/>
                <a:gd name="T10" fmla="*/ 81 w 81"/>
                <a:gd name="T11" fmla="*/ 40 h 80"/>
                <a:gd name="T12" fmla="*/ 79 w 81"/>
                <a:gd name="T13" fmla="*/ 52 h 80"/>
                <a:gd name="T14" fmla="*/ 74 w 81"/>
                <a:gd name="T15" fmla="*/ 63 h 80"/>
                <a:gd name="T16" fmla="*/ 64 w 81"/>
                <a:gd name="T17" fmla="*/ 72 h 80"/>
                <a:gd name="T18" fmla="*/ 53 w 81"/>
                <a:gd name="T19" fmla="*/ 78 h 80"/>
                <a:gd name="T20" fmla="*/ 41 w 81"/>
                <a:gd name="T21" fmla="*/ 80 h 80"/>
                <a:gd name="T22" fmla="*/ 28 w 81"/>
                <a:gd name="T23" fmla="*/ 78 h 80"/>
                <a:gd name="T24" fmla="*/ 17 w 81"/>
                <a:gd name="T25" fmla="*/ 72 h 80"/>
                <a:gd name="T26" fmla="*/ 9 w 81"/>
                <a:gd name="T27" fmla="*/ 63 h 80"/>
                <a:gd name="T28" fmla="*/ 2 w 81"/>
                <a:gd name="T29" fmla="*/ 52 h 80"/>
                <a:gd name="T30" fmla="*/ 0 w 81"/>
                <a:gd name="T31" fmla="*/ 40 h 80"/>
                <a:gd name="T32" fmla="*/ 2 w 81"/>
                <a:gd name="T33" fmla="*/ 26 h 80"/>
                <a:gd name="T34" fmla="*/ 9 w 81"/>
                <a:gd name="T35" fmla="*/ 16 h 80"/>
                <a:gd name="T36" fmla="*/ 17 w 81"/>
                <a:gd name="T37" fmla="*/ 7 h 80"/>
                <a:gd name="T38" fmla="*/ 28 w 81"/>
                <a:gd name="T39" fmla="*/ 2 h 80"/>
                <a:gd name="T40" fmla="*/ 41 w 81"/>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0">
                  <a:moveTo>
                    <a:pt x="41" y="0"/>
                  </a:moveTo>
                  <a:lnTo>
                    <a:pt x="53" y="2"/>
                  </a:lnTo>
                  <a:lnTo>
                    <a:pt x="64" y="7"/>
                  </a:lnTo>
                  <a:lnTo>
                    <a:pt x="74" y="16"/>
                  </a:lnTo>
                  <a:lnTo>
                    <a:pt x="79" y="26"/>
                  </a:lnTo>
                  <a:lnTo>
                    <a:pt x="81" y="40"/>
                  </a:lnTo>
                  <a:lnTo>
                    <a:pt x="79" y="52"/>
                  </a:lnTo>
                  <a:lnTo>
                    <a:pt x="74" y="63"/>
                  </a:lnTo>
                  <a:lnTo>
                    <a:pt x="64" y="72"/>
                  </a:lnTo>
                  <a:lnTo>
                    <a:pt x="53" y="78"/>
                  </a:lnTo>
                  <a:lnTo>
                    <a:pt x="41" y="80"/>
                  </a:lnTo>
                  <a:lnTo>
                    <a:pt x="28" y="78"/>
                  </a:lnTo>
                  <a:lnTo>
                    <a:pt x="17" y="72"/>
                  </a:lnTo>
                  <a:lnTo>
                    <a:pt x="9" y="63"/>
                  </a:lnTo>
                  <a:lnTo>
                    <a:pt x="2" y="52"/>
                  </a:lnTo>
                  <a:lnTo>
                    <a:pt x="0" y="40"/>
                  </a:lnTo>
                  <a:lnTo>
                    <a:pt x="2" y="26"/>
                  </a:lnTo>
                  <a:lnTo>
                    <a:pt x="9" y="16"/>
                  </a:lnTo>
                  <a:lnTo>
                    <a:pt x="17" y="7"/>
                  </a:lnTo>
                  <a:lnTo>
                    <a:pt x="28" y="2"/>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4681"/>
            <p:cNvSpPr>
              <a:spLocks/>
            </p:cNvSpPr>
            <p:nvPr/>
          </p:nvSpPr>
          <p:spPr bwMode="gray">
            <a:xfrm>
              <a:off x="2017713" y="4481513"/>
              <a:ext cx="63500" cy="63500"/>
            </a:xfrm>
            <a:custGeom>
              <a:avLst/>
              <a:gdLst>
                <a:gd name="T0" fmla="*/ 41 w 81"/>
                <a:gd name="T1" fmla="*/ 0 h 80"/>
                <a:gd name="T2" fmla="*/ 53 w 81"/>
                <a:gd name="T3" fmla="*/ 2 h 80"/>
                <a:gd name="T4" fmla="*/ 64 w 81"/>
                <a:gd name="T5" fmla="*/ 7 h 80"/>
                <a:gd name="T6" fmla="*/ 72 w 81"/>
                <a:gd name="T7" fmla="*/ 17 h 80"/>
                <a:gd name="T8" fmla="*/ 79 w 81"/>
                <a:gd name="T9" fmla="*/ 27 h 80"/>
                <a:gd name="T10" fmla="*/ 81 w 81"/>
                <a:gd name="T11" fmla="*/ 40 h 80"/>
                <a:gd name="T12" fmla="*/ 79 w 81"/>
                <a:gd name="T13" fmla="*/ 53 h 80"/>
                <a:gd name="T14" fmla="*/ 72 w 81"/>
                <a:gd name="T15" fmla="*/ 64 h 80"/>
                <a:gd name="T16" fmla="*/ 64 w 81"/>
                <a:gd name="T17" fmla="*/ 72 h 80"/>
                <a:gd name="T18" fmla="*/ 53 w 81"/>
                <a:gd name="T19" fmla="*/ 78 h 80"/>
                <a:gd name="T20" fmla="*/ 41 w 81"/>
                <a:gd name="T21" fmla="*/ 80 h 80"/>
                <a:gd name="T22" fmla="*/ 28 w 81"/>
                <a:gd name="T23" fmla="*/ 78 h 80"/>
                <a:gd name="T24" fmla="*/ 17 w 81"/>
                <a:gd name="T25" fmla="*/ 72 h 80"/>
                <a:gd name="T26" fmla="*/ 9 w 81"/>
                <a:gd name="T27" fmla="*/ 64 h 80"/>
                <a:gd name="T28" fmla="*/ 2 w 81"/>
                <a:gd name="T29" fmla="*/ 53 h 80"/>
                <a:gd name="T30" fmla="*/ 0 w 81"/>
                <a:gd name="T31" fmla="*/ 40 h 80"/>
                <a:gd name="T32" fmla="*/ 2 w 81"/>
                <a:gd name="T33" fmla="*/ 27 h 80"/>
                <a:gd name="T34" fmla="*/ 9 w 81"/>
                <a:gd name="T35" fmla="*/ 17 h 80"/>
                <a:gd name="T36" fmla="*/ 17 w 81"/>
                <a:gd name="T37" fmla="*/ 7 h 80"/>
                <a:gd name="T38" fmla="*/ 28 w 81"/>
                <a:gd name="T39" fmla="*/ 2 h 80"/>
                <a:gd name="T40" fmla="*/ 41 w 81"/>
                <a:gd name="T4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0">
                  <a:moveTo>
                    <a:pt x="41" y="0"/>
                  </a:moveTo>
                  <a:lnTo>
                    <a:pt x="53" y="2"/>
                  </a:lnTo>
                  <a:lnTo>
                    <a:pt x="64" y="7"/>
                  </a:lnTo>
                  <a:lnTo>
                    <a:pt x="72" y="17"/>
                  </a:lnTo>
                  <a:lnTo>
                    <a:pt x="79" y="27"/>
                  </a:lnTo>
                  <a:lnTo>
                    <a:pt x="81" y="40"/>
                  </a:lnTo>
                  <a:lnTo>
                    <a:pt x="79" y="53"/>
                  </a:lnTo>
                  <a:lnTo>
                    <a:pt x="72" y="64"/>
                  </a:lnTo>
                  <a:lnTo>
                    <a:pt x="64" y="72"/>
                  </a:lnTo>
                  <a:lnTo>
                    <a:pt x="53" y="78"/>
                  </a:lnTo>
                  <a:lnTo>
                    <a:pt x="41" y="80"/>
                  </a:lnTo>
                  <a:lnTo>
                    <a:pt x="28" y="78"/>
                  </a:lnTo>
                  <a:lnTo>
                    <a:pt x="17" y="72"/>
                  </a:lnTo>
                  <a:lnTo>
                    <a:pt x="9" y="64"/>
                  </a:lnTo>
                  <a:lnTo>
                    <a:pt x="2" y="53"/>
                  </a:lnTo>
                  <a:lnTo>
                    <a:pt x="0" y="40"/>
                  </a:lnTo>
                  <a:lnTo>
                    <a:pt x="2" y="27"/>
                  </a:lnTo>
                  <a:lnTo>
                    <a:pt x="9" y="17"/>
                  </a:lnTo>
                  <a:lnTo>
                    <a:pt x="17" y="7"/>
                  </a:lnTo>
                  <a:lnTo>
                    <a:pt x="28" y="2"/>
                  </a:lnTo>
                  <a:lnTo>
                    <a:pt x="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4682"/>
            <p:cNvSpPr>
              <a:spLocks/>
            </p:cNvSpPr>
            <p:nvPr/>
          </p:nvSpPr>
          <p:spPr bwMode="gray">
            <a:xfrm>
              <a:off x="1790700" y="4518026"/>
              <a:ext cx="376238" cy="304800"/>
            </a:xfrm>
            <a:custGeom>
              <a:avLst/>
              <a:gdLst>
                <a:gd name="T0" fmla="*/ 108 w 474"/>
                <a:gd name="T1" fmla="*/ 20 h 386"/>
                <a:gd name="T2" fmla="*/ 164 w 474"/>
                <a:gd name="T3" fmla="*/ 0 h 386"/>
                <a:gd name="T4" fmla="*/ 198 w 474"/>
                <a:gd name="T5" fmla="*/ 5 h 386"/>
                <a:gd name="T6" fmla="*/ 208 w 474"/>
                <a:gd name="T7" fmla="*/ 95 h 386"/>
                <a:gd name="T8" fmla="*/ 250 w 474"/>
                <a:gd name="T9" fmla="*/ 34 h 386"/>
                <a:gd name="T10" fmla="*/ 287 w 474"/>
                <a:gd name="T11" fmla="*/ 19 h 386"/>
                <a:gd name="T12" fmla="*/ 342 w 474"/>
                <a:gd name="T13" fmla="*/ 38 h 386"/>
                <a:gd name="T14" fmla="*/ 386 w 474"/>
                <a:gd name="T15" fmla="*/ 19 h 386"/>
                <a:gd name="T16" fmla="*/ 403 w 474"/>
                <a:gd name="T17" fmla="*/ 28 h 386"/>
                <a:gd name="T18" fmla="*/ 455 w 474"/>
                <a:gd name="T19" fmla="*/ 152 h 386"/>
                <a:gd name="T20" fmla="*/ 474 w 474"/>
                <a:gd name="T21" fmla="*/ 381 h 386"/>
                <a:gd name="T22" fmla="*/ 457 w 474"/>
                <a:gd name="T23" fmla="*/ 160 h 386"/>
                <a:gd name="T24" fmla="*/ 438 w 474"/>
                <a:gd name="T25" fmla="*/ 178 h 386"/>
                <a:gd name="T26" fmla="*/ 425 w 474"/>
                <a:gd name="T27" fmla="*/ 175 h 386"/>
                <a:gd name="T28" fmla="*/ 421 w 474"/>
                <a:gd name="T29" fmla="*/ 182 h 386"/>
                <a:gd name="T30" fmla="*/ 420 w 474"/>
                <a:gd name="T31" fmla="*/ 167 h 386"/>
                <a:gd name="T32" fmla="*/ 385 w 474"/>
                <a:gd name="T33" fmla="*/ 57 h 386"/>
                <a:gd name="T34" fmla="*/ 377 w 474"/>
                <a:gd name="T35" fmla="*/ 254 h 386"/>
                <a:gd name="T36" fmla="*/ 365 w 474"/>
                <a:gd name="T37" fmla="*/ 376 h 386"/>
                <a:gd name="T38" fmla="*/ 337 w 474"/>
                <a:gd name="T39" fmla="*/ 382 h 386"/>
                <a:gd name="T40" fmla="*/ 338 w 474"/>
                <a:gd name="T41" fmla="*/ 307 h 386"/>
                <a:gd name="T42" fmla="*/ 323 w 474"/>
                <a:gd name="T43" fmla="*/ 358 h 386"/>
                <a:gd name="T44" fmla="*/ 310 w 474"/>
                <a:gd name="T45" fmla="*/ 386 h 386"/>
                <a:gd name="T46" fmla="*/ 285 w 474"/>
                <a:gd name="T47" fmla="*/ 367 h 386"/>
                <a:gd name="T48" fmla="*/ 232 w 474"/>
                <a:gd name="T49" fmla="*/ 254 h 386"/>
                <a:gd name="T50" fmla="*/ 266 w 474"/>
                <a:gd name="T51" fmla="*/ 93 h 386"/>
                <a:gd name="T52" fmla="*/ 230 w 474"/>
                <a:gd name="T53" fmla="*/ 166 h 386"/>
                <a:gd name="T54" fmla="*/ 205 w 474"/>
                <a:gd name="T55" fmla="*/ 172 h 386"/>
                <a:gd name="T56" fmla="*/ 194 w 474"/>
                <a:gd name="T57" fmla="*/ 162 h 386"/>
                <a:gd name="T58" fmla="*/ 172 w 474"/>
                <a:gd name="T59" fmla="*/ 41 h 386"/>
                <a:gd name="T60" fmla="*/ 173 w 474"/>
                <a:gd name="T61" fmla="*/ 233 h 386"/>
                <a:gd name="T62" fmla="*/ 162 w 474"/>
                <a:gd name="T63" fmla="*/ 376 h 386"/>
                <a:gd name="T64" fmla="*/ 134 w 474"/>
                <a:gd name="T65" fmla="*/ 382 h 386"/>
                <a:gd name="T66" fmla="*/ 134 w 474"/>
                <a:gd name="T67" fmla="*/ 319 h 386"/>
                <a:gd name="T68" fmla="*/ 119 w 474"/>
                <a:gd name="T69" fmla="*/ 197 h 386"/>
                <a:gd name="T70" fmla="*/ 120 w 474"/>
                <a:gd name="T71" fmla="*/ 358 h 386"/>
                <a:gd name="T72" fmla="*/ 107 w 474"/>
                <a:gd name="T73" fmla="*/ 386 h 386"/>
                <a:gd name="T74" fmla="*/ 82 w 474"/>
                <a:gd name="T75" fmla="*/ 367 h 386"/>
                <a:gd name="T76" fmla="*/ 81 w 474"/>
                <a:gd name="T77" fmla="*/ 189 h 386"/>
                <a:gd name="T78" fmla="*/ 57 w 474"/>
                <a:gd name="T79" fmla="*/ 76 h 386"/>
                <a:gd name="T80" fmla="*/ 45 w 474"/>
                <a:gd name="T81" fmla="*/ 156 h 386"/>
                <a:gd name="T82" fmla="*/ 55 w 474"/>
                <a:gd name="T83" fmla="*/ 181 h 386"/>
                <a:gd name="T84" fmla="*/ 49 w 474"/>
                <a:gd name="T85" fmla="*/ 178 h 386"/>
                <a:gd name="T86" fmla="*/ 41 w 474"/>
                <a:gd name="T87" fmla="*/ 162 h 386"/>
                <a:gd name="T88" fmla="*/ 28 w 474"/>
                <a:gd name="T89" fmla="*/ 167 h 386"/>
                <a:gd name="T90" fmla="*/ 12 w 474"/>
                <a:gd name="T91" fmla="*/ 164 h 386"/>
                <a:gd name="T92" fmla="*/ 0 w 474"/>
                <a:gd name="T93" fmla="*/ 381 h 386"/>
                <a:gd name="T94" fmla="*/ 16 w 474"/>
                <a:gd name="T95" fmla="*/ 153 h 386"/>
                <a:gd name="T96" fmla="*/ 34 w 474"/>
                <a:gd name="T97" fmla="*/ 45 h 386"/>
                <a:gd name="T98" fmla="*/ 65 w 474"/>
                <a:gd name="T99"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4" h="386">
                  <a:moveTo>
                    <a:pt x="67" y="0"/>
                  </a:moveTo>
                  <a:lnTo>
                    <a:pt x="83" y="0"/>
                  </a:lnTo>
                  <a:lnTo>
                    <a:pt x="94" y="12"/>
                  </a:lnTo>
                  <a:lnTo>
                    <a:pt x="108" y="20"/>
                  </a:lnTo>
                  <a:lnTo>
                    <a:pt x="124" y="23"/>
                  </a:lnTo>
                  <a:lnTo>
                    <a:pt x="140" y="20"/>
                  </a:lnTo>
                  <a:lnTo>
                    <a:pt x="153" y="12"/>
                  </a:lnTo>
                  <a:lnTo>
                    <a:pt x="164" y="0"/>
                  </a:lnTo>
                  <a:lnTo>
                    <a:pt x="187" y="0"/>
                  </a:lnTo>
                  <a:lnTo>
                    <a:pt x="190" y="0"/>
                  </a:lnTo>
                  <a:lnTo>
                    <a:pt x="192" y="0"/>
                  </a:lnTo>
                  <a:lnTo>
                    <a:pt x="198" y="5"/>
                  </a:lnTo>
                  <a:lnTo>
                    <a:pt x="202" y="12"/>
                  </a:lnTo>
                  <a:lnTo>
                    <a:pt x="203" y="20"/>
                  </a:lnTo>
                  <a:lnTo>
                    <a:pt x="204" y="58"/>
                  </a:lnTo>
                  <a:lnTo>
                    <a:pt x="208" y="95"/>
                  </a:lnTo>
                  <a:lnTo>
                    <a:pt x="216" y="132"/>
                  </a:lnTo>
                  <a:lnTo>
                    <a:pt x="232" y="100"/>
                  </a:lnTo>
                  <a:lnTo>
                    <a:pt x="243" y="68"/>
                  </a:lnTo>
                  <a:lnTo>
                    <a:pt x="250" y="34"/>
                  </a:lnTo>
                  <a:lnTo>
                    <a:pt x="253" y="26"/>
                  </a:lnTo>
                  <a:lnTo>
                    <a:pt x="260" y="20"/>
                  </a:lnTo>
                  <a:lnTo>
                    <a:pt x="268" y="19"/>
                  </a:lnTo>
                  <a:lnTo>
                    <a:pt x="287" y="19"/>
                  </a:lnTo>
                  <a:lnTo>
                    <a:pt x="298" y="30"/>
                  </a:lnTo>
                  <a:lnTo>
                    <a:pt x="311" y="38"/>
                  </a:lnTo>
                  <a:lnTo>
                    <a:pt x="327" y="41"/>
                  </a:lnTo>
                  <a:lnTo>
                    <a:pt x="342" y="38"/>
                  </a:lnTo>
                  <a:lnTo>
                    <a:pt x="355" y="30"/>
                  </a:lnTo>
                  <a:lnTo>
                    <a:pt x="366" y="19"/>
                  </a:lnTo>
                  <a:lnTo>
                    <a:pt x="386" y="19"/>
                  </a:lnTo>
                  <a:lnTo>
                    <a:pt x="386" y="19"/>
                  </a:lnTo>
                  <a:lnTo>
                    <a:pt x="390" y="20"/>
                  </a:lnTo>
                  <a:lnTo>
                    <a:pt x="396" y="21"/>
                  </a:lnTo>
                  <a:lnTo>
                    <a:pt x="400" y="24"/>
                  </a:lnTo>
                  <a:lnTo>
                    <a:pt x="403" y="28"/>
                  </a:lnTo>
                  <a:lnTo>
                    <a:pt x="420" y="57"/>
                  </a:lnTo>
                  <a:lnTo>
                    <a:pt x="436" y="87"/>
                  </a:lnTo>
                  <a:lnTo>
                    <a:pt x="447" y="119"/>
                  </a:lnTo>
                  <a:lnTo>
                    <a:pt x="455" y="152"/>
                  </a:lnTo>
                  <a:lnTo>
                    <a:pt x="466" y="158"/>
                  </a:lnTo>
                  <a:lnTo>
                    <a:pt x="472" y="166"/>
                  </a:lnTo>
                  <a:lnTo>
                    <a:pt x="474" y="178"/>
                  </a:lnTo>
                  <a:lnTo>
                    <a:pt x="474" y="381"/>
                  </a:lnTo>
                  <a:lnTo>
                    <a:pt x="467" y="381"/>
                  </a:lnTo>
                  <a:lnTo>
                    <a:pt x="467" y="178"/>
                  </a:lnTo>
                  <a:lnTo>
                    <a:pt x="465" y="167"/>
                  </a:lnTo>
                  <a:lnTo>
                    <a:pt x="457" y="160"/>
                  </a:lnTo>
                  <a:lnTo>
                    <a:pt x="456" y="170"/>
                  </a:lnTo>
                  <a:lnTo>
                    <a:pt x="451" y="176"/>
                  </a:lnTo>
                  <a:lnTo>
                    <a:pt x="445" y="179"/>
                  </a:lnTo>
                  <a:lnTo>
                    <a:pt x="438" y="178"/>
                  </a:lnTo>
                  <a:lnTo>
                    <a:pt x="433" y="174"/>
                  </a:lnTo>
                  <a:lnTo>
                    <a:pt x="429" y="167"/>
                  </a:lnTo>
                  <a:lnTo>
                    <a:pt x="426" y="171"/>
                  </a:lnTo>
                  <a:lnTo>
                    <a:pt x="425" y="175"/>
                  </a:lnTo>
                  <a:lnTo>
                    <a:pt x="425" y="178"/>
                  </a:lnTo>
                  <a:lnTo>
                    <a:pt x="424" y="180"/>
                  </a:lnTo>
                  <a:lnTo>
                    <a:pt x="423" y="181"/>
                  </a:lnTo>
                  <a:lnTo>
                    <a:pt x="421" y="182"/>
                  </a:lnTo>
                  <a:lnTo>
                    <a:pt x="419" y="181"/>
                  </a:lnTo>
                  <a:lnTo>
                    <a:pt x="418" y="180"/>
                  </a:lnTo>
                  <a:lnTo>
                    <a:pt x="418" y="178"/>
                  </a:lnTo>
                  <a:lnTo>
                    <a:pt x="420" y="167"/>
                  </a:lnTo>
                  <a:lnTo>
                    <a:pt x="426" y="158"/>
                  </a:lnTo>
                  <a:lnTo>
                    <a:pt x="416" y="123"/>
                  </a:lnTo>
                  <a:lnTo>
                    <a:pt x="403" y="89"/>
                  </a:lnTo>
                  <a:lnTo>
                    <a:pt x="385" y="57"/>
                  </a:lnTo>
                  <a:lnTo>
                    <a:pt x="369" y="57"/>
                  </a:lnTo>
                  <a:lnTo>
                    <a:pt x="369" y="64"/>
                  </a:lnTo>
                  <a:lnTo>
                    <a:pt x="421" y="254"/>
                  </a:lnTo>
                  <a:lnTo>
                    <a:pt x="377" y="254"/>
                  </a:lnTo>
                  <a:lnTo>
                    <a:pt x="378" y="292"/>
                  </a:lnTo>
                  <a:lnTo>
                    <a:pt x="375" y="329"/>
                  </a:lnTo>
                  <a:lnTo>
                    <a:pt x="368" y="367"/>
                  </a:lnTo>
                  <a:lnTo>
                    <a:pt x="365" y="376"/>
                  </a:lnTo>
                  <a:lnTo>
                    <a:pt x="358" y="383"/>
                  </a:lnTo>
                  <a:lnTo>
                    <a:pt x="351" y="386"/>
                  </a:lnTo>
                  <a:lnTo>
                    <a:pt x="343" y="386"/>
                  </a:lnTo>
                  <a:lnTo>
                    <a:pt x="337" y="382"/>
                  </a:lnTo>
                  <a:lnTo>
                    <a:pt x="332" y="376"/>
                  </a:lnTo>
                  <a:lnTo>
                    <a:pt x="330" y="367"/>
                  </a:lnTo>
                  <a:lnTo>
                    <a:pt x="330" y="358"/>
                  </a:lnTo>
                  <a:lnTo>
                    <a:pt x="338" y="307"/>
                  </a:lnTo>
                  <a:lnTo>
                    <a:pt x="338" y="254"/>
                  </a:lnTo>
                  <a:lnTo>
                    <a:pt x="315" y="254"/>
                  </a:lnTo>
                  <a:lnTo>
                    <a:pt x="315" y="307"/>
                  </a:lnTo>
                  <a:lnTo>
                    <a:pt x="323" y="358"/>
                  </a:lnTo>
                  <a:lnTo>
                    <a:pt x="323" y="367"/>
                  </a:lnTo>
                  <a:lnTo>
                    <a:pt x="321" y="376"/>
                  </a:lnTo>
                  <a:lnTo>
                    <a:pt x="317" y="382"/>
                  </a:lnTo>
                  <a:lnTo>
                    <a:pt x="310" y="386"/>
                  </a:lnTo>
                  <a:lnTo>
                    <a:pt x="302" y="386"/>
                  </a:lnTo>
                  <a:lnTo>
                    <a:pt x="295" y="383"/>
                  </a:lnTo>
                  <a:lnTo>
                    <a:pt x="288" y="376"/>
                  </a:lnTo>
                  <a:lnTo>
                    <a:pt x="285" y="367"/>
                  </a:lnTo>
                  <a:lnTo>
                    <a:pt x="278" y="329"/>
                  </a:lnTo>
                  <a:lnTo>
                    <a:pt x="275" y="292"/>
                  </a:lnTo>
                  <a:lnTo>
                    <a:pt x="276" y="254"/>
                  </a:lnTo>
                  <a:lnTo>
                    <a:pt x="232" y="254"/>
                  </a:lnTo>
                  <a:lnTo>
                    <a:pt x="284" y="64"/>
                  </a:lnTo>
                  <a:lnTo>
                    <a:pt x="284" y="57"/>
                  </a:lnTo>
                  <a:lnTo>
                    <a:pt x="276" y="57"/>
                  </a:lnTo>
                  <a:lnTo>
                    <a:pt x="266" y="93"/>
                  </a:lnTo>
                  <a:lnTo>
                    <a:pt x="252" y="128"/>
                  </a:lnTo>
                  <a:lnTo>
                    <a:pt x="234" y="161"/>
                  </a:lnTo>
                  <a:lnTo>
                    <a:pt x="232" y="164"/>
                  </a:lnTo>
                  <a:lnTo>
                    <a:pt x="230" y="166"/>
                  </a:lnTo>
                  <a:lnTo>
                    <a:pt x="230" y="166"/>
                  </a:lnTo>
                  <a:lnTo>
                    <a:pt x="219" y="172"/>
                  </a:lnTo>
                  <a:lnTo>
                    <a:pt x="212" y="173"/>
                  </a:lnTo>
                  <a:lnTo>
                    <a:pt x="205" y="172"/>
                  </a:lnTo>
                  <a:lnTo>
                    <a:pt x="201" y="170"/>
                  </a:lnTo>
                  <a:lnTo>
                    <a:pt x="200" y="168"/>
                  </a:lnTo>
                  <a:lnTo>
                    <a:pt x="197" y="166"/>
                  </a:lnTo>
                  <a:lnTo>
                    <a:pt x="194" y="162"/>
                  </a:lnTo>
                  <a:lnTo>
                    <a:pt x="192" y="158"/>
                  </a:lnTo>
                  <a:lnTo>
                    <a:pt x="181" y="120"/>
                  </a:lnTo>
                  <a:lnTo>
                    <a:pt x="175" y="80"/>
                  </a:lnTo>
                  <a:lnTo>
                    <a:pt x="172" y="41"/>
                  </a:lnTo>
                  <a:lnTo>
                    <a:pt x="166" y="41"/>
                  </a:lnTo>
                  <a:lnTo>
                    <a:pt x="166" y="189"/>
                  </a:lnTo>
                  <a:lnTo>
                    <a:pt x="167" y="189"/>
                  </a:lnTo>
                  <a:lnTo>
                    <a:pt x="173" y="233"/>
                  </a:lnTo>
                  <a:lnTo>
                    <a:pt x="175" y="278"/>
                  </a:lnTo>
                  <a:lnTo>
                    <a:pt x="173" y="323"/>
                  </a:lnTo>
                  <a:lnTo>
                    <a:pt x="166" y="367"/>
                  </a:lnTo>
                  <a:lnTo>
                    <a:pt x="162" y="376"/>
                  </a:lnTo>
                  <a:lnTo>
                    <a:pt x="156" y="383"/>
                  </a:lnTo>
                  <a:lnTo>
                    <a:pt x="148" y="386"/>
                  </a:lnTo>
                  <a:lnTo>
                    <a:pt x="140" y="386"/>
                  </a:lnTo>
                  <a:lnTo>
                    <a:pt x="134" y="382"/>
                  </a:lnTo>
                  <a:lnTo>
                    <a:pt x="129" y="376"/>
                  </a:lnTo>
                  <a:lnTo>
                    <a:pt x="127" y="367"/>
                  </a:lnTo>
                  <a:lnTo>
                    <a:pt x="127" y="358"/>
                  </a:lnTo>
                  <a:lnTo>
                    <a:pt x="134" y="319"/>
                  </a:lnTo>
                  <a:lnTo>
                    <a:pt x="136" y="278"/>
                  </a:lnTo>
                  <a:lnTo>
                    <a:pt x="134" y="238"/>
                  </a:lnTo>
                  <a:lnTo>
                    <a:pt x="128" y="197"/>
                  </a:lnTo>
                  <a:lnTo>
                    <a:pt x="119" y="197"/>
                  </a:lnTo>
                  <a:lnTo>
                    <a:pt x="113" y="238"/>
                  </a:lnTo>
                  <a:lnTo>
                    <a:pt x="111" y="278"/>
                  </a:lnTo>
                  <a:lnTo>
                    <a:pt x="114" y="319"/>
                  </a:lnTo>
                  <a:lnTo>
                    <a:pt x="120" y="358"/>
                  </a:lnTo>
                  <a:lnTo>
                    <a:pt x="122" y="367"/>
                  </a:lnTo>
                  <a:lnTo>
                    <a:pt x="118" y="376"/>
                  </a:lnTo>
                  <a:lnTo>
                    <a:pt x="114" y="382"/>
                  </a:lnTo>
                  <a:lnTo>
                    <a:pt x="107" y="386"/>
                  </a:lnTo>
                  <a:lnTo>
                    <a:pt x="99" y="386"/>
                  </a:lnTo>
                  <a:lnTo>
                    <a:pt x="92" y="383"/>
                  </a:lnTo>
                  <a:lnTo>
                    <a:pt x="85" y="376"/>
                  </a:lnTo>
                  <a:lnTo>
                    <a:pt x="82" y="367"/>
                  </a:lnTo>
                  <a:lnTo>
                    <a:pt x="75" y="323"/>
                  </a:lnTo>
                  <a:lnTo>
                    <a:pt x="72" y="278"/>
                  </a:lnTo>
                  <a:lnTo>
                    <a:pt x="74" y="233"/>
                  </a:lnTo>
                  <a:lnTo>
                    <a:pt x="81" y="189"/>
                  </a:lnTo>
                  <a:lnTo>
                    <a:pt x="81" y="189"/>
                  </a:lnTo>
                  <a:lnTo>
                    <a:pt x="81" y="41"/>
                  </a:lnTo>
                  <a:lnTo>
                    <a:pt x="68" y="41"/>
                  </a:lnTo>
                  <a:lnTo>
                    <a:pt x="57" y="76"/>
                  </a:lnTo>
                  <a:lnTo>
                    <a:pt x="49" y="112"/>
                  </a:lnTo>
                  <a:lnTo>
                    <a:pt x="46" y="149"/>
                  </a:lnTo>
                  <a:lnTo>
                    <a:pt x="46" y="153"/>
                  </a:lnTo>
                  <a:lnTo>
                    <a:pt x="45" y="156"/>
                  </a:lnTo>
                  <a:lnTo>
                    <a:pt x="54" y="165"/>
                  </a:lnTo>
                  <a:lnTo>
                    <a:pt x="56" y="178"/>
                  </a:lnTo>
                  <a:lnTo>
                    <a:pt x="56" y="180"/>
                  </a:lnTo>
                  <a:lnTo>
                    <a:pt x="55" y="181"/>
                  </a:lnTo>
                  <a:lnTo>
                    <a:pt x="52" y="182"/>
                  </a:lnTo>
                  <a:lnTo>
                    <a:pt x="50" y="181"/>
                  </a:lnTo>
                  <a:lnTo>
                    <a:pt x="49" y="180"/>
                  </a:lnTo>
                  <a:lnTo>
                    <a:pt x="49" y="178"/>
                  </a:lnTo>
                  <a:lnTo>
                    <a:pt x="48" y="174"/>
                  </a:lnTo>
                  <a:lnTo>
                    <a:pt x="47" y="170"/>
                  </a:lnTo>
                  <a:lnTo>
                    <a:pt x="44" y="165"/>
                  </a:lnTo>
                  <a:lnTo>
                    <a:pt x="41" y="162"/>
                  </a:lnTo>
                  <a:lnTo>
                    <a:pt x="39" y="165"/>
                  </a:lnTo>
                  <a:lnTo>
                    <a:pt x="35" y="166"/>
                  </a:lnTo>
                  <a:lnTo>
                    <a:pt x="32" y="167"/>
                  </a:lnTo>
                  <a:lnTo>
                    <a:pt x="28" y="167"/>
                  </a:lnTo>
                  <a:lnTo>
                    <a:pt x="25" y="165"/>
                  </a:lnTo>
                  <a:lnTo>
                    <a:pt x="22" y="163"/>
                  </a:lnTo>
                  <a:lnTo>
                    <a:pt x="18" y="159"/>
                  </a:lnTo>
                  <a:lnTo>
                    <a:pt x="12" y="164"/>
                  </a:lnTo>
                  <a:lnTo>
                    <a:pt x="8" y="171"/>
                  </a:lnTo>
                  <a:lnTo>
                    <a:pt x="7" y="178"/>
                  </a:lnTo>
                  <a:lnTo>
                    <a:pt x="7" y="381"/>
                  </a:lnTo>
                  <a:lnTo>
                    <a:pt x="0" y="381"/>
                  </a:lnTo>
                  <a:lnTo>
                    <a:pt x="0" y="178"/>
                  </a:lnTo>
                  <a:lnTo>
                    <a:pt x="2" y="167"/>
                  </a:lnTo>
                  <a:lnTo>
                    <a:pt x="8" y="158"/>
                  </a:lnTo>
                  <a:lnTo>
                    <a:pt x="16" y="153"/>
                  </a:lnTo>
                  <a:lnTo>
                    <a:pt x="16" y="148"/>
                  </a:lnTo>
                  <a:lnTo>
                    <a:pt x="18" y="113"/>
                  </a:lnTo>
                  <a:lnTo>
                    <a:pt x="25" y="79"/>
                  </a:lnTo>
                  <a:lnTo>
                    <a:pt x="34" y="45"/>
                  </a:lnTo>
                  <a:lnTo>
                    <a:pt x="46" y="12"/>
                  </a:lnTo>
                  <a:lnTo>
                    <a:pt x="51" y="6"/>
                  </a:lnTo>
                  <a:lnTo>
                    <a:pt x="59" y="1"/>
                  </a:lnTo>
                  <a:lnTo>
                    <a:pt x="65" y="0"/>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056366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Types of Investments / Asset Classes</a:t>
            </a:r>
          </a:p>
        </p:txBody>
      </p:sp>
      <p:sp>
        <p:nvSpPr>
          <p:cNvPr id="6" name="Freeform 5"/>
          <p:cNvSpPr/>
          <p:nvPr/>
        </p:nvSpPr>
        <p:spPr>
          <a:xfrm>
            <a:off x="623049"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chemeClr val="accent1">
              <a:lumMod val="5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bg1"/>
              </a:solidFill>
            </a:endParaRPr>
          </a:p>
          <a:p>
            <a:pPr defTabSz="514350">
              <a:defRPr/>
            </a:pPr>
            <a:endParaRPr lang="en-US" sz="1400" dirty="0">
              <a:solidFill>
                <a:schemeClr val="bg1"/>
              </a:solidFill>
            </a:endParaRPr>
          </a:p>
          <a:p>
            <a:pPr defTabSz="514350">
              <a:defRPr/>
            </a:pPr>
            <a:endParaRPr lang="en-US" sz="1400" dirty="0" smtClean="0">
              <a:solidFill>
                <a:schemeClr val="bg1"/>
              </a:solidFill>
            </a:endParaRPr>
          </a:p>
          <a:p>
            <a:pPr defTabSz="514350">
              <a:defRPr/>
            </a:pPr>
            <a:r>
              <a:rPr lang="en-US" sz="1600" dirty="0" smtClean="0">
                <a:solidFill>
                  <a:schemeClr val="bg1"/>
                </a:solidFill>
              </a:rPr>
              <a:t>Confidence in domestic equity returns has risen, as this same percentage anticipates increased investing in South African equities. </a:t>
            </a:r>
          </a:p>
          <a:p>
            <a:pPr defTabSz="514350">
              <a:defRPr/>
            </a:pPr>
            <a:endParaRPr lang="en-US" sz="1600" dirty="0">
              <a:solidFill>
                <a:schemeClr val="bg1"/>
              </a:solidFill>
            </a:endParaRPr>
          </a:p>
          <a:p>
            <a:pPr marL="285750" indent="-285750" defTabSz="514350">
              <a:buFont typeface="Wingdings" panose="05000000000000000000" pitchFamily="2" charset="2"/>
              <a:buChar char="ü"/>
              <a:defRPr/>
            </a:pPr>
            <a:r>
              <a:rPr lang="en-US" sz="1200" dirty="0" smtClean="0"/>
              <a:t>The amount of investors in South Africa who believe that equity return will perform the best at home has risen to 20%, while 18% of investors also anticipate investing in more South African equities in 2015. </a:t>
            </a:r>
            <a:endParaRPr lang="en-US" sz="1200" dirty="0"/>
          </a:p>
          <a:p>
            <a:pPr defTabSz="514350">
              <a:defRPr/>
            </a:pPr>
            <a:endParaRPr lang="en-US" sz="1400" dirty="0">
              <a:solidFill>
                <a:sysClr val="windowText" lastClr="000000"/>
              </a:solidFill>
            </a:endParaRPr>
          </a:p>
          <a:p>
            <a:pPr defTabSz="514350">
              <a:defRPr/>
            </a:pPr>
            <a:endParaRPr lang="en-US" sz="1400" dirty="0" smtClean="0">
              <a:solidFill>
                <a:sysClr val="windowText" lastClr="000000"/>
              </a:solidFill>
            </a:endParaRPr>
          </a:p>
          <a:p>
            <a:pPr defTabSz="514350">
              <a:defRPr/>
            </a:pPr>
            <a:endParaRPr lang="en-US" sz="1600" dirty="0" smtClean="0">
              <a:solidFill>
                <a:schemeClr val="bg1"/>
              </a:solidFill>
            </a:endParaRPr>
          </a:p>
        </p:txBody>
      </p:sp>
      <p:sp>
        <p:nvSpPr>
          <p:cNvPr id="8" name="Freeform 7"/>
          <p:cNvSpPr/>
          <p:nvPr/>
        </p:nvSpPr>
        <p:spPr>
          <a:xfrm>
            <a:off x="3281492" y="127254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43538D"/>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kern="0" dirty="0" smtClean="0">
              <a:solidFill>
                <a:schemeClr val="bg1"/>
              </a:solidFill>
            </a:endParaRPr>
          </a:p>
          <a:p>
            <a:pPr defTabSz="514350">
              <a:defRPr/>
            </a:pPr>
            <a:endParaRPr lang="en-US" sz="1400" kern="0" dirty="0">
              <a:solidFill>
                <a:schemeClr val="bg1"/>
              </a:solidFill>
            </a:endParaRPr>
          </a:p>
          <a:p>
            <a:pPr defTabSz="514350">
              <a:defRPr/>
            </a:pPr>
            <a:endParaRPr lang="en-US" sz="1400" kern="0" dirty="0" smtClean="0">
              <a:solidFill>
                <a:schemeClr val="bg1"/>
              </a:solidFill>
            </a:endParaRPr>
          </a:p>
          <a:p>
            <a:pPr defTabSz="514350">
              <a:defRPr/>
            </a:pPr>
            <a:r>
              <a:rPr lang="en-US" sz="1600" kern="0" dirty="0" smtClean="0">
                <a:solidFill>
                  <a:schemeClr val="bg1"/>
                </a:solidFill>
              </a:rPr>
              <a:t>Investment allocations remain consistent, as fixed income and cash are both anticipated to increase most.</a:t>
            </a:r>
          </a:p>
          <a:p>
            <a:pPr defTabSz="514350">
              <a:defRPr/>
            </a:pPr>
            <a:endParaRPr lang="en-US" sz="1400" dirty="0" smtClean="0">
              <a:solidFill>
                <a:sysClr val="windowText" lastClr="000000"/>
              </a:solidFill>
            </a:endParaRPr>
          </a:p>
          <a:p>
            <a:pPr marL="285750" indent="-285750">
              <a:spcAft>
                <a:spcPts val="600"/>
              </a:spcAft>
              <a:buClr>
                <a:schemeClr val="bg1"/>
              </a:buClr>
              <a:buFont typeface="Wingdings" panose="05000000000000000000" pitchFamily="2" charset="2"/>
              <a:buChar char="ü"/>
            </a:pPr>
            <a:r>
              <a:rPr lang="en-US" sz="1200" dirty="0" smtClean="0"/>
              <a:t>42% of investors plan on increasing fixed income investments in 2015, 41% on increasing cash. </a:t>
            </a:r>
          </a:p>
          <a:p>
            <a:pPr marL="285750" indent="-285750">
              <a:spcAft>
                <a:spcPts val="600"/>
              </a:spcAft>
              <a:buClr>
                <a:schemeClr val="bg1"/>
              </a:buClr>
              <a:buFont typeface="Wingdings" panose="05000000000000000000" pitchFamily="2" charset="2"/>
              <a:buChar char="ü"/>
            </a:pPr>
            <a:r>
              <a:rPr lang="en-US" sz="1200" dirty="0" smtClean="0"/>
              <a:t>Almost half of South African investors plan on keeping alternatives the same, as retention of </a:t>
            </a:r>
            <a:r>
              <a:rPr lang="en-US" sz="1200" dirty="0" err="1" smtClean="0"/>
              <a:t>stokvel</a:t>
            </a:r>
            <a:r>
              <a:rPr lang="en-US" sz="1200" dirty="0" smtClean="0"/>
              <a:t> investing becomes more prevalent.</a:t>
            </a:r>
            <a:endParaRPr lang="en-US" sz="1200" dirty="0"/>
          </a:p>
        </p:txBody>
      </p:sp>
      <p:sp>
        <p:nvSpPr>
          <p:cNvPr id="10" name="Freeform 9"/>
          <p:cNvSpPr/>
          <p:nvPr/>
        </p:nvSpPr>
        <p:spPr>
          <a:xfrm>
            <a:off x="5939937" y="1295400"/>
            <a:ext cx="2581013" cy="4701540"/>
          </a:xfrm>
          <a:custGeom>
            <a:avLst/>
            <a:gdLst>
              <a:gd name="connsiteX0" fmla="*/ 0 w 2331504"/>
              <a:gd name="connsiteY0" fmla="*/ 233150 h 4063999"/>
              <a:gd name="connsiteX1" fmla="*/ 233150 w 2331504"/>
              <a:gd name="connsiteY1" fmla="*/ 0 h 4063999"/>
              <a:gd name="connsiteX2" fmla="*/ 2098354 w 2331504"/>
              <a:gd name="connsiteY2" fmla="*/ 0 h 4063999"/>
              <a:gd name="connsiteX3" fmla="*/ 2331504 w 2331504"/>
              <a:gd name="connsiteY3" fmla="*/ 233150 h 4063999"/>
              <a:gd name="connsiteX4" fmla="*/ 2331504 w 2331504"/>
              <a:gd name="connsiteY4" fmla="*/ 3830849 h 4063999"/>
              <a:gd name="connsiteX5" fmla="*/ 2098354 w 2331504"/>
              <a:gd name="connsiteY5" fmla="*/ 4063999 h 4063999"/>
              <a:gd name="connsiteX6" fmla="*/ 233150 w 2331504"/>
              <a:gd name="connsiteY6" fmla="*/ 4063999 h 4063999"/>
              <a:gd name="connsiteX7" fmla="*/ 0 w 2331504"/>
              <a:gd name="connsiteY7" fmla="*/ 3830849 h 4063999"/>
              <a:gd name="connsiteX8" fmla="*/ 0 w 2331504"/>
              <a:gd name="connsiteY8" fmla="*/ 233150 h 406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1504" h="4063999">
                <a:moveTo>
                  <a:pt x="0" y="233150"/>
                </a:moveTo>
                <a:cubicBezTo>
                  <a:pt x="0" y="104385"/>
                  <a:pt x="104385" y="0"/>
                  <a:pt x="233150" y="0"/>
                </a:cubicBezTo>
                <a:lnTo>
                  <a:pt x="2098354" y="0"/>
                </a:lnTo>
                <a:cubicBezTo>
                  <a:pt x="2227119" y="0"/>
                  <a:pt x="2331504" y="104385"/>
                  <a:pt x="2331504" y="233150"/>
                </a:cubicBezTo>
                <a:lnTo>
                  <a:pt x="2331504" y="3830849"/>
                </a:lnTo>
                <a:cubicBezTo>
                  <a:pt x="2331504" y="3959614"/>
                  <a:pt x="2227119" y="4063999"/>
                  <a:pt x="2098354" y="4063999"/>
                </a:cubicBezTo>
                <a:lnTo>
                  <a:pt x="233150" y="4063999"/>
                </a:lnTo>
                <a:cubicBezTo>
                  <a:pt x="104385" y="4063999"/>
                  <a:pt x="0" y="3959614"/>
                  <a:pt x="0" y="3830849"/>
                </a:cubicBezTo>
                <a:lnTo>
                  <a:pt x="0" y="233150"/>
                </a:lnTo>
                <a:close/>
              </a:path>
            </a:pathLst>
          </a:custGeom>
          <a:solidFill>
            <a:srgbClr val="6E7EBA"/>
          </a:solidFill>
        </p:spPr>
        <p:style>
          <a:lnRef idx="0">
            <a:schemeClr val="lt1">
              <a:hueOff val="0"/>
              <a:satOff val="0"/>
              <a:lumOff val="0"/>
              <a:alphaOff val="0"/>
            </a:schemeClr>
          </a:lnRef>
          <a:fillRef idx="3">
            <a:scrgbClr r="0" g="0" b="0"/>
          </a:fillRef>
          <a:effectRef idx="3">
            <a:schemeClr val="accent4">
              <a:hueOff val="0"/>
              <a:satOff val="0"/>
              <a:lumOff val="0"/>
              <a:alphaOff val="0"/>
            </a:schemeClr>
          </a:effectRef>
          <a:fontRef idx="minor">
            <a:schemeClr val="lt1"/>
          </a:fontRef>
        </p:style>
        <p:txBody>
          <a:bodyPr spcFirstLastPara="0" vert="horz" wrap="square" lIns="99568" tIns="914400" rIns="99568" bIns="914400" numCol="1" spcCol="1270" anchor="t" anchorCtr="0">
            <a:noAutofit/>
          </a:bodyPr>
          <a:lstStyle/>
          <a:p>
            <a:pPr defTabSz="514350">
              <a:defRPr/>
            </a:pPr>
            <a:endParaRPr lang="en-US" sz="1400" dirty="0" smtClean="0">
              <a:solidFill>
                <a:schemeClr val="bg1"/>
              </a:solidFill>
            </a:endParaRPr>
          </a:p>
          <a:p>
            <a:pPr defTabSz="514350">
              <a:defRPr/>
            </a:pPr>
            <a:endParaRPr lang="en-US" sz="1400" dirty="0">
              <a:solidFill>
                <a:schemeClr val="bg1"/>
              </a:solidFill>
            </a:endParaRPr>
          </a:p>
          <a:p>
            <a:pPr defTabSz="514350">
              <a:defRPr/>
            </a:pPr>
            <a:endParaRPr lang="en-US" sz="1400" dirty="0" smtClean="0">
              <a:solidFill>
                <a:schemeClr val="bg1"/>
              </a:solidFill>
            </a:endParaRPr>
          </a:p>
          <a:p>
            <a:pPr defTabSz="514350">
              <a:defRPr/>
            </a:pPr>
            <a:r>
              <a:rPr lang="en-US" sz="1600" dirty="0" smtClean="0">
                <a:solidFill>
                  <a:schemeClr val="bg1"/>
                </a:solidFill>
              </a:rPr>
              <a:t>Past performance has become increasingly less influential when selecting a unit trust.</a:t>
            </a:r>
          </a:p>
          <a:p>
            <a:pPr defTabSz="514350">
              <a:defRPr/>
            </a:pPr>
            <a:endParaRPr lang="en-US" sz="1400" dirty="0">
              <a:solidFill>
                <a:schemeClr val="bg1"/>
              </a:solidFill>
            </a:endParaRPr>
          </a:p>
          <a:p>
            <a:pPr marL="285750" indent="-285750">
              <a:spcAft>
                <a:spcPts val="600"/>
              </a:spcAft>
              <a:buClr>
                <a:schemeClr val="bg1"/>
              </a:buClr>
              <a:buFont typeface="Wingdings" panose="05000000000000000000" pitchFamily="2" charset="2"/>
              <a:buChar char="ü"/>
            </a:pPr>
            <a:r>
              <a:rPr lang="en-US" sz="1200" dirty="0" smtClean="0"/>
              <a:t>30% of investors in South Africa say that past performance is most influential when selecting a unit trust, down from the 43% saying so in 2014. </a:t>
            </a:r>
          </a:p>
          <a:p>
            <a:pPr marL="285750" indent="-285750">
              <a:spcAft>
                <a:spcPts val="600"/>
              </a:spcAft>
              <a:buClr>
                <a:schemeClr val="bg1"/>
              </a:buClr>
              <a:buFont typeface="Wingdings" panose="05000000000000000000" pitchFamily="2" charset="2"/>
              <a:buChar char="ü"/>
            </a:pPr>
            <a:r>
              <a:rPr lang="en-US" sz="1200" dirty="0" smtClean="0"/>
              <a:t>Suggestions by professional advisors (26%) and tax benefits (19%) have become more influential in 2015. </a:t>
            </a:r>
            <a:endParaRPr lang="en-US" sz="1200" dirty="0"/>
          </a:p>
        </p:txBody>
      </p:sp>
      <p:sp>
        <p:nvSpPr>
          <p:cNvPr id="12" name="Freeform 584"/>
          <p:cNvSpPr>
            <a:spLocks noChangeAspect="1" noEditPoints="1"/>
          </p:cNvSpPr>
          <p:nvPr/>
        </p:nvSpPr>
        <p:spPr bwMode="gray">
          <a:xfrm>
            <a:off x="1282067" y="1508693"/>
            <a:ext cx="1107787" cy="1068786"/>
          </a:xfrm>
          <a:custGeom>
            <a:avLst/>
            <a:gdLst>
              <a:gd name="T0" fmla="*/ 422 w 426"/>
              <a:gd name="T1" fmla="*/ 166 h 411"/>
              <a:gd name="T2" fmla="*/ 224 w 426"/>
              <a:gd name="T3" fmla="*/ 3 h 411"/>
              <a:gd name="T4" fmla="*/ 220 w 426"/>
              <a:gd name="T5" fmla="*/ 1 h 411"/>
              <a:gd name="T6" fmla="*/ 217 w 426"/>
              <a:gd name="T7" fmla="*/ 0 h 411"/>
              <a:gd name="T8" fmla="*/ 213 w 426"/>
              <a:gd name="T9" fmla="*/ 0 h 411"/>
              <a:gd name="T10" fmla="*/ 210 w 426"/>
              <a:gd name="T11" fmla="*/ 0 h 411"/>
              <a:gd name="T12" fmla="*/ 206 w 426"/>
              <a:gd name="T13" fmla="*/ 1 h 411"/>
              <a:gd name="T14" fmla="*/ 203 w 426"/>
              <a:gd name="T15" fmla="*/ 3 h 411"/>
              <a:gd name="T16" fmla="*/ 5 w 426"/>
              <a:gd name="T17" fmla="*/ 166 h 411"/>
              <a:gd name="T18" fmla="*/ 2 w 426"/>
              <a:gd name="T19" fmla="*/ 168 h 411"/>
              <a:gd name="T20" fmla="*/ 1 w 426"/>
              <a:gd name="T21" fmla="*/ 173 h 411"/>
              <a:gd name="T22" fmla="*/ 0 w 426"/>
              <a:gd name="T23" fmla="*/ 175 h 411"/>
              <a:gd name="T24" fmla="*/ 1 w 426"/>
              <a:gd name="T25" fmla="*/ 180 h 411"/>
              <a:gd name="T26" fmla="*/ 4 w 426"/>
              <a:gd name="T27" fmla="*/ 182 h 411"/>
              <a:gd name="T28" fmla="*/ 27 w 426"/>
              <a:gd name="T29" fmla="*/ 207 h 411"/>
              <a:gd name="T30" fmla="*/ 30 w 426"/>
              <a:gd name="T31" fmla="*/ 210 h 411"/>
              <a:gd name="T32" fmla="*/ 34 w 426"/>
              <a:gd name="T33" fmla="*/ 212 h 411"/>
              <a:gd name="T34" fmla="*/ 39 w 426"/>
              <a:gd name="T35" fmla="*/ 212 h 411"/>
              <a:gd name="T36" fmla="*/ 43 w 426"/>
              <a:gd name="T37" fmla="*/ 210 h 411"/>
              <a:gd name="T38" fmla="*/ 47 w 426"/>
              <a:gd name="T39" fmla="*/ 209 h 411"/>
              <a:gd name="T40" fmla="*/ 213 w 426"/>
              <a:gd name="T41" fmla="*/ 72 h 411"/>
              <a:gd name="T42" fmla="*/ 380 w 426"/>
              <a:gd name="T43" fmla="*/ 209 h 411"/>
              <a:gd name="T44" fmla="*/ 384 w 426"/>
              <a:gd name="T45" fmla="*/ 210 h 411"/>
              <a:gd name="T46" fmla="*/ 388 w 426"/>
              <a:gd name="T47" fmla="*/ 212 h 411"/>
              <a:gd name="T48" fmla="*/ 392 w 426"/>
              <a:gd name="T49" fmla="*/ 212 h 411"/>
              <a:gd name="T50" fmla="*/ 395 w 426"/>
              <a:gd name="T51" fmla="*/ 210 h 411"/>
              <a:gd name="T52" fmla="*/ 399 w 426"/>
              <a:gd name="T53" fmla="*/ 207 h 411"/>
              <a:gd name="T54" fmla="*/ 423 w 426"/>
              <a:gd name="T55" fmla="*/ 182 h 411"/>
              <a:gd name="T56" fmla="*/ 426 w 426"/>
              <a:gd name="T57" fmla="*/ 180 h 411"/>
              <a:gd name="T58" fmla="*/ 426 w 426"/>
              <a:gd name="T59" fmla="*/ 175 h 411"/>
              <a:gd name="T60" fmla="*/ 426 w 426"/>
              <a:gd name="T61" fmla="*/ 173 h 411"/>
              <a:gd name="T62" fmla="*/ 424 w 426"/>
              <a:gd name="T63" fmla="*/ 168 h 411"/>
              <a:gd name="T64" fmla="*/ 422 w 426"/>
              <a:gd name="T65" fmla="*/ 166 h 411"/>
              <a:gd name="T66" fmla="*/ 133 w 426"/>
              <a:gd name="T67" fmla="*/ 5 h 411"/>
              <a:gd name="T68" fmla="*/ 75 w 426"/>
              <a:gd name="T69" fmla="*/ 5 h 411"/>
              <a:gd name="T70" fmla="*/ 75 w 426"/>
              <a:gd name="T71" fmla="*/ 85 h 411"/>
              <a:gd name="T72" fmla="*/ 133 w 426"/>
              <a:gd name="T73" fmla="*/ 37 h 411"/>
              <a:gd name="T74" fmla="*/ 133 w 426"/>
              <a:gd name="T75" fmla="*/ 5 h 411"/>
              <a:gd name="T76" fmla="*/ 61 w 426"/>
              <a:gd name="T77" fmla="*/ 223 h 411"/>
              <a:gd name="T78" fmla="*/ 61 w 426"/>
              <a:gd name="T79" fmla="*/ 411 h 411"/>
              <a:gd name="T80" fmla="*/ 168 w 426"/>
              <a:gd name="T81" fmla="*/ 411 h 411"/>
              <a:gd name="T82" fmla="*/ 168 w 426"/>
              <a:gd name="T83" fmla="*/ 246 h 411"/>
              <a:gd name="T84" fmla="*/ 259 w 426"/>
              <a:gd name="T85" fmla="*/ 246 h 411"/>
              <a:gd name="T86" fmla="*/ 259 w 426"/>
              <a:gd name="T87" fmla="*/ 411 h 411"/>
              <a:gd name="T88" fmla="*/ 367 w 426"/>
              <a:gd name="T89" fmla="*/ 411 h 411"/>
              <a:gd name="T90" fmla="*/ 367 w 426"/>
              <a:gd name="T91" fmla="*/ 223 h 411"/>
              <a:gd name="T92" fmla="*/ 238 w 426"/>
              <a:gd name="T93" fmla="*/ 115 h 411"/>
              <a:gd name="T94" fmla="*/ 227 w 426"/>
              <a:gd name="T95" fmla="*/ 110 h 411"/>
              <a:gd name="T96" fmla="*/ 214 w 426"/>
              <a:gd name="T97" fmla="*/ 108 h 411"/>
              <a:gd name="T98" fmla="*/ 202 w 426"/>
              <a:gd name="T99" fmla="*/ 110 h 411"/>
              <a:gd name="T100" fmla="*/ 190 w 426"/>
              <a:gd name="T101" fmla="*/ 115 h 411"/>
              <a:gd name="T102" fmla="*/ 61 w 426"/>
              <a:gd name="T103" fmla="*/ 223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6" h="411">
                <a:moveTo>
                  <a:pt x="422" y="166"/>
                </a:moveTo>
                <a:lnTo>
                  <a:pt x="224" y="3"/>
                </a:lnTo>
                <a:lnTo>
                  <a:pt x="220" y="1"/>
                </a:lnTo>
                <a:lnTo>
                  <a:pt x="217" y="0"/>
                </a:lnTo>
                <a:lnTo>
                  <a:pt x="213" y="0"/>
                </a:lnTo>
                <a:lnTo>
                  <a:pt x="210" y="0"/>
                </a:lnTo>
                <a:lnTo>
                  <a:pt x="206" y="1"/>
                </a:lnTo>
                <a:lnTo>
                  <a:pt x="203" y="3"/>
                </a:lnTo>
                <a:lnTo>
                  <a:pt x="5" y="166"/>
                </a:lnTo>
                <a:lnTo>
                  <a:pt x="2" y="168"/>
                </a:lnTo>
                <a:lnTo>
                  <a:pt x="1" y="173"/>
                </a:lnTo>
                <a:lnTo>
                  <a:pt x="0" y="175"/>
                </a:lnTo>
                <a:lnTo>
                  <a:pt x="1" y="180"/>
                </a:lnTo>
                <a:lnTo>
                  <a:pt x="4" y="182"/>
                </a:lnTo>
                <a:lnTo>
                  <a:pt x="27" y="207"/>
                </a:lnTo>
                <a:lnTo>
                  <a:pt x="30" y="210"/>
                </a:lnTo>
                <a:lnTo>
                  <a:pt x="34" y="212"/>
                </a:lnTo>
                <a:lnTo>
                  <a:pt x="39" y="212"/>
                </a:lnTo>
                <a:lnTo>
                  <a:pt x="43" y="210"/>
                </a:lnTo>
                <a:lnTo>
                  <a:pt x="47" y="209"/>
                </a:lnTo>
                <a:lnTo>
                  <a:pt x="213" y="72"/>
                </a:lnTo>
                <a:lnTo>
                  <a:pt x="380" y="209"/>
                </a:lnTo>
                <a:lnTo>
                  <a:pt x="384" y="210"/>
                </a:lnTo>
                <a:lnTo>
                  <a:pt x="388" y="212"/>
                </a:lnTo>
                <a:lnTo>
                  <a:pt x="392" y="212"/>
                </a:lnTo>
                <a:lnTo>
                  <a:pt x="395" y="210"/>
                </a:lnTo>
                <a:lnTo>
                  <a:pt x="399" y="207"/>
                </a:lnTo>
                <a:lnTo>
                  <a:pt x="423" y="182"/>
                </a:lnTo>
                <a:lnTo>
                  <a:pt x="426" y="180"/>
                </a:lnTo>
                <a:lnTo>
                  <a:pt x="426" y="175"/>
                </a:lnTo>
                <a:lnTo>
                  <a:pt x="426" y="173"/>
                </a:lnTo>
                <a:lnTo>
                  <a:pt x="424" y="168"/>
                </a:lnTo>
                <a:lnTo>
                  <a:pt x="422" y="166"/>
                </a:lnTo>
                <a:close/>
                <a:moveTo>
                  <a:pt x="133" y="5"/>
                </a:moveTo>
                <a:lnTo>
                  <a:pt x="75" y="5"/>
                </a:lnTo>
                <a:lnTo>
                  <a:pt x="75" y="85"/>
                </a:lnTo>
                <a:lnTo>
                  <a:pt x="133" y="37"/>
                </a:lnTo>
                <a:lnTo>
                  <a:pt x="133" y="5"/>
                </a:lnTo>
                <a:close/>
                <a:moveTo>
                  <a:pt x="61" y="223"/>
                </a:moveTo>
                <a:lnTo>
                  <a:pt x="61" y="411"/>
                </a:lnTo>
                <a:lnTo>
                  <a:pt x="168" y="411"/>
                </a:lnTo>
                <a:lnTo>
                  <a:pt x="168" y="246"/>
                </a:lnTo>
                <a:lnTo>
                  <a:pt x="259" y="246"/>
                </a:lnTo>
                <a:lnTo>
                  <a:pt x="259" y="411"/>
                </a:lnTo>
                <a:lnTo>
                  <a:pt x="367" y="411"/>
                </a:lnTo>
                <a:lnTo>
                  <a:pt x="367" y="223"/>
                </a:lnTo>
                <a:lnTo>
                  <a:pt x="238" y="115"/>
                </a:lnTo>
                <a:lnTo>
                  <a:pt x="227" y="110"/>
                </a:lnTo>
                <a:lnTo>
                  <a:pt x="214" y="108"/>
                </a:lnTo>
                <a:lnTo>
                  <a:pt x="202" y="110"/>
                </a:lnTo>
                <a:lnTo>
                  <a:pt x="190" y="115"/>
                </a:lnTo>
                <a:lnTo>
                  <a:pt x="61" y="22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3" name="Freeform 72"/>
          <p:cNvSpPr>
            <a:spLocks noChangeAspect="1" noEditPoints="1"/>
          </p:cNvSpPr>
          <p:nvPr/>
        </p:nvSpPr>
        <p:spPr bwMode="gray">
          <a:xfrm>
            <a:off x="6615427" y="1520863"/>
            <a:ext cx="1146813" cy="1056616"/>
          </a:xfrm>
          <a:custGeom>
            <a:avLst/>
            <a:gdLst>
              <a:gd name="T0" fmla="*/ 119 w 427"/>
              <a:gd name="T1" fmla="*/ 341 h 393"/>
              <a:gd name="T2" fmla="*/ 14 w 427"/>
              <a:gd name="T3" fmla="*/ 341 h 393"/>
              <a:gd name="T4" fmla="*/ 14 w 427"/>
              <a:gd name="T5" fmla="*/ 142 h 393"/>
              <a:gd name="T6" fmla="*/ 119 w 427"/>
              <a:gd name="T7" fmla="*/ 142 h 393"/>
              <a:gd name="T8" fmla="*/ 119 w 427"/>
              <a:gd name="T9" fmla="*/ 341 h 393"/>
              <a:gd name="T10" fmla="*/ 266 w 427"/>
              <a:gd name="T11" fmla="*/ 71 h 393"/>
              <a:gd name="T12" fmla="*/ 161 w 427"/>
              <a:gd name="T13" fmla="*/ 71 h 393"/>
              <a:gd name="T14" fmla="*/ 161 w 427"/>
              <a:gd name="T15" fmla="*/ 341 h 393"/>
              <a:gd name="T16" fmla="*/ 266 w 427"/>
              <a:gd name="T17" fmla="*/ 341 h 393"/>
              <a:gd name="T18" fmla="*/ 266 w 427"/>
              <a:gd name="T19" fmla="*/ 71 h 393"/>
              <a:gd name="T20" fmla="*/ 413 w 427"/>
              <a:gd name="T21" fmla="*/ 0 h 393"/>
              <a:gd name="T22" fmla="*/ 308 w 427"/>
              <a:gd name="T23" fmla="*/ 0 h 393"/>
              <a:gd name="T24" fmla="*/ 308 w 427"/>
              <a:gd name="T25" fmla="*/ 341 h 393"/>
              <a:gd name="T26" fmla="*/ 413 w 427"/>
              <a:gd name="T27" fmla="*/ 341 h 393"/>
              <a:gd name="T28" fmla="*/ 413 w 427"/>
              <a:gd name="T29" fmla="*/ 0 h 393"/>
              <a:gd name="T30" fmla="*/ 14 w 427"/>
              <a:gd name="T31" fmla="*/ 393 h 393"/>
              <a:gd name="T32" fmla="*/ 413 w 427"/>
              <a:gd name="T33" fmla="*/ 393 h 393"/>
              <a:gd name="T34" fmla="*/ 413 w 427"/>
              <a:gd name="T35" fmla="*/ 393 h 393"/>
              <a:gd name="T36" fmla="*/ 427 w 427"/>
              <a:gd name="T37" fmla="*/ 379 h 393"/>
              <a:gd name="T38" fmla="*/ 427 w 427"/>
              <a:gd name="T39" fmla="*/ 379 h 393"/>
              <a:gd name="T40" fmla="*/ 413 w 427"/>
              <a:gd name="T41" fmla="*/ 365 h 393"/>
              <a:gd name="T42" fmla="*/ 14 w 427"/>
              <a:gd name="T43" fmla="*/ 365 h 393"/>
              <a:gd name="T44" fmla="*/ 14 w 427"/>
              <a:gd name="T45" fmla="*/ 365 h 393"/>
              <a:gd name="T46" fmla="*/ 0 w 427"/>
              <a:gd name="T47" fmla="*/ 379 h 393"/>
              <a:gd name="T48" fmla="*/ 0 w 427"/>
              <a:gd name="T49" fmla="*/ 379 h 393"/>
              <a:gd name="T50" fmla="*/ 14 w 427"/>
              <a:gd name="T51"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7" h="393">
                <a:moveTo>
                  <a:pt x="119" y="341"/>
                </a:moveTo>
                <a:cubicBezTo>
                  <a:pt x="14" y="341"/>
                  <a:pt x="14" y="341"/>
                  <a:pt x="14" y="341"/>
                </a:cubicBezTo>
                <a:cubicBezTo>
                  <a:pt x="14" y="142"/>
                  <a:pt x="14" y="142"/>
                  <a:pt x="14" y="142"/>
                </a:cubicBezTo>
                <a:cubicBezTo>
                  <a:pt x="119" y="142"/>
                  <a:pt x="119" y="142"/>
                  <a:pt x="119" y="142"/>
                </a:cubicBezTo>
                <a:lnTo>
                  <a:pt x="119" y="341"/>
                </a:lnTo>
                <a:close/>
                <a:moveTo>
                  <a:pt x="266" y="71"/>
                </a:moveTo>
                <a:cubicBezTo>
                  <a:pt x="161" y="71"/>
                  <a:pt x="161" y="71"/>
                  <a:pt x="161" y="71"/>
                </a:cubicBezTo>
                <a:cubicBezTo>
                  <a:pt x="161" y="341"/>
                  <a:pt x="161" y="341"/>
                  <a:pt x="161" y="341"/>
                </a:cubicBezTo>
                <a:cubicBezTo>
                  <a:pt x="266" y="341"/>
                  <a:pt x="266" y="341"/>
                  <a:pt x="266" y="341"/>
                </a:cubicBezTo>
                <a:lnTo>
                  <a:pt x="266" y="71"/>
                </a:lnTo>
                <a:close/>
                <a:moveTo>
                  <a:pt x="413" y="0"/>
                </a:moveTo>
                <a:cubicBezTo>
                  <a:pt x="308" y="0"/>
                  <a:pt x="308" y="0"/>
                  <a:pt x="308" y="0"/>
                </a:cubicBezTo>
                <a:cubicBezTo>
                  <a:pt x="308" y="341"/>
                  <a:pt x="308" y="341"/>
                  <a:pt x="308" y="341"/>
                </a:cubicBezTo>
                <a:cubicBezTo>
                  <a:pt x="413" y="341"/>
                  <a:pt x="413" y="341"/>
                  <a:pt x="413" y="341"/>
                </a:cubicBezTo>
                <a:lnTo>
                  <a:pt x="413" y="0"/>
                </a:lnTo>
                <a:close/>
                <a:moveTo>
                  <a:pt x="14" y="393"/>
                </a:moveTo>
                <a:cubicBezTo>
                  <a:pt x="413" y="393"/>
                  <a:pt x="413" y="393"/>
                  <a:pt x="413" y="393"/>
                </a:cubicBezTo>
                <a:cubicBezTo>
                  <a:pt x="413" y="393"/>
                  <a:pt x="413" y="393"/>
                  <a:pt x="413" y="393"/>
                </a:cubicBezTo>
                <a:cubicBezTo>
                  <a:pt x="420" y="393"/>
                  <a:pt x="427" y="387"/>
                  <a:pt x="427" y="379"/>
                </a:cubicBezTo>
                <a:cubicBezTo>
                  <a:pt x="427" y="379"/>
                  <a:pt x="427" y="379"/>
                  <a:pt x="427" y="379"/>
                </a:cubicBezTo>
                <a:cubicBezTo>
                  <a:pt x="427" y="371"/>
                  <a:pt x="420" y="365"/>
                  <a:pt x="413" y="365"/>
                </a:cubicBezTo>
                <a:cubicBezTo>
                  <a:pt x="14" y="365"/>
                  <a:pt x="14" y="365"/>
                  <a:pt x="14" y="365"/>
                </a:cubicBezTo>
                <a:cubicBezTo>
                  <a:pt x="14" y="365"/>
                  <a:pt x="14" y="365"/>
                  <a:pt x="14" y="365"/>
                </a:cubicBezTo>
                <a:cubicBezTo>
                  <a:pt x="6" y="365"/>
                  <a:pt x="0" y="371"/>
                  <a:pt x="0" y="379"/>
                </a:cubicBezTo>
                <a:cubicBezTo>
                  <a:pt x="0" y="379"/>
                  <a:pt x="0" y="379"/>
                  <a:pt x="0" y="379"/>
                </a:cubicBezTo>
                <a:cubicBezTo>
                  <a:pt x="0" y="387"/>
                  <a:pt x="6" y="393"/>
                  <a:pt x="14" y="3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1" name="Picture 2" descr="http://simpleicon.com/wp-content/uploads/pie-chart-2.png"/>
          <p:cNvPicPr>
            <a:picLocks noChangeAspect="1" noChangeArrowheads="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38600" y="1476362"/>
            <a:ext cx="1114438" cy="111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147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0.xml><?xml version="1.0" encoding="utf-8"?>
<a:theme xmlns:a="http://schemas.openxmlformats.org/drawingml/2006/main" name="6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1.xml><?xml version="1.0" encoding="utf-8"?>
<a:theme xmlns:a="http://schemas.openxmlformats.org/drawingml/2006/main" name="7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2.xml><?xml version="1.0" encoding="utf-8"?>
<a:theme xmlns:a="http://schemas.openxmlformats.org/drawingml/2006/main" name="8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3.xml><?xml version="1.0" encoding="utf-8"?>
<a:theme xmlns:a="http://schemas.openxmlformats.org/drawingml/2006/main" name="9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4.xml><?xml version="1.0" encoding="utf-8"?>
<a:theme xmlns:a="http://schemas.openxmlformats.org/drawingml/2006/main" name="10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5.xml><?xml version="1.0" encoding="utf-8"?>
<a:theme xmlns:a="http://schemas.openxmlformats.org/drawingml/2006/main" name="19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6.xml><?xml version="1.0" encoding="utf-8"?>
<a:theme xmlns:a="http://schemas.openxmlformats.org/drawingml/2006/main" name="20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7.xml><?xml version="1.0" encoding="utf-8"?>
<a:theme xmlns:a="http://schemas.openxmlformats.org/drawingml/2006/main" name="11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8.xml><?xml version="1.0" encoding="utf-8"?>
<a:theme xmlns:a="http://schemas.openxmlformats.org/drawingml/2006/main" name="22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4.xml><?xml version="1.0" encoding="utf-8"?>
<a:theme xmlns:a="http://schemas.openxmlformats.org/drawingml/2006/main" name="17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5.xml><?xml version="1.0" encoding="utf-8"?>
<a:theme xmlns:a="http://schemas.openxmlformats.org/drawingml/2006/main" name="18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6.xml><?xml version="1.0" encoding="utf-8"?>
<a:theme xmlns:a="http://schemas.openxmlformats.org/drawingml/2006/main" name="2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7.xml><?xml version="1.0" encoding="utf-8"?>
<a:theme xmlns:a="http://schemas.openxmlformats.org/drawingml/2006/main" name="3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8.xml><?xml version="1.0" encoding="utf-8"?>
<a:theme xmlns:a="http://schemas.openxmlformats.org/drawingml/2006/main" name="5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9.xml><?xml version="1.0" encoding="utf-8"?>
<a:theme xmlns:a="http://schemas.openxmlformats.org/drawingml/2006/main" name="21_Default Theme">
  <a:themeElements>
    <a:clrScheme name="ORC">
      <a:dk1>
        <a:sysClr val="windowText" lastClr="000000"/>
      </a:dk1>
      <a:lt1>
        <a:sysClr val="window" lastClr="FFFFFF"/>
      </a:lt1>
      <a:dk2>
        <a:srgbClr val="000000"/>
      </a:dk2>
      <a:lt2>
        <a:srgbClr val="FFFFFF"/>
      </a:lt2>
      <a:accent1>
        <a:srgbClr val="5367AD"/>
      </a:accent1>
      <a:accent2>
        <a:srgbClr val="00BEE6"/>
      </a:accent2>
      <a:accent3>
        <a:srgbClr val="AAE36B"/>
      </a:accent3>
      <a:accent4>
        <a:srgbClr val="4ACCA1"/>
      </a:accent4>
      <a:accent5>
        <a:srgbClr val="F7994B"/>
      </a:accent5>
      <a:accent6>
        <a:srgbClr val="CF4936"/>
      </a:accent6>
      <a:hlink>
        <a:srgbClr val="0000FF"/>
      </a:hlink>
      <a:folHlink>
        <a:srgbClr val="800080"/>
      </a:folHlink>
    </a:clrScheme>
    <a:fontScheme name="OR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latin typeface="+mj-lt"/>
          </a:defRPr>
        </a:defPPr>
      </a:lstStyle>
    </a:txDef>
  </a:objectDefaults>
  <a:extraClrSchemeLst/>
  <a:extLst>
    <a:ext uri="{05A4C25C-085E-4340-85A3-A5531E510DB2}">
      <thm15:themeFamily xmlns:thm15="http://schemas.microsoft.com/office/thememl/2012/main" xmlns="" name="Default Theme" id="{93960EC3-30CE-44D6-B14B-639DDE41DC09}" vid="{6C30271C-4936-491B-A328-A01FD6F0F407}"/>
    </a:ext>
  </a:extLst>
</a:theme>
</file>

<file path=ppt/theme/themeOverride1.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
    <a:dk1>
      <a:srgbClr val="3B3B3B"/>
    </a:dk1>
    <a:lt1>
      <a:srgbClr val="FFFFFF"/>
    </a:lt1>
    <a:dk2>
      <a:srgbClr val="3B3B3B"/>
    </a:dk2>
    <a:lt2>
      <a:srgbClr val="3B3B3B"/>
    </a:lt2>
    <a:accent1>
      <a:srgbClr val="0083C1"/>
    </a:accent1>
    <a:accent2>
      <a:srgbClr val="72B800"/>
    </a:accent2>
    <a:accent3>
      <a:srgbClr val="002D5F"/>
    </a:accent3>
    <a:accent4>
      <a:srgbClr val="6EB5CD"/>
    </a:accent4>
    <a:accent5>
      <a:srgbClr val="005C6F"/>
    </a:accent5>
    <a:accent6>
      <a:srgbClr val="ABADB0"/>
    </a:accent6>
    <a:hlink>
      <a:srgbClr val="B5BF00"/>
    </a:hlink>
    <a:folHlink>
      <a:srgbClr val="417630"/>
    </a:folHlink>
  </a:clrScheme>
  <a:fontScheme name="Custom 1">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39710712431D459D7FFD02EAFCB880" ma:contentTypeVersion="0" ma:contentTypeDescription="Create a new document." ma:contentTypeScope="" ma:versionID="cbdd73948ba9c322932f63ac1a9d957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AE9BC-3CDE-4D4C-96D4-3FCA043D11D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CF3953-7682-4042-A061-9FCF78965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685F40-EBD3-4E1B-956D-F82EA12921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3042</TotalTime>
  <Words>6077</Words>
  <Application>Microsoft Office PowerPoint</Application>
  <PresentationFormat>On-screen Show (4:3)</PresentationFormat>
  <Paragraphs>1440</Paragraphs>
  <Slides>39</Slides>
  <Notes>12</Notes>
  <HiddenSlides>0</HiddenSlides>
  <MMClips>0</MMClips>
  <ScaleCrop>false</ScaleCrop>
  <HeadingPairs>
    <vt:vector size="4" baseType="variant">
      <vt:variant>
        <vt:lpstr>Theme</vt:lpstr>
      </vt:variant>
      <vt:variant>
        <vt:i4>18</vt:i4>
      </vt:variant>
      <vt:variant>
        <vt:lpstr>Slide Titles</vt:lpstr>
      </vt:variant>
      <vt:variant>
        <vt:i4>39</vt:i4>
      </vt:variant>
    </vt:vector>
  </HeadingPairs>
  <TitlesOfParts>
    <vt:vector size="57" baseType="lpstr">
      <vt:lpstr>Default Theme</vt:lpstr>
      <vt:lpstr>4_Default Theme</vt:lpstr>
      <vt:lpstr>1_Default Theme</vt:lpstr>
      <vt:lpstr>17_Default Theme</vt:lpstr>
      <vt:lpstr>18_Default Theme</vt:lpstr>
      <vt:lpstr>2_Default Theme</vt:lpstr>
      <vt:lpstr>3_Default Theme</vt:lpstr>
      <vt:lpstr>5_Default Theme</vt:lpstr>
      <vt:lpstr>21_Default Theme</vt:lpstr>
      <vt:lpstr>6_Default Theme</vt:lpstr>
      <vt:lpstr>7_Default Theme</vt:lpstr>
      <vt:lpstr>8_Default Theme</vt:lpstr>
      <vt:lpstr>9_Default Theme</vt:lpstr>
      <vt:lpstr>10_Default Theme</vt:lpstr>
      <vt:lpstr>19_Default Theme</vt:lpstr>
      <vt:lpstr>20_Default Theme</vt:lpstr>
      <vt:lpstr>11_Default Theme</vt:lpstr>
      <vt:lpstr>22_Default Theme</vt:lpstr>
      <vt:lpstr>PowerPoint Presentation</vt:lpstr>
      <vt:lpstr>Table of Contents</vt:lpstr>
      <vt:lpstr>PowerPoint Presentation</vt:lpstr>
      <vt:lpstr>Methodology</vt:lpstr>
      <vt:lpstr>Methodology</vt:lpstr>
      <vt:lpstr>PowerPoint Presentation</vt:lpstr>
      <vt:lpstr>Stock Market Performance</vt:lpstr>
      <vt:lpstr>Investment Goals and Strategy</vt:lpstr>
      <vt:lpstr>Types of Investments / Asset Classes</vt:lpstr>
      <vt:lpstr>PowerPoint Presentation</vt:lpstr>
      <vt:lpstr>Stock Market Performance – Last Year and This Year</vt:lpstr>
      <vt:lpstr>Stock Market Performance – Current (2015) Versus Previous (2014)</vt:lpstr>
      <vt:lpstr>Best Equity Returns in 2015 and Over Next 10 Years</vt:lpstr>
      <vt:lpstr>Best Equity Returns in 2015 and Over Next 10 Years</vt:lpstr>
      <vt:lpstr>Best Fixed Income Returns in 2015 and Over Next 10 Years</vt:lpstr>
      <vt:lpstr>Best Fixed Income Returns in 2015 and Over Next 10 Years</vt:lpstr>
      <vt:lpstr>Asset Class Expected to Perform Best in 2015 and Over the Next 10 Years</vt:lpstr>
      <vt:lpstr>Top Three Asset Classes Expected to Perform Best in 2015 and Over the Next 10 Years</vt:lpstr>
      <vt:lpstr>Change in Investment Strategy in 2015</vt:lpstr>
      <vt:lpstr>Change in Investment Strategy in 2015</vt:lpstr>
      <vt:lpstr>Optimism about Reaching Financial Goals</vt:lpstr>
      <vt:lpstr>Optimism About Reaching Financial Goals</vt:lpstr>
      <vt:lpstr>Most Important to You</vt:lpstr>
      <vt:lpstr>Top Asset Class Expected to be the Riskiest in 2015 and  Next 10 Years</vt:lpstr>
      <vt:lpstr>Top 3 Asset Classes Expected to be the Riskiest in 2015 and Next 10 Years</vt:lpstr>
      <vt:lpstr>Importance of Risk Management Expertise</vt:lpstr>
      <vt:lpstr>Change in Investment Allocation in Coming Year</vt:lpstr>
      <vt:lpstr>Expected Change in Investment Allocation in Coming Year</vt:lpstr>
      <vt:lpstr>Timeframe to Evaluate Success of Investment</vt:lpstr>
      <vt:lpstr>Top Investment Goals for 2015</vt:lpstr>
      <vt:lpstr>Investment Concerns in 2015</vt:lpstr>
      <vt:lpstr>Intentions for Investing More in Equities and Bonds in 2015</vt:lpstr>
      <vt:lpstr>Making Offshore Allocation Decisions in 2015</vt:lpstr>
      <vt:lpstr>Most Influential Factor When Selecting a Unit Trust</vt:lpstr>
      <vt:lpstr>Investment Knowledge and Experience</vt:lpstr>
      <vt:lpstr>Importance in Deciding to Invest in Particular Trust</vt:lpstr>
      <vt:lpstr>PowerPoint Presentation</vt:lpstr>
      <vt:lpstr>Investments Currently Own</vt:lpstr>
      <vt:lpstr>Demographics</vt:lpstr>
    </vt:vector>
  </TitlesOfParts>
  <Company>ORC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Hart</dc:creator>
  <cp:lastModifiedBy>Tshego Kekana</cp:lastModifiedBy>
  <cp:revision>283</cp:revision>
  <dcterms:created xsi:type="dcterms:W3CDTF">2015-02-12T03:13:55Z</dcterms:created>
  <dcterms:modified xsi:type="dcterms:W3CDTF">2015-05-27T12:16:33Z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0x0101006539710712431D459D7FFD02EAFCB880</vt:lpwstr>
  </property>
</Properties>
</file>